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82" r:id="rId6"/>
  </p:sldMasterIdLst>
  <p:notesMasterIdLst>
    <p:notesMasterId r:id="rId59"/>
  </p:notesMasterIdLst>
  <p:sldIdLst>
    <p:sldId id="645" r:id="rId7"/>
    <p:sldId id="258" r:id="rId8"/>
    <p:sldId id="638" r:id="rId9"/>
    <p:sldId id="637" r:id="rId10"/>
    <p:sldId id="286" r:id="rId11"/>
    <p:sldId id="596" r:id="rId12"/>
    <p:sldId id="686" r:id="rId13"/>
    <p:sldId id="697" r:id="rId14"/>
    <p:sldId id="600" r:id="rId15"/>
    <p:sldId id="623" r:id="rId16"/>
    <p:sldId id="342" r:id="rId17"/>
    <p:sldId id="343" r:id="rId18"/>
    <p:sldId id="344" r:id="rId19"/>
    <p:sldId id="687" r:id="rId20"/>
    <p:sldId id="696" r:id="rId21"/>
    <p:sldId id="688" r:id="rId22"/>
    <p:sldId id="698" r:id="rId23"/>
    <p:sldId id="690" r:id="rId24"/>
    <p:sldId id="692" r:id="rId25"/>
    <p:sldId id="691" r:id="rId26"/>
    <p:sldId id="689" r:id="rId27"/>
    <p:sldId id="325" r:id="rId28"/>
    <p:sldId id="287" r:id="rId29"/>
    <p:sldId id="618" r:id="rId30"/>
    <p:sldId id="646" r:id="rId31"/>
    <p:sldId id="695" r:id="rId32"/>
    <p:sldId id="608" r:id="rId33"/>
    <p:sldId id="644" r:id="rId34"/>
    <p:sldId id="376" r:id="rId35"/>
    <p:sldId id="653" r:id="rId36"/>
    <p:sldId id="654" r:id="rId37"/>
    <p:sldId id="640" r:id="rId38"/>
    <p:sldId id="322" r:id="rId39"/>
    <p:sldId id="601" r:id="rId40"/>
    <p:sldId id="323" r:id="rId41"/>
    <p:sldId id="559" r:id="rId42"/>
    <p:sldId id="347" r:id="rId43"/>
    <p:sldId id="647" r:id="rId44"/>
    <p:sldId id="641" r:id="rId45"/>
    <p:sldId id="337" r:id="rId46"/>
    <p:sldId id="615" r:id="rId47"/>
    <p:sldId id="614" r:id="rId48"/>
    <p:sldId id="642" r:id="rId49"/>
    <p:sldId id="621" r:id="rId50"/>
    <p:sldId id="345" r:id="rId51"/>
    <p:sldId id="628" r:id="rId52"/>
    <p:sldId id="643" r:id="rId53"/>
    <p:sldId id="630" r:id="rId54"/>
    <p:sldId id="631" r:id="rId55"/>
    <p:sldId id="632" r:id="rId56"/>
    <p:sldId id="291" r:id="rId57"/>
    <p:sldId id="336"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CN"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F5254F77-C5AC-F9CB-37B0-EE61F29EF697}" name="Chris Laws" initials="CL" userId="S::Chris.Laws@surveycoordination.com::661b02b2-841c-4d08-a2de-8ae9f1c1cadb" providerId="AD"/>
  <p188:author id="{7D1558C9-17A0-AB6C-296F-01B201B7A63D}" name="Samantha Wakes" initials="SW" userId="S::samantha.wakes@cqc.org.uk::eb4a554e-97b5-4674-af3c-6a9170a6385b"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00"/>
    <a:srgbClr val="FFFFFF"/>
    <a:srgbClr val="007B4E"/>
    <a:srgbClr val="578591"/>
    <a:srgbClr val="4D4D4D"/>
    <a:srgbClr val="4F98C6"/>
    <a:srgbClr val="CBD7D0"/>
    <a:srgbClr val="E3F1EC"/>
    <a:srgbClr val="0F9ED5"/>
    <a:srgbClr val="1E45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159BD3-ACB4-4D1B-B8DD-BBAF4B4A40B0}" v="2" dt="2026-06-22T09:18:31.8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47" autoAdjust="0"/>
  </p:normalViewPr>
  <p:slideViewPr>
    <p:cSldViewPr snapToGrid="0">
      <p:cViewPr varScale="1">
        <p:scale>
          <a:sx n="101" d="100"/>
          <a:sy n="101" d="100"/>
        </p:scale>
        <p:origin x="72"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Davidson" userId="696becb2-16c9-4aa5-b208-00ea3f801060" providerId="ADAL" clId="{9153E96F-03F6-4EB4-B95F-B05206271EC8}"/>
    <pc:docChg chg="undo redo custSel modSld">
      <pc:chgData name="Catherine Davidson" userId="696becb2-16c9-4aa5-b208-00ea3f801060" providerId="ADAL" clId="{9153E96F-03F6-4EB4-B95F-B05206271EC8}" dt="2026-06-22T09:21:14.592" v="2347" actId="13926"/>
      <pc:docMkLst>
        <pc:docMk/>
      </pc:docMkLst>
      <pc:sldChg chg="addSp delSp modSp mod modClrScheme chgLayout">
        <pc:chgData name="Catherine Davidson" userId="696becb2-16c9-4aa5-b208-00ea3f801060" providerId="ADAL" clId="{9153E96F-03F6-4EB4-B95F-B05206271EC8}" dt="2026-06-09T14:09:42.700" v="756" actId="478"/>
        <pc:sldMkLst>
          <pc:docMk/>
          <pc:sldMk cId="1054961994" sldId="287"/>
        </pc:sldMkLst>
        <pc:spChg chg="mod ord">
          <ac:chgData name="Catherine Davidson" userId="696becb2-16c9-4aa5-b208-00ea3f801060" providerId="ADAL" clId="{9153E96F-03F6-4EB4-B95F-B05206271EC8}" dt="2026-06-09T14:09:40.039" v="755" actId="700"/>
          <ac:spMkLst>
            <pc:docMk/>
            <pc:sldMk cId="1054961994" sldId="287"/>
            <ac:spMk id="2" creationId="{45E16831-A090-929F-D79C-7E8B451FD68A}"/>
          </ac:spMkLst>
        </pc:spChg>
      </pc:sldChg>
      <pc:sldChg chg="modSp mod modCm modNotesTx">
        <pc:chgData name="Catherine Davidson" userId="696becb2-16c9-4aa5-b208-00ea3f801060" providerId="ADAL" clId="{9153E96F-03F6-4EB4-B95F-B05206271EC8}" dt="2026-06-09T14:21:30.046" v="1449" actId="6549"/>
        <pc:sldMkLst>
          <pc:docMk/>
          <pc:sldMk cId="943599883" sldId="322"/>
        </pc:sldMkLst>
        <pc:spChg chg="mod">
          <ac:chgData name="Catherine Davidson" userId="696becb2-16c9-4aa5-b208-00ea3f801060" providerId="ADAL" clId="{9153E96F-03F6-4EB4-B95F-B05206271EC8}" dt="2026-06-09T14:21:30.046" v="1449" actId="6549"/>
          <ac:spMkLst>
            <pc:docMk/>
            <pc:sldMk cId="943599883" sldId="322"/>
            <ac:spMk id="17" creationId="{3378E841-CCAD-7EA0-2F4F-D4BBDE24F954}"/>
          </ac:spMkLst>
        </pc:s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6-09T14:21:30.046" v="1449" actId="6549"/>
              <pc2:cmMkLst xmlns:pc2="http://schemas.microsoft.com/office/powerpoint/2019/9/main/command">
                <pc:docMk/>
                <pc:sldMk cId="943599883" sldId="322"/>
                <pc2:cmMk id="{6B01F3B8-BCAE-4A82-B9CD-FA6A9AE2EDF0}"/>
              </pc2:cmMkLst>
            </pc226:cmChg>
          </p:ext>
        </pc:extLst>
      </pc:sldChg>
      <pc:sldChg chg="modSp mod modNotesTx">
        <pc:chgData name="Catherine Davidson" userId="696becb2-16c9-4aa5-b208-00ea3f801060" providerId="ADAL" clId="{9153E96F-03F6-4EB4-B95F-B05206271EC8}" dt="2026-06-12T08:35:58.750" v="2327" actId="14100"/>
        <pc:sldMkLst>
          <pc:docMk/>
          <pc:sldMk cId="2338034974" sldId="323"/>
        </pc:sldMkLst>
        <pc:spChg chg="mod">
          <ac:chgData name="Catherine Davidson" userId="696becb2-16c9-4aa5-b208-00ea3f801060" providerId="ADAL" clId="{9153E96F-03F6-4EB4-B95F-B05206271EC8}" dt="2026-06-12T08:35:27.467" v="2317" actId="14100"/>
          <ac:spMkLst>
            <pc:docMk/>
            <pc:sldMk cId="2338034974" sldId="323"/>
            <ac:spMk id="104" creationId="{36032ED0-751E-300A-E1B1-4759065B7F8C}"/>
          </ac:spMkLst>
        </pc:spChg>
        <pc:spChg chg="mod">
          <ac:chgData name="Catherine Davidson" userId="696becb2-16c9-4aa5-b208-00ea3f801060" providerId="ADAL" clId="{9153E96F-03F6-4EB4-B95F-B05206271EC8}" dt="2026-06-12T08:35:38.732" v="2320" actId="14100"/>
          <ac:spMkLst>
            <pc:docMk/>
            <pc:sldMk cId="2338034974" sldId="323"/>
            <ac:spMk id="106" creationId="{8980218F-D1AF-41BE-6BAF-E16C6C29DC20}"/>
          </ac:spMkLst>
        </pc:spChg>
        <pc:spChg chg="mod">
          <ac:chgData name="Catherine Davidson" userId="696becb2-16c9-4aa5-b208-00ea3f801060" providerId="ADAL" clId="{9153E96F-03F6-4EB4-B95F-B05206271EC8}" dt="2026-06-12T08:35:52.030" v="2325" actId="14100"/>
          <ac:spMkLst>
            <pc:docMk/>
            <pc:sldMk cId="2338034974" sldId="323"/>
            <ac:spMk id="107" creationId="{EE27C39F-4DA5-21CC-7781-162C3B8C11BE}"/>
          </ac:spMkLst>
        </pc:spChg>
        <pc:spChg chg="mod">
          <ac:chgData name="Catherine Davidson" userId="696becb2-16c9-4aa5-b208-00ea3f801060" providerId="ADAL" clId="{9153E96F-03F6-4EB4-B95F-B05206271EC8}" dt="2026-06-12T08:35:58.750" v="2327" actId="14100"/>
          <ac:spMkLst>
            <pc:docMk/>
            <pc:sldMk cId="2338034974" sldId="323"/>
            <ac:spMk id="114" creationId="{06783DD1-C840-A937-50F6-3CFB34BF1C1E}"/>
          </ac:spMkLst>
        </pc:spChg>
        <pc:spChg chg="mod">
          <ac:chgData name="Catherine Davidson" userId="696becb2-16c9-4aa5-b208-00ea3f801060" providerId="ADAL" clId="{9153E96F-03F6-4EB4-B95F-B05206271EC8}" dt="2026-06-12T08:35:36.173" v="2319" actId="14100"/>
          <ac:spMkLst>
            <pc:docMk/>
            <pc:sldMk cId="2338034974" sldId="323"/>
            <ac:spMk id="116" creationId="{ED93F33E-5949-940F-ABBE-B8CA2B3D6050}"/>
          </ac:spMkLst>
        </pc:spChg>
        <pc:spChg chg="mod">
          <ac:chgData name="Catherine Davidson" userId="696becb2-16c9-4aa5-b208-00ea3f801060" providerId="ADAL" clId="{9153E96F-03F6-4EB4-B95F-B05206271EC8}" dt="2026-06-12T08:35:54.647" v="2326" actId="14100"/>
          <ac:spMkLst>
            <pc:docMk/>
            <pc:sldMk cId="2338034974" sldId="323"/>
            <ac:spMk id="117" creationId="{D20D6593-3B5B-FA55-3EFC-EAF0C0F87159}"/>
          </ac:spMkLst>
        </pc:spChg>
        <pc:spChg chg="mod">
          <ac:chgData name="Catherine Davidson" userId="696becb2-16c9-4aa5-b208-00ea3f801060" providerId="ADAL" clId="{9153E96F-03F6-4EB4-B95F-B05206271EC8}" dt="2026-06-12T08:35:23.962" v="2316" actId="14100"/>
          <ac:spMkLst>
            <pc:docMk/>
            <pc:sldMk cId="2338034974" sldId="323"/>
            <ac:spMk id="119" creationId="{997C1836-8C62-3E24-C819-F69133F3F13C}"/>
          </ac:spMkLst>
        </pc:spChg>
        <pc:spChg chg="mod">
          <ac:chgData name="Catherine Davidson" userId="696becb2-16c9-4aa5-b208-00ea3f801060" providerId="ADAL" clId="{9153E96F-03F6-4EB4-B95F-B05206271EC8}" dt="2026-06-12T08:35:31.667" v="2318" actId="14100"/>
          <ac:spMkLst>
            <pc:docMk/>
            <pc:sldMk cId="2338034974" sldId="323"/>
            <ac:spMk id="121" creationId="{AA6AD556-8565-0B29-07D3-CDF426260EE9}"/>
          </ac:spMkLst>
        </pc:spChg>
        <pc:spChg chg="mod">
          <ac:chgData name="Catherine Davidson" userId="696becb2-16c9-4aa5-b208-00ea3f801060" providerId="ADAL" clId="{9153E96F-03F6-4EB4-B95F-B05206271EC8}" dt="2026-06-12T08:35:49.107" v="2324" actId="14100"/>
          <ac:spMkLst>
            <pc:docMk/>
            <pc:sldMk cId="2338034974" sldId="323"/>
            <ac:spMk id="122" creationId="{842E9CCC-1506-FE2B-62AD-4B059DBF5185}"/>
          </ac:spMkLst>
        </pc:spChg>
      </pc:sldChg>
      <pc:sldChg chg="addSp delSp modSp mod modClrScheme modCm chgLayout">
        <pc:chgData name="Catherine Davidson" userId="696becb2-16c9-4aa5-b208-00ea3f801060" providerId="ADAL" clId="{9153E96F-03F6-4EB4-B95F-B05206271EC8}" dt="2026-06-12T08:22:03.942" v="1723" actId="20577"/>
        <pc:sldMkLst>
          <pc:docMk/>
          <pc:sldMk cId="3085148679" sldId="325"/>
        </pc:sldMkLst>
        <pc:spChg chg="mod">
          <ac:chgData name="Catherine Davidson" userId="696becb2-16c9-4aa5-b208-00ea3f801060" providerId="ADAL" clId="{9153E96F-03F6-4EB4-B95F-B05206271EC8}" dt="2026-06-09T14:08:46.870" v="743" actId="207"/>
          <ac:spMkLst>
            <pc:docMk/>
            <pc:sldMk cId="3085148679" sldId="325"/>
            <ac:spMk id="5" creationId="{55B6B41E-4865-C7AB-D4AB-1DD475869475}"/>
          </ac:spMkLst>
        </pc:spChg>
        <pc:spChg chg="mod">
          <ac:chgData name="Catherine Davidson" userId="696becb2-16c9-4aa5-b208-00ea3f801060" providerId="ADAL" clId="{9153E96F-03F6-4EB4-B95F-B05206271EC8}" dt="2026-06-09T14:09:03.753" v="746" actId="12"/>
          <ac:spMkLst>
            <pc:docMk/>
            <pc:sldMk cId="3085148679" sldId="325"/>
            <ac:spMk id="8" creationId="{E088D995-F382-E29B-7938-7C8A01FC2B3A}"/>
          </ac:spMkLst>
        </pc:spChg>
        <pc:spChg chg="mod">
          <ac:chgData name="Catherine Davidson" userId="696becb2-16c9-4aa5-b208-00ea3f801060" providerId="ADAL" clId="{9153E96F-03F6-4EB4-B95F-B05206271EC8}" dt="2026-06-12T08:22:03.942" v="1723" actId="20577"/>
          <ac:spMkLst>
            <pc:docMk/>
            <pc:sldMk cId="3085148679" sldId="325"/>
            <ac:spMk id="12" creationId="{29F63820-4A83-342E-C345-E477EFFE5F9C}"/>
          </ac:spMkLst>
        </pc:spChg>
        <pc:picChg chg="mod">
          <ac:chgData name="Catherine Davidson" userId="696becb2-16c9-4aa5-b208-00ea3f801060" providerId="ADAL" clId="{9153E96F-03F6-4EB4-B95F-B05206271EC8}" dt="2026-06-09T14:09:27.078" v="753" actId="208"/>
          <ac:picMkLst>
            <pc:docMk/>
            <pc:sldMk cId="3085148679" sldId="325"/>
            <ac:picMk id="14" creationId="{1A856819-4C1C-374E-7208-FA664571D2C9}"/>
          </ac:picMkLst>
        </pc:pic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6-12T08:22:03.942" v="1723" actId="20577"/>
              <pc2:cmMkLst xmlns:pc2="http://schemas.microsoft.com/office/powerpoint/2019/9/main/command">
                <pc:docMk/>
                <pc:sldMk cId="3085148679" sldId="325"/>
                <pc2:cmMk id="{8F79E878-0CE5-45CD-96A8-34F5D221E6F0}"/>
              </pc2:cmMkLst>
            </pc226:cmChg>
          </p:ext>
        </pc:extLst>
      </pc:sldChg>
      <pc:sldChg chg="addSp modSp mod modCm">
        <pc:chgData name="Catherine Davidson" userId="696becb2-16c9-4aa5-b208-00ea3f801060" providerId="ADAL" clId="{9153E96F-03F6-4EB4-B95F-B05206271EC8}" dt="2026-06-09T14:00:45.601" v="637" actId="20577"/>
        <pc:sldMkLst>
          <pc:docMk/>
          <pc:sldMk cId="114033424" sldId="342"/>
        </pc:sldMkLst>
        <pc:spChg chg="mod">
          <ac:chgData name="Catherine Davidson" userId="696becb2-16c9-4aa5-b208-00ea3f801060" providerId="ADAL" clId="{9153E96F-03F6-4EB4-B95F-B05206271EC8}" dt="2026-06-09T14:00:45.601" v="637" actId="20577"/>
          <ac:spMkLst>
            <pc:docMk/>
            <pc:sldMk cId="114033424" sldId="342"/>
            <ac:spMk id="2" creationId="{36B62D5A-57B8-1F28-F851-D2472C8E5A21}"/>
          </ac:spMkLst>
        </pc:spChg>
        <pc:spChg chg="add mod">
          <ac:chgData name="Catherine Davidson" userId="696becb2-16c9-4aa5-b208-00ea3f801060" providerId="ADAL" clId="{9153E96F-03F6-4EB4-B95F-B05206271EC8}" dt="2026-06-09T13:59:49.738" v="636" actId="207"/>
          <ac:spMkLst>
            <pc:docMk/>
            <pc:sldMk cId="114033424" sldId="342"/>
            <ac:spMk id="9" creationId="{B6A533DC-50A3-1A2B-02D9-F013C9311AA7}"/>
          </ac:spMkLst>
        </pc:spChg>
        <pc:picChg chg="mod">
          <ac:chgData name="Catherine Davidson" userId="696becb2-16c9-4aa5-b208-00ea3f801060" providerId="ADAL" clId="{9153E96F-03F6-4EB4-B95F-B05206271EC8}" dt="2026-06-09T13:59:38.633" v="632" actId="14826"/>
          <ac:picMkLst>
            <pc:docMk/>
            <pc:sldMk cId="114033424" sldId="342"/>
            <ac:picMk id="11" creationId="{802AA7BA-D27D-520B-DE3B-41DBB37DBDC2}"/>
          </ac:picMkLst>
        </pc:pic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6-09T14:00:45.601" v="637" actId="20577"/>
              <pc2:cmMkLst xmlns:pc2="http://schemas.microsoft.com/office/powerpoint/2019/9/main/command">
                <pc:docMk/>
                <pc:sldMk cId="114033424" sldId="342"/>
                <pc2:cmMk id="{FD2D4C2F-2A78-453A-B6E2-35485BA46E66}"/>
              </pc2:cmMkLst>
            </pc226:cmChg>
            <pc226:cmChg xmlns:pc226="http://schemas.microsoft.com/office/powerpoint/2022/06/main/command" chg="mod">
              <pc226:chgData name="Catherine Davidson" userId="696becb2-16c9-4aa5-b208-00ea3f801060" providerId="ADAL" clId="{9153E96F-03F6-4EB4-B95F-B05206271EC8}" dt="2026-06-09T14:00:45.601" v="637" actId="20577"/>
              <pc2:cmMkLst xmlns:pc2="http://schemas.microsoft.com/office/powerpoint/2019/9/main/command">
                <pc:docMk/>
                <pc:sldMk cId="114033424" sldId="342"/>
                <pc2:cmMk id="{86CB7ABF-7960-4D38-852D-ECD691228779}"/>
              </pc2:cmMkLst>
            </pc226:cmChg>
          </p:ext>
        </pc:extLst>
      </pc:sldChg>
      <pc:sldChg chg="delSp modSp">
        <pc:chgData name="Catherine Davidson" userId="696becb2-16c9-4aa5-b208-00ea3f801060" providerId="ADAL" clId="{9153E96F-03F6-4EB4-B95F-B05206271EC8}" dt="2026-06-09T14:02:28.569" v="646" actId="165"/>
        <pc:sldMkLst>
          <pc:docMk/>
          <pc:sldMk cId="2309539313" sldId="344"/>
        </pc:sldMkLst>
        <pc:spChg chg="mod topLvl">
          <ac:chgData name="Catherine Davidson" userId="696becb2-16c9-4aa5-b208-00ea3f801060" providerId="ADAL" clId="{9153E96F-03F6-4EB4-B95F-B05206271EC8}" dt="2026-06-09T14:02:28.569" v="646" actId="165"/>
          <ac:spMkLst>
            <pc:docMk/>
            <pc:sldMk cId="2309539313" sldId="344"/>
            <ac:spMk id="9" creationId="{343DC4BE-1604-BD69-DC82-7B3A4E3251E0}"/>
          </ac:spMkLst>
        </pc:spChg>
        <pc:spChg chg="mod topLvl">
          <ac:chgData name="Catherine Davidson" userId="696becb2-16c9-4aa5-b208-00ea3f801060" providerId="ADAL" clId="{9153E96F-03F6-4EB4-B95F-B05206271EC8}" dt="2026-06-09T14:02:28.569" v="646" actId="165"/>
          <ac:spMkLst>
            <pc:docMk/>
            <pc:sldMk cId="2309539313" sldId="344"/>
            <ac:spMk id="11" creationId="{2C4DACB9-9121-09C3-809D-116E3056F5B8}"/>
          </ac:spMkLst>
        </pc:spChg>
      </pc:sldChg>
      <pc:sldChg chg="modSp mod modCm">
        <pc:chgData name="Catherine Davidson" userId="696becb2-16c9-4aa5-b208-00ea3f801060" providerId="ADAL" clId="{9153E96F-03F6-4EB4-B95F-B05206271EC8}" dt="2026-06-12T08:37:15.973" v="2329" actId="2711"/>
        <pc:sldMkLst>
          <pc:docMk/>
          <pc:sldMk cId="1183897473" sldId="345"/>
        </pc:sldMkLst>
        <pc:spChg chg="mod">
          <ac:chgData name="Catherine Davidson" userId="696becb2-16c9-4aa5-b208-00ea3f801060" providerId="ADAL" clId="{9153E96F-03F6-4EB4-B95F-B05206271EC8}" dt="2026-06-09T14:28:13.198" v="1553" actId="20577"/>
          <ac:spMkLst>
            <pc:docMk/>
            <pc:sldMk cId="1183897473" sldId="345"/>
            <ac:spMk id="6" creationId="{DA75EBB8-CF92-FA50-F374-4A3F21E85269}"/>
          </ac:spMkLst>
        </pc:spChg>
        <pc:graphicFrameChg chg="mod">
          <ac:chgData name="Catherine Davidson" userId="696becb2-16c9-4aa5-b208-00ea3f801060" providerId="ADAL" clId="{9153E96F-03F6-4EB4-B95F-B05206271EC8}" dt="2026-06-12T08:37:15.973" v="2329" actId="2711"/>
          <ac:graphicFrameMkLst>
            <pc:docMk/>
            <pc:sldMk cId="1183897473" sldId="345"/>
            <ac:graphicFrameMk id="4" creationId="{123739AD-75E7-FA1A-4EF4-7FE67BC2A707}"/>
          </ac:graphicFrameMkLst>
        </pc:graphicFrame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6-09T14:28:13.198" v="1553" actId="20577"/>
              <pc2:cmMkLst xmlns:pc2="http://schemas.microsoft.com/office/powerpoint/2019/9/main/command">
                <pc:docMk/>
                <pc:sldMk cId="1183897473" sldId="345"/>
                <pc2:cmMk id="{E7BAE15E-ED80-4C40-B82E-BD101096BC3E}"/>
              </pc2:cmMkLst>
            </pc226:cmChg>
          </p:ext>
        </pc:extLst>
      </pc:sldChg>
      <pc:sldChg chg="modSp mod modCm">
        <pc:chgData name="Catherine Davidson" userId="696becb2-16c9-4aa5-b208-00ea3f801060" providerId="ADAL" clId="{9153E96F-03F6-4EB4-B95F-B05206271EC8}" dt="2026-06-09T14:26:29.893" v="1499" actId="20577"/>
        <pc:sldMkLst>
          <pc:docMk/>
          <pc:sldMk cId="257161080" sldId="347"/>
        </pc:sldMkLst>
        <pc:spChg chg="mod">
          <ac:chgData name="Catherine Davidson" userId="696becb2-16c9-4aa5-b208-00ea3f801060" providerId="ADAL" clId="{9153E96F-03F6-4EB4-B95F-B05206271EC8}" dt="2026-06-09T14:23:23.919" v="1463" actId="20577"/>
          <ac:spMkLst>
            <pc:docMk/>
            <pc:sldMk cId="257161080" sldId="347"/>
            <ac:spMk id="29" creationId="{EFF7FD16-522C-F938-D41B-3B50A447B490}"/>
          </ac:spMkLst>
        </pc:spChg>
        <pc:graphicFrameChg chg="modGraphic">
          <ac:chgData name="Catherine Davidson" userId="696becb2-16c9-4aa5-b208-00ea3f801060" providerId="ADAL" clId="{9153E96F-03F6-4EB4-B95F-B05206271EC8}" dt="2026-06-09T14:26:29.893" v="1499" actId="20577"/>
          <ac:graphicFrameMkLst>
            <pc:docMk/>
            <pc:sldMk cId="257161080" sldId="347"/>
            <ac:graphicFrameMk id="3" creationId="{C40F1ED1-59A6-C29C-FB91-A483672DE09E}"/>
          </ac:graphicFrameMkLst>
        </pc:graphicFrame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6-09T14:26:29.893" v="1499" actId="20577"/>
              <pc2:cmMkLst xmlns:pc2="http://schemas.microsoft.com/office/powerpoint/2019/9/main/command">
                <pc:docMk/>
                <pc:sldMk cId="257161080" sldId="347"/>
                <pc2:cmMk id="{C148BD6A-82C1-4687-BBAB-EB887C7B5E30}"/>
              </pc2:cmMkLst>
            </pc226:cmChg>
            <pc226:cmChg xmlns:pc226="http://schemas.microsoft.com/office/powerpoint/2022/06/main/command" chg="mod">
              <pc226:chgData name="Catherine Davidson" userId="696becb2-16c9-4aa5-b208-00ea3f801060" providerId="ADAL" clId="{9153E96F-03F6-4EB4-B95F-B05206271EC8}" dt="2026-06-09T14:23:23.919" v="1463" actId="20577"/>
              <pc2:cmMkLst xmlns:pc2="http://schemas.microsoft.com/office/powerpoint/2019/9/main/command">
                <pc:docMk/>
                <pc:sldMk cId="257161080" sldId="347"/>
                <pc2:cmMk id="{DC513E99-FB83-4349-9BE3-AD6D51BA0472}"/>
              </pc2:cmMkLst>
            </pc226:cmChg>
          </p:ext>
        </pc:extLst>
      </pc:sldChg>
      <pc:sldChg chg="modSp mod modCm">
        <pc:chgData name="Catherine Davidson" userId="696becb2-16c9-4aa5-b208-00ea3f801060" providerId="ADAL" clId="{9153E96F-03F6-4EB4-B95F-B05206271EC8}" dt="2026-06-19T13:46:31.991" v="2336" actId="20577"/>
        <pc:sldMkLst>
          <pc:docMk/>
          <pc:sldMk cId="447000588" sldId="376"/>
        </pc:sldMkLst>
        <pc:spChg chg="mod">
          <ac:chgData name="Catherine Davidson" userId="696becb2-16c9-4aa5-b208-00ea3f801060" providerId="ADAL" clId="{9153E96F-03F6-4EB4-B95F-B05206271EC8}" dt="2026-06-19T13:46:31.991" v="2336" actId="20577"/>
          <ac:spMkLst>
            <pc:docMk/>
            <pc:sldMk cId="447000588" sldId="376"/>
            <ac:spMk id="2" creationId="{9216C8DF-4973-05CA-9150-12428B6DE105}"/>
          </ac:spMkLst>
        </pc:spChg>
        <pc:graphicFrameChg chg="mod modGraphic">
          <ac:chgData name="Catherine Davidson" userId="696becb2-16c9-4aa5-b208-00ea3f801060" providerId="ADAL" clId="{9153E96F-03F6-4EB4-B95F-B05206271EC8}" dt="2026-06-19T13:45:41.331" v="2334" actId="2165"/>
          <ac:graphicFrameMkLst>
            <pc:docMk/>
            <pc:sldMk cId="447000588" sldId="376"/>
            <ac:graphicFrameMk id="6" creationId="{6A7481F8-792E-C9E3-F178-395CED6F1AF0}"/>
          </ac:graphicFrameMkLst>
        </pc:graphicFrame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6-09T14:18:15.104" v="1076" actId="20577"/>
              <pc2:cmMkLst xmlns:pc2="http://schemas.microsoft.com/office/powerpoint/2019/9/main/command">
                <pc:docMk/>
                <pc:sldMk cId="447000588" sldId="376"/>
                <pc2:cmMk id="{60E03272-B1DB-42AB-9F3D-189AE2735223}"/>
              </pc2:cmMkLst>
            </pc226:cmChg>
            <pc226:cmChg xmlns:pc226="http://schemas.microsoft.com/office/powerpoint/2022/06/main/command" chg="mod">
              <pc226:chgData name="Catherine Davidson" userId="696becb2-16c9-4aa5-b208-00ea3f801060" providerId="ADAL" clId="{9153E96F-03F6-4EB4-B95F-B05206271EC8}" dt="2026-06-09T14:16:44.634" v="904" actId="20577"/>
              <pc2:cmMkLst xmlns:pc2="http://schemas.microsoft.com/office/powerpoint/2019/9/main/command">
                <pc:docMk/>
                <pc:sldMk cId="447000588" sldId="376"/>
                <pc2:cmMk id="{FEEF81C6-7773-42B1-93E1-58B56699EFC3}"/>
              </pc2:cmMkLst>
            </pc226:cmChg>
          </p:ext>
        </pc:extLst>
      </pc:sldChg>
      <pc:sldChg chg="addSp delSp modSp mod modClrScheme chgLayout">
        <pc:chgData name="Catherine Davidson" userId="696becb2-16c9-4aa5-b208-00ea3f801060" providerId="ADAL" clId="{9153E96F-03F6-4EB4-B95F-B05206271EC8}" dt="2026-06-09T14:23:11.747" v="1460" actId="12"/>
        <pc:sldMkLst>
          <pc:docMk/>
          <pc:sldMk cId="2819033224" sldId="559"/>
        </pc:sldMkLst>
        <pc:spChg chg="mod">
          <ac:chgData name="Catherine Davidson" userId="696becb2-16c9-4aa5-b208-00ea3f801060" providerId="ADAL" clId="{9153E96F-03F6-4EB4-B95F-B05206271EC8}" dt="2026-06-09T14:22:49.969" v="1457" actId="207"/>
          <ac:spMkLst>
            <pc:docMk/>
            <pc:sldMk cId="2819033224" sldId="559"/>
            <ac:spMk id="2" creationId="{4BEA17C1-56C8-BAC3-27FB-1B48D8C9B354}"/>
          </ac:spMkLst>
        </pc:spChg>
        <pc:spChg chg="mod">
          <ac:chgData name="Catherine Davidson" userId="696becb2-16c9-4aa5-b208-00ea3f801060" providerId="ADAL" clId="{9153E96F-03F6-4EB4-B95F-B05206271EC8}" dt="2026-06-09T14:22:55.929" v="1458" actId="12"/>
          <ac:spMkLst>
            <pc:docMk/>
            <pc:sldMk cId="2819033224" sldId="559"/>
            <ac:spMk id="8" creationId="{79C30454-1906-272F-377F-9E4E3AB98C8C}"/>
          </ac:spMkLst>
        </pc:spChg>
        <pc:spChg chg="mod">
          <ac:chgData name="Catherine Davidson" userId="696becb2-16c9-4aa5-b208-00ea3f801060" providerId="ADAL" clId="{9153E96F-03F6-4EB4-B95F-B05206271EC8}" dt="2026-06-09T14:23:01.691" v="1459" actId="12"/>
          <ac:spMkLst>
            <pc:docMk/>
            <pc:sldMk cId="2819033224" sldId="559"/>
            <ac:spMk id="10" creationId="{3BD958DB-BBB4-84E5-743E-9D9E4D6B7F66}"/>
          </ac:spMkLst>
        </pc:spChg>
        <pc:spChg chg="mod">
          <ac:chgData name="Catherine Davidson" userId="696becb2-16c9-4aa5-b208-00ea3f801060" providerId="ADAL" clId="{9153E96F-03F6-4EB4-B95F-B05206271EC8}" dt="2026-06-09T14:23:11.747" v="1460" actId="12"/>
          <ac:spMkLst>
            <pc:docMk/>
            <pc:sldMk cId="2819033224" sldId="559"/>
            <ac:spMk id="12" creationId="{E5917129-EA7A-28D1-2D4B-E52E8B00EFA8}"/>
          </ac:spMkLst>
        </pc:spChg>
      </pc:sldChg>
      <pc:sldChg chg="modSp mod modCm">
        <pc:chgData name="Catherine Davidson" userId="696becb2-16c9-4aa5-b208-00ea3f801060" providerId="ADAL" clId="{9153E96F-03F6-4EB4-B95F-B05206271EC8}" dt="2026-06-09T13:48:47.492" v="21" actId="20577"/>
        <pc:sldMkLst>
          <pc:docMk/>
          <pc:sldMk cId="3575404268" sldId="596"/>
        </pc:sldMkLst>
        <pc:spChg chg="mod">
          <ac:chgData name="Catherine Davidson" userId="696becb2-16c9-4aa5-b208-00ea3f801060" providerId="ADAL" clId="{9153E96F-03F6-4EB4-B95F-B05206271EC8}" dt="2026-06-09T13:48:47.492" v="21" actId="20577"/>
          <ac:spMkLst>
            <pc:docMk/>
            <pc:sldMk cId="3575404268" sldId="596"/>
            <ac:spMk id="8" creationId="{A925D682-2FA8-55DA-5E79-F4F13C8761AD}"/>
          </ac:spMkLst>
        </pc:s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6-09T13:48:47.492" v="21" actId="20577"/>
              <pc2:cmMkLst xmlns:pc2="http://schemas.microsoft.com/office/powerpoint/2019/9/main/command">
                <pc:docMk/>
                <pc:sldMk cId="3575404268" sldId="596"/>
                <pc2:cmMk id="{3BECF670-7752-4EB9-931A-FB6FCA3A6CEE}"/>
              </pc2:cmMkLst>
            </pc226:cmChg>
            <pc226:cmChg xmlns:pc226="http://schemas.microsoft.com/office/powerpoint/2022/06/main/command" chg="mod">
              <pc226:chgData name="Catherine Davidson" userId="696becb2-16c9-4aa5-b208-00ea3f801060" providerId="ADAL" clId="{9153E96F-03F6-4EB4-B95F-B05206271EC8}" dt="2026-06-09T13:48:47.492" v="21" actId="20577"/>
              <pc2:cmMkLst xmlns:pc2="http://schemas.microsoft.com/office/powerpoint/2019/9/main/command">
                <pc:docMk/>
                <pc:sldMk cId="3575404268" sldId="596"/>
                <pc2:cmMk id="{8348567A-FACD-435B-9B3F-96D05B59BDC3}"/>
              </pc2:cmMkLst>
            </pc226:cmChg>
            <pc226:cmChg xmlns:pc226="http://schemas.microsoft.com/office/powerpoint/2022/06/main/command" chg="mod">
              <pc226:chgData name="Catherine Davidson" userId="696becb2-16c9-4aa5-b208-00ea3f801060" providerId="ADAL" clId="{9153E96F-03F6-4EB4-B95F-B05206271EC8}" dt="2026-06-09T13:48:47.492" v="21" actId="20577"/>
              <pc2:cmMkLst xmlns:pc2="http://schemas.microsoft.com/office/powerpoint/2019/9/main/command">
                <pc:docMk/>
                <pc:sldMk cId="3575404268" sldId="596"/>
                <pc2:cmMk id="{073472F7-6FB8-490F-B9F3-855FD86968D1}"/>
              </pc2:cmMkLst>
            </pc226:cmChg>
          </p:ext>
        </pc:extLst>
      </pc:sldChg>
      <pc:sldChg chg="modSp mod modCm">
        <pc:chgData name="Catherine Davidson" userId="696becb2-16c9-4aa5-b208-00ea3f801060" providerId="ADAL" clId="{9153E96F-03F6-4EB4-B95F-B05206271EC8}" dt="2026-06-22T09:21:14.592" v="2347" actId="13926"/>
        <pc:sldMkLst>
          <pc:docMk/>
          <pc:sldMk cId="477141201" sldId="601"/>
        </pc:sldMkLst>
        <pc:spChg chg="mod">
          <ac:chgData name="Catherine Davidson" userId="696becb2-16c9-4aa5-b208-00ea3f801060" providerId="ADAL" clId="{9153E96F-03F6-4EB4-B95F-B05206271EC8}" dt="2026-06-22T09:21:14.592" v="2347" actId="13926"/>
          <ac:spMkLst>
            <pc:docMk/>
            <pc:sldMk cId="477141201" sldId="601"/>
            <ac:spMk id="8" creationId="{A925D682-2FA8-55DA-5E79-F4F13C8761AD}"/>
          </ac:spMkLst>
        </pc:s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6-19T13:49:17.457" v="2340" actId="20577"/>
              <pc2:cmMkLst xmlns:pc2="http://schemas.microsoft.com/office/powerpoint/2019/9/main/command">
                <pc:docMk/>
                <pc:sldMk cId="477141201" sldId="601"/>
                <pc2:cmMk id="{49E8066C-A828-434A-9C30-E62D5C69B705}"/>
              </pc2:cmMkLst>
            </pc226:cmChg>
          </p:ext>
        </pc:extLst>
      </pc:sldChg>
      <pc:sldChg chg="modSp mod modCm">
        <pc:chgData name="Catherine Davidson" userId="696becb2-16c9-4aa5-b208-00ea3f801060" providerId="ADAL" clId="{9153E96F-03F6-4EB4-B95F-B05206271EC8}" dt="2026-06-09T14:27:06.641" v="1510" actId="20577"/>
        <pc:sldMkLst>
          <pc:docMk/>
          <pc:sldMk cId="569509587" sldId="614"/>
        </pc:sldMkLst>
        <pc:spChg chg="mod">
          <ac:chgData name="Catherine Davidson" userId="696becb2-16c9-4aa5-b208-00ea3f801060" providerId="ADAL" clId="{9153E96F-03F6-4EB4-B95F-B05206271EC8}" dt="2026-06-09T14:27:06.641" v="1510" actId="20577"/>
          <ac:spMkLst>
            <pc:docMk/>
            <pc:sldMk cId="569509587" sldId="614"/>
            <ac:spMk id="7" creationId="{12FA40F3-D755-A4EE-90D8-13C75D982F51}"/>
          </ac:spMkLst>
        </pc:s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6-09T14:27:06.641" v="1510" actId="20577"/>
              <pc2:cmMkLst xmlns:pc2="http://schemas.microsoft.com/office/powerpoint/2019/9/main/command">
                <pc:docMk/>
                <pc:sldMk cId="569509587" sldId="614"/>
                <pc2:cmMk id="{09BB2551-CFBF-4627-A95B-176E1245418C}"/>
              </pc2:cmMkLst>
            </pc226:cmChg>
            <pc226:cmChg xmlns:pc226="http://schemas.microsoft.com/office/powerpoint/2022/06/main/command" chg="mod">
              <pc226:chgData name="Catherine Davidson" userId="696becb2-16c9-4aa5-b208-00ea3f801060" providerId="ADAL" clId="{9153E96F-03F6-4EB4-B95F-B05206271EC8}" dt="2026-06-09T14:27:06.641" v="1510" actId="20577"/>
              <pc2:cmMkLst xmlns:pc2="http://schemas.microsoft.com/office/powerpoint/2019/9/main/command">
                <pc:docMk/>
                <pc:sldMk cId="569509587" sldId="614"/>
                <pc2:cmMk id="{8DA9B7E8-95FD-4125-801F-DC839F7F896F}"/>
              </pc2:cmMkLst>
            </pc226:cmChg>
          </p:ext>
        </pc:extLst>
      </pc:sldChg>
      <pc:sldChg chg="modSp mod modCm">
        <pc:chgData name="Catherine Davidson" userId="696becb2-16c9-4aa5-b208-00ea3f801060" providerId="ADAL" clId="{9153E96F-03F6-4EB4-B95F-B05206271EC8}" dt="2026-06-09T14:26:49.244" v="1508" actId="20577"/>
        <pc:sldMkLst>
          <pc:docMk/>
          <pc:sldMk cId="1978602466" sldId="615"/>
        </pc:sldMkLst>
        <pc:spChg chg="mod">
          <ac:chgData name="Catherine Davidson" userId="696becb2-16c9-4aa5-b208-00ea3f801060" providerId="ADAL" clId="{9153E96F-03F6-4EB4-B95F-B05206271EC8}" dt="2026-06-09T14:26:49.244" v="1508" actId="20577"/>
          <ac:spMkLst>
            <pc:docMk/>
            <pc:sldMk cId="1978602466" sldId="615"/>
            <ac:spMk id="14" creationId="{D53AF6E6-2F52-D5C5-AD9F-06E7E119D9C3}"/>
          </ac:spMkLst>
        </pc:s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6-09T14:26:49.244" v="1508" actId="20577"/>
              <pc2:cmMkLst xmlns:pc2="http://schemas.microsoft.com/office/powerpoint/2019/9/main/command">
                <pc:docMk/>
                <pc:sldMk cId="1978602466" sldId="615"/>
                <pc2:cmMk id="{596D845D-3D37-4FED-81C8-6CFED0F26EEB}"/>
              </pc2:cmMkLst>
            </pc226:cmChg>
          </p:ext>
        </pc:extLst>
      </pc:sldChg>
      <pc:sldChg chg="modSp mod modCm">
        <pc:chgData name="Catherine Davidson" userId="696becb2-16c9-4aa5-b208-00ea3f801060" providerId="ADAL" clId="{9153E96F-03F6-4EB4-B95F-B05206271EC8}" dt="2026-06-12T08:25:29.066" v="2090" actId="21"/>
        <pc:sldMkLst>
          <pc:docMk/>
          <pc:sldMk cId="4207319585" sldId="618"/>
        </pc:sldMkLst>
        <pc:spChg chg="mod">
          <ac:chgData name="Catherine Davidson" userId="696becb2-16c9-4aa5-b208-00ea3f801060" providerId="ADAL" clId="{9153E96F-03F6-4EB4-B95F-B05206271EC8}" dt="2026-06-12T08:25:29.066" v="2090" actId="21"/>
          <ac:spMkLst>
            <pc:docMk/>
            <pc:sldMk cId="4207319585" sldId="618"/>
            <ac:spMk id="6" creationId="{DEC05C73-000C-C1D2-1C77-183F354B23F6}"/>
          </ac:spMkLst>
        </pc:s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6-09T14:10:38.091" v="782" actId="20577"/>
              <pc2:cmMkLst xmlns:pc2="http://schemas.microsoft.com/office/powerpoint/2019/9/main/command">
                <pc:docMk/>
                <pc:sldMk cId="4207319585" sldId="618"/>
                <pc2:cmMk id="{169F1B17-AD91-45CC-B41D-EFCB63DF737E}"/>
              </pc2:cmMkLst>
            </pc226:cmChg>
            <pc226:cmChg xmlns:pc226="http://schemas.microsoft.com/office/powerpoint/2022/06/main/command" chg="mod">
              <pc226:chgData name="Catherine Davidson" userId="696becb2-16c9-4aa5-b208-00ea3f801060" providerId="ADAL" clId="{9153E96F-03F6-4EB4-B95F-B05206271EC8}" dt="2026-06-09T14:10:38.091" v="782" actId="20577"/>
              <pc2:cmMkLst xmlns:pc2="http://schemas.microsoft.com/office/powerpoint/2019/9/main/command">
                <pc:docMk/>
                <pc:sldMk cId="4207319585" sldId="618"/>
                <pc2:cmMk id="{D9C7B75E-6058-45EA-B759-5EE437293C4B}"/>
              </pc2:cmMkLst>
            </pc226:cmChg>
            <pc226:cmChg xmlns:pc226="http://schemas.microsoft.com/office/powerpoint/2022/06/main/command" chg="mod">
              <pc226:chgData name="Catherine Davidson" userId="696becb2-16c9-4aa5-b208-00ea3f801060" providerId="ADAL" clId="{9153E96F-03F6-4EB4-B95F-B05206271EC8}" dt="2026-06-12T08:25:29.066" v="2090" actId="21"/>
              <pc2:cmMkLst xmlns:pc2="http://schemas.microsoft.com/office/powerpoint/2019/9/main/command">
                <pc:docMk/>
                <pc:sldMk cId="4207319585" sldId="618"/>
                <pc2:cmMk id="{B0FE9BE5-94EF-4155-9D07-1F31EB36EFBD}"/>
              </pc2:cmMkLst>
            </pc226:cmChg>
            <pc226:cmChg xmlns:pc226="http://schemas.microsoft.com/office/powerpoint/2022/06/main/command" chg="mod">
              <pc226:chgData name="Catherine Davidson" userId="696becb2-16c9-4aa5-b208-00ea3f801060" providerId="ADAL" clId="{9153E96F-03F6-4EB4-B95F-B05206271EC8}" dt="2026-06-09T14:10:38.091" v="782" actId="20577"/>
              <pc2:cmMkLst xmlns:pc2="http://schemas.microsoft.com/office/powerpoint/2019/9/main/command">
                <pc:docMk/>
                <pc:sldMk cId="4207319585" sldId="618"/>
                <pc2:cmMk id="{C997F8ED-F7B8-445F-957A-946CF433E3BB}"/>
              </pc2:cmMkLst>
            </pc226:cmChg>
          </p:ext>
        </pc:extLst>
      </pc:sldChg>
      <pc:sldChg chg="modSp mod modCm">
        <pc:chgData name="Catherine Davidson" userId="696becb2-16c9-4aa5-b208-00ea3f801060" providerId="ADAL" clId="{9153E96F-03F6-4EB4-B95F-B05206271EC8}" dt="2026-06-09T14:27:45.724" v="1540" actId="20577"/>
        <pc:sldMkLst>
          <pc:docMk/>
          <pc:sldMk cId="3380953569" sldId="621"/>
        </pc:sldMkLst>
        <pc:spChg chg="mod">
          <ac:chgData name="Catherine Davidson" userId="696becb2-16c9-4aa5-b208-00ea3f801060" providerId="ADAL" clId="{9153E96F-03F6-4EB4-B95F-B05206271EC8}" dt="2026-06-09T14:27:45.724" v="1540" actId="20577"/>
          <ac:spMkLst>
            <pc:docMk/>
            <pc:sldMk cId="3380953569" sldId="621"/>
            <ac:spMk id="13" creationId="{48E23562-2BDF-3447-3EAB-B4C4B8CABA64}"/>
          </ac:spMkLst>
        </pc:s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6-09T14:27:45.724" v="1540" actId="20577"/>
              <pc2:cmMkLst xmlns:pc2="http://schemas.microsoft.com/office/powerpoint/2019/9/main/command">
                <pc:docMk/>
                <pc:sldMk cId="3380953569" sldId="621"/>
                <pc2:cmMk id="{A2025A30-3FAA-4D78-80F7-C011651E2FF6}"/>
              </pc2:cmMkLst>
            </pc226:cmChg>
            <pc226:cmChg xmlns:pc226="http://schemas.microsoft.com/office/powerpoint/2022/06/main/command" chg="mod">
              <pc226:chgData name="Catherine Davidson" userId="696becb2-16c9-4aa5-b208-00ea3f801060" providerId="ADAL" clId="{9153E96F-03F6-4EB4-B95F-B05206271EC8}" dt="2026-06-09T14:27:45.724" v="1540" actId="20577"/>
              <pc2:cmMkLst xmlns:pc2="http://schemas.microsoft.com/office/powerpoint/2019/9/main/command">
                <pc:docMk/>
                <pc:sldMk cId="3380953569" sldId="621"/>
                <pc2:cmMk id="{64DBAFDF-F5BF-4495-B859-D5F8A6493538}"/>
              </pc2:cmMkLst>
            </pc226:cmChg>
          </p:ext>
        </pc:extLst>
      </pc:sldChg>
      <pc:sldChg chg="modSp mod modCm">
        <pc:chgData name="Catherine Davidson" userId="696becb2-16c9-4aa5-b208-00ea3f801060" providerId="ADAL" clId="{9153E96F-03F6-4EB4-B95F-B05206271EC8}" dt="2026-06-09T14:28:27.040" v="1568" actId="20577"/>
        <pc:sldMkLst>
          <pc:docMk/>
          <pc:sldMk cId="1402243179" sldId="631"/>
        </pc:sldMkLst>
        <pc:graphicFrameChg chg="modGraphic">
          <ac:chgData name="Catherine Davidson" userId="696becb2-16c9-4aa5-b208-00ea3f801060" providerId="ADAL" clId="{9153E96F-03F6-4EB4-B95F-B05206271EC8}" dt="2026-06-09T14:28:27.040" v="1568" actId="20577"/>
          <ac:graphicFrameMkLst>
            <pc:docMk/>
            <pc:sldMk cId="1402243179" sldId="631"/>
            <ac:graphicFrameMk id="9" creationId="{41B17B44-AF1C-87AC-A331-31D7664C7172}"/>
          </ac:graphicFrameMkLst>
        </pc:graphicFrame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6-09T14:28:27.040" v="1568" actId="20577"/>
              <pc2:cmMkLst xmlns:pc2="http://schemas.microsoft.com/office/powerpoint/2019/9/main/command">
                <pc:docMk/>
                <pc:sldMk cId="1402243179" sldId="631"/>
                <pc2:cmMk id="{FEDEC99E-E3A9-43A5-B323-23C5ECFC4460}"/>
              </pc2:cmMkLst>
            </pc226:cmChg>
          </p:ext>
        </pc:extLst>
      </pc:sldChg>
      <pc:sldChg chg="modSp mod">
        <pc:chgData name="Catherine Davidson" userId="696becb2-16c9-4aa5-b208-00ea3f801060" providerId="ADAL" clId="{9153E96F-03F6-4EB4-B95F-B05206271EC8}" dt="2026-06-19T13:41:51.449" v="2331" actId="20577"/>
        <pc:sldMkLst>
          <pc:docMk/>
          <pc:sldMk cId="580839860" sldId="637"/>
        </pc:sldMkLst>
        <pc:spChg chg="mod">
          <ac:chgData name="Catherine Davidson" userId="696becb2-16c9-4aa5-b208-00ea3f801060" providerId="ADAL" clId="{9153E96F-03F6-4EB4-B95F-B05206271EC8}" dt="2026-06-19T13:41:51.449" v="2331" actId="20577"/>
          <ac:spMkLst>
            <pc:docMk/>
            <pc:sldMk cId="580839860" sldId="637"/>
            <ac:spMk id="18" creationId="{A3DBF307-C0CC-0BCE-D753-43313E1AF4F8}"/>
          </ac:spMkLst>
        </pc:spChg>
      </pc:sldChg>
      <pc:sldChg chg="addSp delSp modSp mod">
        <pc:chgData name="Catherine Davidson" userId="696becb2-16c9-4aa5-b208-00ea3f801060" providerId="ADAL" clId="{9153E96F-03F6-4EB4-B95F-B05206271EC8}" dt="2026-06-09T14:15:55.774" v="896" actId="1076"/>
        <pc:sldMkLst>
          <pc:docMk/>
          <pc:sldMk cId="1365596342" sldId="644"/>
        </pc:sldMkLst>
        <pc:spChg chg="mod">
          <ac:chgData name="Catherine Davidson" userId="696becb2-16c9-4aa5-b208-00ea3f801060" providerId="ADAL" clId="{9153E96F-03F6-4EB4-B95F-B05206271EC8}" dt="2026-06-09T14:14:38.723" v="876" actId="1076"/>
          <ac:spMkLst>
            <pc:docMk/>
            <pc:sldMk cId="1365596342" sldId="644"/>
            <ac:spMk id="2" creationId="{828CA6C7-DEDE-BAE1-C15A-E89650002568}"/>
          </ac:spMkLst>
        </pc:spChg>
        <pc:spChg chg="mod">
          <ac:chgData name="Catherine Davidson" userId="696becb2-16c9-4aa5-b208-00ea3f801060" providerId="ADAL" clId="{9153E96F-03F6-4EB4-B95F-B05206271EC8}" dt="2026-06-09T14:14:38.723" v="876" actId="1076"/>
          <ac:spMkLst>
            <pc:docMk/>
            <pc:sldMk cId="1365596342" sldId="644"/>
            <ac:spMk id="6" creationId="{C95BBD85-61B7-169F-8051-E240B97634FF}"/>
          </ac:spMkLst>
        </pc:spChg>
        <pc:spChg chg="mod">
          <ac:chgData name="Catherine Davidson" userId="696becb2-16c9-4aa5-b208-00ea3f801060" providerId="ADAL" clId="{9153E96F-03F6-4EB4-B95F-B05206271EC8}" dt="2026-06-09T14:14:38.723" v="876" actId="1076"/>
          <ac:spMkLst>
            <pc:docMk/>
            <pc:sldMk cId="1365596342" sldId="644"/>
            <ac:spMk id="8" creationId="{FFFD2051-C165-9B8E-3B8D-5DABF2A7E8FE}"/>
          </ac:spMkLst>
        </pc:spChg>
        <pc:spChg chg="mod">
          <ac:chgData name="Catherine Davidson" userId="696becb2-16c9-4aa5-b208-00ea3f801060" providerId="ADAL" clId="{9153E96F-03F6-4EB4-B95F-B05206271EC8}" dt="2026-06-09T14:14:38.723" v="876" actId="1076"/>
          <ac:spMkLst>
            <pc:docMk/>
            <pc:sldMk cId="1365596342" sldId="644"/>
            <ac:spMk id="18" creationId="{349940AD-B4C3-EBEA-51C8-8A9B8AE3A5BC}"/>
          </ac:spMkLst>
        </pc:spChg>
        <pc:spChg chg="mod">
          <ac:chgData name="Catherine Davidson" userId="696becb2-16c9-4aa5-b208-00ea3f801060" providerId="ADAL" clId="{9153E96F-03F6-4EB4-B95F-B05206271EC8}" dt="2026-06-09T14:14:38.723" v="876" actId="1076"/>
          <ac:spMkLst>
            <pc:docMk/>
            <pc:sldMk cId="1365596342" sldId="644"/>
            <ac:spMk id="30" creationId="{9F173D81-B714-CF16-F974-DEEB6D041064}"/>
          </ac:spMkLst>
        </pc:spChg>
        <pc:spChg chg="mod">
          <ac:chgData name="Catherine Davidson" userId="696becb2-16c9-4aa5-b208-00ea3f801060" providerId="ADAL" clId="{9153E96F-03F6-4EB4-B95F-B05206271EC8}" dt="2026-06-09T14:14:38.723" v="876" actId="1076"/>
          <ac:spMkLst>
            <pc:docMk/>
            <pc:sldMk cId="1365596342" sldId="644"/>
            <ac:spMk id="56" creationId="{53832016-984F-65E7-C0B1-890D068E35CD}"/>
          </ac:spMkLst>
        </pc:spChg>
        <pc:spChg chg="mod">
          <ac:chgData name="Catherine Davidson" userId="696becb2-16c9-4aa5-b208-00ea3f801060" providerId="ADAL" clId="{9153E96F-03F6-4EB4-B95F-B05206271EC8}" dt="2026-06-09T14:14:38.723" v="876" actId="1076"/>
          <ac:spMkLst>
            <pc:docMk/>
            <pc:sldMk cId="1365596342" sldId="644"/>
            <ac:spMk id="57" creationId="{C91D9856-43A7-8D63-E327-D5BB3A0EEE71}"/>
          </ac:spMkLst>
        </pc:spChg>
        <pc:spChg chg="mod">
          <ac:chgData name="Catherine Davidson" userId="696becb2-16c9-4aa5-b208-00ea3f801060" providerId="ADAL" clId="{9153E96F-03F6-4EB4-B95F-B05206271EC8}" dt="2026-06-09T14:14:38.723" v="876" actId="1076"/>
          <ac:spMkLst>
            <pc:docMk/>
            <pc:sldMk cId="1365596342" sldId="644"/>
            <ac:spMk id="60" creationId="{0BF3EEF2-E48C-AF5B-3C52-DE1414622DB5}"/>
          </ac:spMkLst>
        </pc:spChg>
        <pc:spChg chg="mod">
          <ac:chgData name="Catherine Davidson" userId="696becb2-16c9-4aa5-b208-00ea3f801060" providerId="ADAL" clId="{9153E96F-03F6-4EB4-B95F-B05206271EC8}" dt="2026-06-09T14:14:38.723" v="876" actId="1076"/>
          <ac:spMkLst>
            <pc:docMk/>
            <pc:sldMk cId="1365596342" sldId="644"/>
            <ac:spMk id="61" creationId="{31688090-E4A5-2A6E-841A-51E30AFFED9D}"/>
          </ac:spMkLst>
        </pc:spChg>
        <pc:spChg chg="mod">
          <ac:chgData name="Catherine Davidson" userId="696becb2-16c9-4aa5-b208-00ea3f801060" providerId="ADAL" clId="{9153E96F-03F6-4EB4-B95F-B05206271EC8}" dt="2026-06-09T14:15:55.774" v="896" actId="1076"/>
          <ac:spMkLst>
            <pc:docMk/>
            <pc:sldMk cId="1365596342" sldId="644"/>
            <ac:spMk id="137" creationId="{9914D6B7-F1A7-4CB4-54ED-61D7450A7205}"/>
          </ac:spMkLst>
        </pc:spChg>
      </pc:sldChg>
      <pc:sldChg chg="modSp mod modCm modNotesTx">
        <pc:chgData name="Catherine Davidson" userId="696becb2-16c9-4aa5-b208-00ea3f801060" providerId="ADAL" clId="{9153E96F-03F6-4EB4-B95F-B05206271EC8}" dt="2026-06-22T09:18:55.330" v="2345" actId="13926"/>
        <pc:sldMkLst>
          <pc:docMk/>
          <pc:sldMk cId="2864034316" sldId="646"/>
        </pc:sldMkLst>
        <pc:spChg chg="mod">
          <ac:chgData name="Catherine Davidson" userId="696becb2-16c9-4aa5-b208-00ea3f801060" providerId="ADAL" clId="{9153E96F-03F6-4EB4-B95F-B05206271EC8}" dt="2026-06-22T09:18:55.330" v="2345" actId="13926"/>
          <ac:spMkLst>
            <pc:docMk/>
            <pc:sldMk cId="2864034316" sldId="646"/>
            <ac:spMk id="6" creationId="{5AFDFB32-DDB9-A008-AF0E-9E0F5DA211D6}"/>
          </ac:spMkLst>
        </pc:s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6-09T14:11:39.718" v="806" actId="20577"/>
              <pc2:cmMkLst xmlns:pc2="http://schemas.microsoft.com/office/powerpoint/2019/9/main/command">
                <pc:docMk/>
                <pc:sldMk cId="2864034316" sldId="646"/>
                <pc2:cmMk id="{4E45B94D-B5EA-4A17-BA01-8D2FDE68BD49}"/>
              </pc2:cmMkLst>
            </pc226:cmChg>
            <pc226:cmChg xmlns:pc226="http://schemas.microsoft.com/office/powerpoint/2022/06/main/command" chg="mod">
              <pc226:chgData name="Catherine Davidson" userId="696becb2-16c9-4aa5-b208-00ea3f801060" providerId="ADAL" clId="{9153E96F-03F6-4EB4-B95F-B05206271EC8}" dt="2026-06-09T14:11:39.718" v="806" actId="20577"/>
              <pc2:cmMkLst xmlns:pc2="http://schemas.microsoft.com/office/powerpoint/2019/9/main/command">
                <pc:docMk/>
                <pc:sldMk cId="2864034316" sldId="646"/>
                <pc2:cmMk id="{F8DF7294-1879-4FF9-A206-935714F9903B}"/>
              </pc2:cmMkLst>
            </pc226:cmChg>
            <pc226:cmChg xmlns:pc226="http://schemas.microsoft.com/office/powerpoint/2022/06/main/command" chg="mod">
              <pc226:chgData name="Catherine Davidson" userId="696becb2-16c9-4aa5-b208-00ea3f801060" providerId="ADAL" clId="{9153E96F-03F6-4EB4-B95F-B05206271EC8}" dt="2026-06-09T14:11:39.718" v="806" actId="20577"/>
              <pc2:cmMkLst xmlns:pc2="http://schemas.microsoft.com/office/powerpoint/2019/9/main/command">
                <pc:docMk/>
                <pc:sldMk cId="2864034316" sldId="646"/>
                <pc2:cmMk id="{93D522CA-86DD-40DB-A72B-C0CB74B20FD0}"/>
              </pc2:cmMkLst>
            </pc226:cmChg>
            <pc226:cmChg xmlns:pc226="http://schemas.microsoft.com/office/powerpoint/2022/06/main/command" chg="mod">
              <pc226:chgData name="Catherine Davidson" userId="696becb2-16c9-4aa5-b208-00ea3f801060" providerId="ADAL" clId="{9153E96F-03F6-4EB4-B95F-B05206271EC8}" dt="2026-06-09T14:11:39.718" v="806" actId="20577"/>
              <pc2:cmMkLst xmlns:pc2="http://schemas.microsoft.com/office/powerpoint/2019/9/main/command">
                <pc:docMk/>
                <pc:sldMk cId="2864034316" sldId="646"/>
                <pc2:cmMk id="{875FA1D9-FBCA-4A51-AB22-8AFE9F7C4757}"/>
              </pc2:cmMkLst>
            </pc226:cmChg>
          </p:ext>
        </pc:extLst>
      </pc:sldChg>
      <pc:sldChg chg="modSp mod modCm">
        <pc:chgData name="Catherine Davidson" userId="696becb2-16c9-4aa5-b208-00ea3f801060" providerId="ADAL" clId="{9153E96F-03F6-4EB4-B95F-B05206271EC8}" dt="2026-06-19T13:43:03.769" v="2333" actId="20577"/>
        <pc:sldMkLst>
          <pc:docMk/>
          <pc:sldMk cId="1398529765" sldId="647"/>
        </pc:sldMkLst>
        <pc:spChg chg="mod">
          <ac:chgData name="Catherine Davidson" userId="696becb2-16c9-4aa5-b208-00ea3f801060" providerId="ADAL" clId="{9153E96F-03F6-4EB4-B95F-B05206271EC8}" dt="2026-06-19T13:43:03.769" v="2333" actId="20577"/>
          <ac:spMkLst>
            <pc:docMk/>
            <pc:sldMk cId="1398529765" sldId="647"/>
            <ac:spMk id="202" creationId="{B5FDE234-6373-D805-459D-E4A5DE766F9E}"/>
          </ac:spMkLst>
        </pc:s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6-19T13:43:03.769" v="2333" actId="20577"/>
              <pc2:cmMkLst xmlns:pc2="http://schemas.microsoft.com/office/powerpoint/2019/9/main/command">
                <pc:docMk/>
                <pc:sldMk cId="1398529765" sldId="647"/>
                <pc2:cmMk id="{D802C6B7-0C97-40ED-8FB8-F01AD2AFDA99}"/>
              </pc2:cmMkLst>
            </pc226:cmChg>
          </p:ext>
        </pc:extLst>
      </pc:sldChg>
      <pc:sldChg chg="modSp mod modCm">
        <pc:chgData name="Catherine Davidson" userId="696becb2-16c9-4aa5-b208-00ea3f801060" providerId="ADAL" clId="{9153E96F-03F6-4EB4-B95F-B05206271EC8}" dt="2026-06-22T09:21:07.208" v="2346" actId="13926"/>
        <pc:sldMkLst>
          <pc:docMk/>
          <pc:sldMk cId="3245515394" sldId="654"/>
        </pc:sldMkLst>
        <pc:graphicFrameChg chg="mod modGraphic">
          <ac:chgData name="Catherine Davidson" userId="696becb2-16c9-4aa5-b208-00ea3f801060" providerId="ADAL" clId="{9153E96F-03F6-4EB4-B95F-B05206271EC8}" dt="2026-06-22T09:21:07.208" v="2346" actId="13926"/>
          <ac:graphicFrameMkLst>
            <pc:docMk/>
            <pc:sldMk cId="3245515394" sldId="654"/>
            <ac:graphicFrameMk id="6" creationId="{3FA6C963-A5C5-97E3-14B1-35C902AC0CCF}"/>
          </ac:graphicFrameMkLst>
        </pc:graphicFrame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6-12T08:31:24.726" v="2305" actId="20577"/>
              <pc2:cmMkLst xmlns:pc2="http://schemas.microsoft.com/office/powerpoint/2019/9/main/command">
                <pc:docMk/>
                <pc:sldMk cId="3245515394" sldId="654"/>
                <pc2:cmMk id="{DCC90883-780E-4F9B-9237-8D07503AA97C}"/>
              </pc2:cmMkLst>
            </pc226:cmChg>
            <pc226:cmChg xmlns:pc226="http://schemas.microsoft.com/office/powerpoint/2022/06/main/command" chg="mod">
              <pc226:chgData name="Catherine Davidson" userId="696becb2-16c9-4aa5-b208-00ea3f801060" providerId="ADAL" clId="{9153E96F-03F6-4EB4-B95F-B05206271EC8}" dt="2026-06-09T14:19:23.738" v="1184" actId="20577"/>
              <pc2:cmMkLst xmlns:pc2="http://schemas.microsoft.com/office/powerpoint/2019/9/main/command">
                <pc:docMk/>
                <pc:sldMk cId="3245515394" sldId="654"/>
                <pc2:cmMk id="{5A9B61B6-CBF9-461D-A9BF-DB9997E3CB33}"/>
              </pc2:cmMkLst>
            </pc226:cmChg>
          </p:ext>
        </pc:extLst>
      </pc:sldChg>
      <pc:sldChg chg="addSp delSp modSp mod modClrScheme chgLayout">
        <pc:chgData name="Catherine Davidson" userId="696becb2-16c9-4aa5-b208-00ea3f801060" providerId="ADAL" clId="{9153E96F-03F6-4EB4-B95F-B05206271EC8}" dt="2026-06-09T14:02:59.477" v="653" actId="208"/>
        <pc:sldMkLst>
          <pc:docMk/>
          <pc:sldMk cId="1174245392" sldId="687"/>
        </pc:sldMkLst>
        <pc:spChg chg="mod">
          <ac:chgData name="Catherine Davidson" userId="696becb2-16c9-4aa5-b208-00ea3f801060" providerId="ADAL" clId="{9153E96F-03F6-4EB4-B95F-B05206271EC8}" dt="2026-06-09T14:02:59.477" v="653" actId="208"/>
          <ac:spMkLst>
            <pc:docMk/>
            <pc:sldMk cId="1174245392" sldId="687"/>
            <ac:spMk id="4" creationId="{15820134-BC97-9D25-7354-C8CB1D21EC34}"/>
          </ac:spMkLst>
        </pc:spChg>
        <pc:spChg chg="mod">
          <ac:chgData name="Catherine Davidson" userId="696becb2-16c9-4aa5-b208-00ea3f801060" providerId="ADAL" clId="{9153E96F-03F6-4EB4-B95F-B05206271EC8}" dt="2026-06-09T14:02:04.045" v="644" actId="207"/>
          <ac:spMkLst>
            <pc:docMk/>
            <pc:sldMk cId="1174245392" sldId="687"/>
            <ac:spMk id="5" creationId="{D5329AF6-7185-26B4-DC3E-6FC5627F96BF}"/>
          </ac:spMkLst>
        </pc:spChg>
        <pc:spChg chg="mod">
          <ac:chgData name="Catherine Davidson" userId="696becb2-16c9-4aa5-b208-00ea3f801060" providerId="ADAL" clId="{9153E96F-03F6-4EB4-B95F-B05206271EC8}" dt="2026-06-09T14:02:55.225" v="651" actId="207"/>
          <ac:spMkLst>
            <pc:docMk/>
            <pc:sldMk cId="1174245392" sldId="687"/>
            <ac:spMk id="8" creationId="{0CE7486B-E731-1DBC-D8C1-B443C4C49AD2}"/>
          </ac:spMkLst>
        </pc:spChg>
        <pc:spChg chg="add mod ord">
          <ac:chgData name="Catherine Davidson" userId="696becb2-16c9-4aa5-b208-00ea3f801060" providerId="ADAL" clId="{9153E96F-03F6-4EB4-B95F-B05206271EC8}" dt="2026-06-09T14:02:50.867" v="650" actId="167"/>
          <ac:spMkLst>
            <pc:docMk/>
            <pc:sldMk cId="1174245392" sldId="687"/>
            <ac:spMk id="14" creationId="{7A9220A9-D1FD-BE30-53AC-10E7A60D1430}"/>
          </ac:spMkLst>
        </pc:spChg>
      </pc:sldChg>
      <pc:sldChg chg="addSp delSp modSp mod modClrScheme modCm chgLayout">
        <pc:chgData name="Catherine Davidson" userId="696becb2-16c9-4aa5-b208-00ea3f801060" providerId="ADAL" clId="{9153E96F-03F6-4EB4-B95F-B05206271EC8}" dt="2026-06-12T08:21:22.270" v="1720" actId="207"/>
        <pc:sldMkLst>
          <pc:docMk/>
          <pc:sldMk cId="3046094127" sldId="688"/>
        </pc:sldMkLst>
        <pc:spChg chg="mod">
          <ac:chgData name="Catherine Davidson" userId="696becb2-16c9-4aa5-b208-00ea3f801060" providerId="ADAL" clId="{9153E96F-03F6-4EB4-B95F-B05206271EC8}" dt="2026-06-12T08:21:22.270" v="1720" actId="207"/>
          <ac:spMkLst>
            <pc:docMk/>
            <pc:sldMk cId="3046094127" sldId="688"/>
            <ac:spMk id="2" creationId="{D73706A0-BDB1-518F-A002-6F92628EDE28}"/>
          </ac:spMkLst>
        </pc:spChg>
        <pc:spChg chg="mod">
          <ac:chgData name="Catherine Davidson" userId="696becb2-16c9-4aa5-b208-00ea3f801060" providerId="ADAL" clId="{9153E96F-03F6-4EB4-B95F-B05206271EC8}" dt="2026-06-09T14:05:00.940" v="676" actId="208"/>
          <ac:spMkLst>
            <pc:docMk/>
            <pc:sldMk cId="3046094127" sldId="688"/>
            <ac:spMk id="3" creationId="{EDE80BF9-6229-2A3D-0340-97543623688F}"/>
          </ac:spMkLst>
        </pc:spChg>
        <pc:spChg chg="mod">
          <ac:chgData name="Catherine Davidson" userId="696becb2-16c9-4aa5-b208-00ea3f801060" providerId="ADAL" clId="{9153E96F-03F6-4EB4-B95F-B05206271EC8}" dt="2026-06-09T14:04:39.486" v="672" actId="207"/>
          <ac:spMkLst>
            <pc:docMk/>
            <pc:sldMk cId="3046094127" sldId="688"/>
            <ac:spMk id="4" creationId="{341DA66A-A3C0-20EB-4FC3-7965B9C9AA55}"/>
          </ac:spMkLst>
        </pc:s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6-12T08:19:58.737" v="1709" actId="20577"/>
              <pc2:cmMkLst xmlns:pc2="http://schemas.microsoft.com/office/powerpoint/2019/9/main/command">
                <pc:docMk/>
                <pc:sldMk cId="3046094127" sldId="688"/>
                <pc2:cmMk id="{5CF8D8F7-1C46-4DDA-92CE-37CD59960680}"/>
              </pc2:cmMkLst>
            </pc226:cmChg>
          </p:ext>
        </pc:extLst>
      </pc:sldChg>
      <pc:sldChg chg="addSp delSp modSp mod modClrScheme chgLayout">
        <pc:chgData name="Catherine Davidson" userId="696becb2-16c9-4aa5-b208-00ea3f801060" providerId="ADAL" clId="{9153E96F-03F6-4EB4-B95F-B05206271EC8}" dt="2026-06-09T14:08:27.416" v="737" actId="207"/>
        <pc:sldMkLst>
          <pc:docMk/>
          <pc:sldMk cId="688306894" sldId="689"/>
        </pc:sldMkLst>
        <pc:spChg chg="mod">
          <ac:chgData name="Catherine Davidson" userId="696becb2-16c9-4aa5-b208-00ea3f801060" providerId="ADAL" clId="{9153E96F-03F6-4EB4-B95F-B05206271EC8}" dt="2026-06-09T14:08:17.276" v="735" actId="207"/>
          <ac:spMkLst>
            <pc:docMk/>
            <pc:sldMk cId="688306894" sldId="689"/>
            <ac:spMk id="2" creationId="{1A44E6AB-AE15-4DC3-BAAE-C01D8A4EF4A4}"/>
          </ac:spMkLst>
        </pc:spChg>
        <pc:spChg chg="mod">
          <ac:chgData name="Catherine Davidson" userId="696becb2-16c9-4aa5-b208-00ea3f801060" providerId="ADAL" clId="{9153E96F-03F6-4EB4-B95F-B05206271EC8}" dt="2026-06-09T14:08:27.416" v="737" actId="207"/>
          <ac:spMkLst>
            <pc:docMk/>
            <pc:sldMk cId="688306894" sldId="689"/>
            <ac:spMk id="4" creationId="{7406D11A-645A-68E5-96BF-8B9DC195DDAA}"/>
          </ac:spMkLst>
        </pc:spChg>
        <pc:spChg chg="mod">
          <ac:chgData name="Catherine Davidson" userId="696becb2-16c9-4aa5-b208-00ea3f801060" providerId="ADAL" clId="{9153E96F-03F6-4EB4-B95F-B05206271EC8}" dt="2026-06-09T14:08:21.910" v="736" actId="207"/>
          <ac:spMkLst>
            <pc:docMk/>
            <pc:sldMk cId="688306894" sldId="689"/>
            <ac:spMk id="6" creationId="{DB6196BD-B0ED-4415-109F-0295DA59AB3A}"/>
          </ac:spMkLst>
        </pc:spChg>
        <pc:spChg chg="mod">
          <ac:chgData name="Catherine Davidson" userId="696becb2-16c9-4aa5-b208-00ea3f801060" providerId="ADAL" clId="{9153E96F-03F6-4EB4-B95F-B05206271EC8}" dt="2026-06-09T14:08:03.337" v="729" actId="207"/>
          <ac:spMkLst>
            <pc:docMk/>
            <pc:sldMk cId="688306894" sldId="689"/>
            <ac:spMk id="11" creationId="{E6ADD6E2-19C1-636E-3F11-38ED112E1D26}"/>
          </ac:spMkLst>
        </pc:spChg>
      </pc:sldChg>
      <pc:sldChg chg="addSp delSp modSp mod modClrScheme chgLayout">
        <pc:chgData name="Catherine Davidson" userId="696becb2-16c9-4aa5-b208-00ea3f801060" providerId="ADAL" clId="{9153E96F-03F6-4EB4-B95F-B05206271EC8}" dt="2026-06-09T14:06:43.215" v="707" actId="12"/>
        <pc:sldMkLst>
          <pc:docMk/>
          <pc:sldMk cId="2731263979" sldId="690"/>
        </pc:sldMkLst>
        <pc:spChg chg="mod">
          <ac:chgData name="Catherine Davidson" userId="696becb2-16c9-4aa5-b208-00ea3f801060" providerId="ADAL" clId="{9153E96F-03F6-4EB4-B95F-B05206271EC8}" dt="2026-06-09T14:06:11.731" v="699" actId="207"/>
          <ac:spMkLst>
            <pc:docMk/>
            <pc:sldMk cId="2731263979" sldId="690"/>
            <ac:spMk id="6" creationId="{5034C574-E5D9-E144-3941-01B3C410EEBB}"/>
          </ac:spMkLst>
        </pc:spChg>
        <pc:spChg chg="mod">
          <ac:chgData name="Catherine Davidson" userId="696becb2-16c9-4aa5-b208-00ea3f801060" providerId="ADAL" clId="{9153E96F-03F6-4EB4-B95F-B05206271EC8}" dt="2026-06-09T14:06:43.215" v="707" actId="12"/>
          <ac:spMkLst>
            <pc:docMk/>
            <pc:sldMk cId="2731263979" sldId="690"/>
            <ac:spMk id="7" creationId="{FD08D116-9F67-D46F-B66C-CE554002126D}"/>
          </ac:spMkLst>
        </pc:spChg>
      </pc:sldChg>
      <pc:sldChg chg="addSp delSp modSp mod modClrScheme chgLayout">
        <pc:chgData name="Catherine Davidson" userId="696becb2-16c9-4aa5-b208-00ea3f801060" providerId="ADAL" clId="{9153E96F-03F6-4EB4-B95F-B05206271EC8}" dt="2026-06-09T14:07:52.821" v="725" actId="478"/>
        <pc:sldMkLst>
          <pc:docMk/>
          <pc:sldMk cId="1283938070" sldId="691"/>
        </pc:sldMkLst>
        <pc:spChg chg="mod">
          <ac:chgData name="Catherine Davidson" userId="696becb2-16c9-4aa5-b208-00ea3f801060" providerId="ADAL" clId="{9153E96F-03F6-4EB4-B95F-B05206271EC8}" dt="2026-06-09T14:07:36.918" v="722" actId="12"/>
          <ac:spMkLst>
            <pc:docMk/>
            <pc:sldMk cId="1283938070" sldId="691"/>
            <ac:spMk id="2" creationId="{96898120-1D75-9D7B-6201-EAF64D53466C}"/>
          </ac:spMkLst>
        </pc:spChg>
        <pc:spChg chg="mod">
          <ac:chgData name="Catherine Davidson" userId="696becb2-16c9-4aa5-b208-00ea3f801060" providerId="ADAL" clId="{9153E96F-03F6-4EB4-B95F-B05206271EC8}" dt="2026-06-09T14:07:16.236" v="715" actId="207"/>
          <ac:spMkLst>
            <pc:docMk/>
            <pc:sldMk cId="1283938070" sldId="691"/>
            <ac:spMk id="4" creationId="{57DFA593-AF2C-37CF-FF11-131C6427C382}"/>
          </ac:spMkLst>
        </pc:spChg>
        <pc:picChg chg="mod">
          <ac:chgData name="Catherine Davidson" userId="696becb2-16c9-4aa5-b208-00ea3f801060" providerId="ADAL" clId="{9153E96F-03F6-4EB4-B95F-B05206271EC8}" dt="2026-06-09T14:07:30.366" v="721" actId="207"/>
          <ac:picMkLst>
            <pc:docMk/>
            <pc:sldMk cId="1283938070" sldId="691"/>
            <ac:picMk id="8" creationId="{1CF09EFB-CB8A-43FD-3136-68C5CA67B93D}"/>
          </ac:picMkLst>
        </pc:picChg>
      </pc:sldChg>
      <pc:sldChg chg="addSp delSp modSp mod modClrScheme chgLayout">
        <pc:chgData name="Catherine Davidson" userId="696becb2-16c9-4aa5-b208-00ea3f801060" providerId="ADAL" clId="{9153E96F-03F6-4EB4-B95F-B05206271EC8}" dt="2026-06-09T14:07:08.290" v="714" actId="12"/>
        <pc:sldMkLst>
          <pc:docMk/>
          <pc:sldMk cId="3021954699" sldId="692"/>
        </pc:sldMkLst>
        <pc:spChg chg="mod">
          <ac:chgData name="Catherine Davidson" userId="696becb2-16c9-4aa5-b208-00ea3f801060" providerId="ADAL" clId="{9153E96F-03F6-4EB4-B95F-B05206271EC8}" dt="2026-06-09T14:07:08.290" v="714" actId="12"/>
          <ac:spMkLst>
            <pc:docMk/>
            <pc:sldMk cId="3021954699" sldId="692"/>
            <ac:spMk id="2" creationId="{F252F327-77CF-8AB8-E285-67634280A8B7}"/>
          </ac:spMkLst>
        </pc:spChg>
        <pc:spChg chg="mod">
          <ac:chgData name="Catherine Davidson" userId="696becb2-16c9-4aa5-b208-00ea3f801060" providerId="ADAL" clId="{9153E96F-03F6-4EB4-B95F-B05206271EC8}" dt="2026-06-09T14:06:57.963" v="711" actId="207"/>
          <ac:spMkLst>
            <pc:docMk/>
            <pc:sldMk cId="3021954699" sldId="692"/>
            <ac:spMk id="4" creationId="{31E4E9DB-5DBA-DE7C-BCE9-3F5B52A2F7BB}"/>
          </ac:spMkLst>
        </pc:spChg>
      </pc:sldChg>
      <pc:sldChg chg="addSp delSp modSp mod modClrScheme modCm chgLayout">
        <pc:chgData name="Catherine Davidson" userId="696becb2-16c9-4aa5-b208-00ea3f801060" providerId="ADAL" clId="{9153E96F-03F6-4EB4-B95F-B05206271EC8}" dt="2026-06-09T14:29:45.835" v="1571" actId="12"/>
        <pc:sldMkLst>
          <pc:docMk/>
          <pc:sldMk cId="2620346291" sldId="695"/>
        </pc:sldMkLst>
        <pc:spChg chg="mod">
          <ac:chgData name="Catherine Davidson" userId="696becb2-16c9-4aa5-b208-00ea3f801060" providerId="ADAL" clId="{9153E96F-03F6-4EB4-B95F-B05206271EC8}" dt="2026-06-09T14:12:05.536" v="810" actId="207"/>
          <ac:spMkLst>
            <pc:docMk/>
            <pc:sldMk cId="2620346291" sldId="695"/>
            <ac:spMk id="2" creationId="{53CFC6D2-0968-89D1-7703-4D955E60A18B}"/>
          </ac:spMkLst>
        </pc:spChg>
        <pc:spChg chg="mod">
          <ac:chgData name="Catherine Davidson" userId="696becb2-16c9-4aa5-b208-00ea3f801060" providerId="ADAL" clId="{9153E96F-03F6-4EB4-B95F-B05206271EC8}" dt="2026-06-09T14:29:45.835" v="1571" actId="12"/>
          <ac:spMkLst>
            <pc:docMk/>
            <pc:sldMk cId="2620346291" sldId="695"/>
            <ac:spMk id="4" creationId="{26F56996-4BC1-CC92-4F1E-E50EA59E621F}"/>
          </ac:spMkLst>
        </pc:s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6-09T14:13:36.350" v="873" actId="20577"/>
              <pc2:cmMkLst xmlns:pc2="http://schemas.microsoft.com/office/powerpoint/2019/9/main/command">
                <pc:docMk/>
                <pc:sldMk cId="2620346291" sldId="695"/>
                <pc2:cmMk id="{157F287D-C13C-4E15-8553-90DBED3EF22D}"/>
              </pc2:cmMkLst>
            </pc226:cmChg>
          </p:ext>
        </pc:extLst>
      </pc:sldChg>
      <pc:sldChg chg="addSp delSp modSp mod modClrScheme modCm chgLayout">
        <pc:chgData name="Catherine Davidson" userId="696becb2-16c9-4aa5-b208-00ea3f801060" providerId="ADAL" clId="{9153E96F-03F6-4EB4-B95F-B05206271EC8}" dt="2026-06-12T08:19:24.189" v="1708" actId="207"/>
        <pc:sldMkLst>
          <pc:docMk/>
          <pc:sldMk cId="2161907982" sldId="696"/>
        </pc:sldMkLst>
        <pc:spChg chg="add del mod">
          <ac:chgData name="Catherine Davidson" userId="696becb2-16c9-4aa5-b208-00ea3f801060" providerId="ADAL" clId="{9153E96F-03F6-4EB4-B95F-B05206271EC8}" dt="2026-06-12T08:19:24.189" v="1708" actId="207"/>
          <ac:spMkLst>
            <pc:docMk/>
            <pc:sldMk cId="2161907982" sldId="696"/>
            <ac:spMk id="2" creationId="{7477216E-3EE0-4E4E-1390-4C5C65B23413}"/>
          </ac:spMkLst>
        </pc:spChg>
        <pc:spChg chg="add mod">
          <ac:chgData name="Catherine Davidson" userId="696becb2-16c9-4aa5-b208-00ea3f801060" providerId="ADAL" clId="{9153E96F-03F6-4EB4-B95F-B05206271EC8}" dt="2026-06-09T14:04:17.300" v="665" actId="1076"/>
          <ac:spMkLst>
            <pc:docMk/>
            <pc:sldMk cId="2161907982" sldId="696"/>
            <ac:spMk id="6" creationId="{1BA12620-8797-2EB5-F159-ED7D1C580E0F}"/>
          </ac:spMkLst>
        </pc:sp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6-09T14:04:28.680" v="670" actId="478"/>
              <pc2:cmMkLst xmlns:pc2="http://schemas.microsoft.com/office/powerpoint/2019/9/main/command">
                <pc:docMk/>
                <pc:sldMk cId="2161907982" sldId="696"/>
                <pc2:cmMk id="{15706F7A-B674-4D82-85BE-CFBE906C9BB3}"/>
              </pc2:cmMkLst>
            </pc226:cmChg>
          </p:ext>
        </pc:extLst>
      </pc:sldChg>
      <pc:sldChg chg="modSp mod modCm">
        <pc:chgData name="Catherine Davidson" userId="696becb2-16c9-4aa5-b208-00ea3f801060" providerId="ADAL" clId="{9153E96F-03F6-4EB4-B95F-B05206271EC8}" dt="2026-06-22T09:18:31.869" v="2344" actId="13926"/>
        <pc:sldMkLst>
          <pc:docMk/>
          <pc:sldMk cId="3688860508" sldId="697"/>
        </pc:sldMkLst>
        <pc:spChg chg="mod">
          <ac:chgData name="Catherine Davidson" userId="696becb2-16c9-4aa5-b208-00ea3f801060" providerId="ADAL" clId="{9153E96F-03F6-4EB4-B95F-B05206271EC8}" dt="2026-06-09T13:57:51.985" v="619" actId="1076"/>
          <ac:spMkLst>
            <pc:docMk/>
            <pc:sldMk cId="3688860508" sldId="697"/>
            <ac:spMk id="41" creationId="{D2519771-B0B9-1F7D-3950-A722CF80B053}"/>
          </ac:spMkLst>
        </pc:spChg>
        <pc:graphicFrameChg chg="mod modGraphic">
          <ac:chgData name="Catherine Davidson" userId="696becb2-16c9-4aa5-b208-00ea3f801060" providerId="ADAL" clId="{9153E96F-03F6-4EB4-B95F-B05206271EC8}" dt="2026-06-22T09:18:31.869" v="2344" actId="13926"/>
          <ac:graphicFrameMkLst>
            <pc:docMk/>
            <pc:sldMk cId="3688860508" sldId="697"/>
            <ac:graphicFrameMk id="40" creationId="{AD068C60-6A24-5B89-C74F-797F0D5EB847}"/>
          </ac:graphicFrameMkLst>
        </pc:graphicFrameChg>
        <pc:extLst>
          <p:ext xmlns:p="http://schemas.openxmlformats.org/presentationml/2006/main" uri="{D6D511B9-2390-475A-947B-AFAB55BFBCF1}">
            <pc226:cmChg xmlns:pc226="http://schemas.microsoft.com/office/powerpoint/2022/06/main/command" chg="mod">
              <pc226:chgData name="Catherine Davidson" userId="696becb2-16c9-4aa5-b208-00ea3f801060" providerId="ADAL" clId="{9153E96F-03F6-4EB4-B95F-B05206271EC8}" dt="2026-06-12T08:17:43.497" v="1706" actId="20577"/>
              <pc2:cmMkLst xmlns:pc2="http://schemas.microsoft.com/office/powerpoint/2019/9/main/command">
                <pc:docMk/>
                <pc:sldMk cId="3688860508" sldId="697"/>
                <pc2:cmMk id="{CD3BB86D-3F03-464F-B59A-42ED34D7D01A}"/>
              </pc2:cmMkLst>
            </pc226:cmChg>
            <pc226:cmChg xmlns:pc226="http://schemas.microsoft.com/office/powerpoint/2022/06/main/command" chg="mod">
              <pc226:chgData name="Catherine Davidson" userId="696becb2-16c9-4aa5-b208-00ea3f801060" providerId="ADAL" clId="{9153E96F-03F6-4EB4-B95F-B05206271EC8}" dt="2026-06-09T13:50:45.044" v="26" actId="20577"/>
              <pc2:cmMkLst xmlns:pc2="http://schemas.microsoft.com/office/powerpoint/2019/9/main/command">
                <pc:docMk/>
                <pc:sldMk cId="3688860508" sldId="697"/>
                <pc2:cmMk id="{B6016877-69EB-4B33-80A6-1B489DD373CD}"/>
              </pc2:cmMkLst>
            </pc226:cmChg>
            <pc226:cmChg xmlns:pc226="http://schemas.microsoft.com/office/powerpoint/2022/06/main/command" chg="mod">
              <pc226:chgData name="Catherine Davidson" userId="696becb2-16c9-4aa5-b208-00ea3f801060" providerId="ADAL" clId="{9153E96F-03F6-4EB4-B95F-B05206271EC8}" dt="2026-06-09T13:54:25.457" v="307" actId="20577"/>
              <pc2:cmMkLst xmlns:pc2="http://schemas.microsoft.com/office/powerpoint/2019/9/main/command">
                <pc:docMk/>
                <pc:sldMk cId="3688860508" sldId="697"/>
                <pc2:cmMk id="{A1F578CD-75C3-441D-A94F-92E8591DDF03}"/>
              </pc2:cmMkLst>
            </pc226:cmChg>
          </p:ext>
        </pc:extLst>
      </pc:sldChg>
      <pc:sldChg chg="addSp delSp modSp mod modClrScheme chgLayout">
        <pc:chgData name="Catherine Davidson" userId="696becb2-16c9-4aa5-b208-00ea3f801060" providerId="ADAL" clId="{9153E96F-03F6-4EB4-B95F-B05206271EC8}" dt="2026-06-09T14:06:22.542" v="702" actId="12"/>
        <pc:sldMkLst>
          <pc:docMk/>
          <pc:sldMk cId="2306402328" sldId="698"/>
        </pc:sldMkLst>
        <pc:spChg chg="mod">
          <ac:chgData name="Catherine Davidson" userId="696becb2-16c9-4aa5-b208-00ea3f801060" providerId="ADAL" clId="{9153E96F-03F6-4EB4-B95F-B05206271EC8}" dt="2026-06-09T14:06:22.542" v="702" actId="12"/>
          <ac:spMkLst>
            <pc:docMk/>
            <pc:sldMk cId="2306402328" sldId="698"/>
            <ac:spMk id="2" creationId="{64F7BDF9-465A-FCA3-E727-FE9E449B395D}"/>
          </ac:spMkLst>
        </pc:spChg>
        <pc:spChg chg="mod">
          <ac:chgData name="Catherine Davidson" userId="696becb2-16c9-4aa5-b208-00ea3f801060" providerId="ADAL" clId="{9153E96F-03F6-4EB4-B95F-B05206271EC8}" dt="2026-06-09T14:05:37.094" v="688" actId="207"/>
          <ac:spMkLst>
            <pc:docMk/>
            <pc:sldMk cId="2306402328" sldId="698"/>
            <ac:spMk id="4" creationId="{2BB03DA0-1E2E-20A5-0C87-1C955C491B50}"/>
          </ac:spMkLst>
        </pc:spChg>
        <pc:picChg chg="mod">
          <ac:chgData name="Catherine Davidson" userId="696becb2-16c9-4aa5-b208-00ea3f801060" providerId="ADAL" clId="{9153E96F-03F6-4EB4-B95F-B05206271EC8}" dt="2026-06-09T14:05:52.979" v="695" actId="208"/>
          <ac:picMkLst>
            <pc:docMk/>
            <pc:sldMk cId="2306402328" sldId="698"/>
            <ac:picMk id="10" creationId="{E13711B7-E4BF-A1BC-79AF-B936B1B2155E}"/>
          </ac:picMkLst>
        </pc:picChg>
      </pc:sldChg>
    </pc:docChg>
  </pc:docChgLst>
  <pc:docChgLst>
    <pc:chgData name="Chrysa Lamprinakou" userId="97b82b60-cfd2-465d-8b47-cc1dacd4761a" providerId="ADAL" clId="{19C771EB-64EA-4226-BC91-980E03023CCE}"/>
    <pc:docChg chg="undo custSel modSld">
      <pc:chgData name="Chrysa Lamprinakou" userId="97b82b60-cfd2-465d-8b47-cc1dacd4761a" providerId="ADAL" clId="{19C771EB-64EA-4226-BC91-980E03023CCE}" dt="2026-06-12T15:24:43.417" v="274" actId="14734"/>
      <pc:docMkLst>
        <pc:docMk/>
      </pc:docMkLst>
      <pc:sldChg chg="modSp mod">
        <pc:chgData name="Chrysa Lamprinakou" userId="97b82b60-cfd2-465d-8b47-cc1dacd4761a" providerId="ADAL" clId="{19C771EB-64EA-4226-BC91-980E03023CCE}" dt="2026-06-12T15:23:00.478" v="273" actId="14100"/>
        <pc:sldMkLst>
          <pc:docMk/>
          <pc:sldMk cId="447000588" sldId="376"/>
        </pc:sldMkLst>
        <pc:spChg chg="mod">
          <ac:chgData name="Chrysa Lamprinakou" userId="97b82b60-cfd2-465d-8b47-cc1dacd4761a" providerId="ADAL" clId="{19C771EB-64EA-4226-BC91-980E03023CCE}" dt="2026-06-12T15:22:54.328" v="272" actId="20577"/>
          <ac:spMkLst>
            <pc:docMk/>
            <pc:sldMk cId="447000588" sldId="376"/>
            <ac:spMk id="2" creationId="{9216C8DF-4973-05CA-9150-12428B6DE105}"/>
          </ac:spMkLst>
        </pc:spChg>
        <pc:graphicFrameChg chg="mod modGraphic">
          <ac:chgData name="Chrysa Lamprinakou" userId="97b82b60-cfd2-465d-8b47-cc1dacd4761a" providerId="ADAL" clId="{19C771EB-64EA-4226-BC91-980E03023CCE}" dt="2026-06-12T15:23:00.478" v="273" actId="14100"/>
          <ac:graphicFrameMkLst>
            <pc:docMk/>
            <pc:sldMk cId="447000588" sldId="376"/>
            <ac:graphicFrameMk id="6" creationId="{6A7481F8-792E-C9E3-F178-395CED6F1AF0}"/>
          </ac:graphicFrameMkLst>
        </pc:graphicFrameChg>
      </pc:sldChg>
      <pc:sldChg chg="modSp mod modCm">
        <pc:chgData name="Chrysa Lamprinakou" userId="97b82b60-cfd2-465d-8b47-cc1dacd4761a" providerId="ADAL" clId="{19C771EB-64EA-4226-BC91-980E03023CCE}" dt="2026-06-12T15:14:07.410" v="223" actId="20577"/>
        <pc:sldMkLst>
          <pc:docMk/>
          <pc:sldMk cId="2864034316" sldId="646"/>
        </pc:sldMkLst>
        <pc:spChg chg="mod">
          <ac:chgData name="Chrysa Lamprinakou" userId="97b82b60-cfd2-465d-8b47-cc1dacd4761a" providerId="ADAL" clId="{19C771EB-64EA-4226-BC91-980E03023CCE}" dt="2026-06-12T15:14:07.410" v="223" actId="20577"/>
          <ac:spMkLst>
            <pc:docMk/>
            <pc:sldMk cId="2864034316" sldId="646"/>
            <ac:spMk id="6" creationId="{5AFDFB32-DDB9-A008-AF0E-9E0F5DA211D6}"/>
          </ac:spMkLst>
        </pc:spChg>
        <pc:extLst>
          <p:ext xmlns:p="http://schemas.openxmlformats.org/presentationml/2006/main" uri="{D6D511B9-2390-475A-947B-AFAB55BFBCF1}">
            <pc226:cmChg xmlns:pc226="http://schemas.microsoft.com/office/powerpoint/2022/06/main/command" chg="mod">
              <pc226:chgData name="Chrysa Lamprinakou" userId="97b82b60-cfd2-465d-8b47-cc1dacd4761a" providerId="ADAL" clId="{19C771EB-64EA-4226-BC91-980E03023CCE}" dt="2026-06-09T15:06:44.693" v="8" actId="6549"/>
              <pc2:cmMkLst xmlns:pc2="http://schemas.microsoft.com/office/powerpoint/2019/9/main/command">
                <pc:docMk/>
                <pc:sldMk cId="2864034316" sldId="646"/>
                <pc2:cmMk id="{4E45B94D-B5EA-4A17-BA01-8D2FDE68BD49}"/>
              </pc2:cmMkLst>
            </pc226:cmChg>
            <pc226:cmChg xmlns:pc226="http://schemas.microsoft.com/office/powerpoint/2022/06/main/command" chg="mod">
              <pc226:chgData name="Chrysa Lamprinakou" userId="97b82b60-cfd2-465d-8b47-cc1dacd4761a" providerId="ADAL" clId="{19C771EB-64EA-4226-BC91-980E03023CCE}" dt="2026-06-09T15:06:44.693" v="8" actId="6549"/>
              <pc2:cmMkLst xmlns:pc2="http://schemas.microsoft.com/office/powerpoint/2019/9/main/command">
                <pc:docMk/>
                <pc:sldMk cId="2864034316" sldId="646"/>
                <pc2:cmMk id="{F8DF7294-1879-4FF9-A206-935714F9903B}"/>
              </pc2:cmMkLst>
            </pc226:cmChg>
            <pc226:cmChg xmlns:pc226="http://schemas.microsoft.com/office/powerpoint/2022/06/main/command" chg="mod">
              <pc226:chgData name="Chrysa Lamprinakou" userId="97b82b60-cfd2-465d-8b47-cc1dacd4761a" providerId="ADAL" clId="{19C771EB-64EA-4226-BC91-980E03023CCE}" dt="2026-06-09T15:06:44.693" v="8" actId="6549"/>
              <pc2:cmMkLst xmlns:pc2="http://schemas.microsoft.com/office/powerpoint/2019/9/main/command">
                <pc:docMk/>
                <pc:sldMk cId="2864034316" sldId="646"/>
                <pc2:cmMk id="{93D522CA-86DD-40DB-A72B-C0CB74B20FD0}"/>
              </pc2:cmMkLst>
            </pc226:cmChg>
            <pc226:cmChg xmlns:pc226="http://schemas.microsoft.com/office/powerpoint/2022/06/main/command" chg="mod">
              <pc226:chgData name="Chrysa Lamprinakou" userId="97b82b60-cfd2-465d-8b47-cc1dacd4761a" providerId="ADAL" clId="{19C771EB-64EA-4226-BC91-980E03023CCE}" dt="2026-06-09T15:06:44.693" v="8" actId="6549"/>
              <pc2:cmMkLst xmlns:pc2="http://schemas.microsoft.com/office/powerpoint/2019/9/main/command">
                <pc:docMk/>
                <pc:sldMk cId="2864034316" sldId="646"/>
                <pc2:cmMk id="{875FA1D9-FBCA-4A51-AB22-8AFE9F7C4757}"/>
              </pc2:cmMkLst>
            </pc226:cmChg>
          </p:ext>
        </pc:extLst>
      </pc:sldChg>
      <pc:sldChg chg="modSp mod">
        <pc:chgData name="Chrysa Lamprinakou" userId="97b82b60-cfd2-465d-8b47-cc1dacd4761a" providerId="ADAL" clId="{19C771EB-64EA-4226-BC91-980E03023CCE}" dt="2026-06-12T15:24:43.417" v="274" actId="14734"/>
        <pc:sldMkLst>
          <pc:docMk/>
          <pc:sldMk cId="3245515394" sldId="654"/>
        </pc:sldMkLst>
        <pc:graphicFrameChg chg="modGraphic">
          <ac:chgData name="Chrysa Lamprinakou" userId="97b82b60-cfd2-465d-8b47-cc1dacd4761a" providerId="ADAL" clId="{19C771EB-64EA-4226-BC91-980E03023CCE}" dt="2026-06-12T15:24:43.417" v="274" actId="14734"/>
          <ac:graphicFrameMkLst>
            <pc:docMk/>
            <pc:sldMk cId="3245515394" sldId="654"/>
            <ac:graphicFrameMk id="6" creationId="{3FA6C963-A5C5-97E3-14B1-35C902AC0CCF}"/>
          </ac:graphicFrameMkLst>
        </pc:graphicFrameChg>
      </pc:sldChg>
      <pc:sldChg chg="addSp modSp mod modCm">
        <pc:chgData name="Chrysa Lamprinakou" userId="97b82b60-cfd2-465d-8b47-cc1dacd4761a" providerId="ADAL" clId="{19C771EB-64EA-4226-BC91-980E03023CCE}" dt="2026-06-09T15:18:57.795" v="130" actId="948"/>
        <pc:sldMkLst>
          <pc:docMk/>
          <pc:sldMk cId="2620346291" sldId="695"/>
        </pc:sldMkLst>
        <pc:spChg chg="mod">
          <ac:chgData name="Chrysa Lamprinakou" userId="97b82b60-cfd2-465d-8b47-cc1dacd4761a" providerId="ADAL" clId="{19C771EB-64EA-4226-BC91-980E03023CCE}" dt="2026-06-09T15:18:57.795" v="130" actId="948"/>
          <ac:spMkLst>
            <pc:docMk/>
            <pc:sldMk cId="2620346291" sldId="695"/>
            <ac:spMk id="4" creationId="{26F56996-4BC1-CC92-4F1E-E50EA59E621F}"/>
          </ac:spMkLst>
        </pc:spChg>
        <pc:extLst>
          <p:ext xmlns:p="http://schemas.openxmlformats.org/presentationml/2006/main" uri="{D6D511B9-2390-475A-947B-AFAB55BFBCF1}">
            <pc226:cmChg xmlns:pc226="http://schemas.microsoft.com/office/powerpoint/2022/06/main/command" chg="mod">
              <pc226:chgData name="Chrysa Lamprinakou" userId="97b82b60-cfd2-465d-8b47-cc1dacd4761a" providerId="ADAL" clId="{19C771EB-64EA-4226-BC91-980E03023CCE}" dt="2026-06-09T15:18:26.947" v="125" actId="20577"/>
              <pc2:cmMkLst xmlns:pc2="http://schemas.microsoft.com/office/powerpoint/2019/9/main/command">
                <pc:docMk/>
                <pc:sldMk cId="2620346291" sldId="695"/>
                <pc2:cmMk id="{157F287D-C13C-4E15-8553-90DBED3EF22D}"/>
              </pc2:cmMkLst>
            </pc226:cmChg>
          </p:ext>
        </pc:extLst>
      </pc:sldChg>
    </pc:docChg>
  </pc:docChgLst>
  <pc:docChgLst>
    <pc:chgData name="Samantha Wakes" userId="eb4a554e-97b5-4674-af3c-6a9170a6385b" providerId="ADAL" clId="{9CE3534F-090F-4149-93A1-FECCCDA7BA49}"/>
    <pc:docChg chg="undo custSel modSld">
      <pc:chgData name="Samantha Wakes" userId="eb4a554e-97b5-4674-af3c-6a9170a6385b" providerId="ADAL" clId="{9CE3534F-090F-4149-93A1-FECCCDA7BA49}" dt="2026-06-11T12:13:11.713" v="2" actId="20577"/>
      <pc:docMkLst>
        <pc:docMk/>
      </pc:docMkLst>
      <pc:sldChg chg="modSp mod">
        <pc:chgData name="Samantha Wakes" userId="eb4a554e-97b5-4674-af3c-6a9170a6385b" providerId="ADAL" clId="{9CE3534F-090F-4149-93A1-FECCCDA7BA49}" dt="2026-06-11T12:13:11.713" v="2" actId="20577"/>
        <pc:sldMkLst>
          <pc:docMk/>
          <pc:sldMk cId="2338034974" sldId="323"/>
        </pc:sldMkLst>
        <pc:spChg chg="mod">
          <ac:chgData name="Samantha Wakes" userId="eb4a554e-97b5-4674-af3c-6a9170a6385b" providerId="ADAL" clId="{9CE3534F-090F-4149-93A1-FECCCDA7BA49}" dt="2026-06-11T12:13:11.713" v="2" actId="20577"/>
          <ac:spMkLst>
            <pc:docMk/>
            <pc:sldMk cId="2338034974" sldId="323"/>
            <ac:spMk id="121" creationId="{AA6AD556-8565-0B29-07D3-CDF426260EE9}"/>
          </ac:spMkLst>
        </pc:spChg>
      </pc:sldChg>
    </pc:docChg>
  </pc:docChgLst>
  <pc:docChgLst>
    <pc:chgData name="Samantha Guymer" userId="S::samantha.guymer@surveycoordination.com::a72ea3af-22a1-4fd9-b055-c7f2801cb0ba" providerId="AD" clId="Web-{3382BCFE-94E3-1CF6-C9B8-3A5633E2EE1A}"/>
    <pc:docChg chg="modSld">
      <pc:chgData name="Samantha Guymer" userId="S::samantha.guymer@surveycoordination.com::a72ea3af-22a1-4fd9-b055-c7f2801cb0ba" providerId="AD" clId="Web-{3382BCFE-94E3-1CF6-C9B8-3A5633E2EE1A}" dt="2026-06-09T15:43:38.583" v="1" actId="20577"/>
      <pc:docMkLst>
        <pc:docMk/>
      </pc:docMkLst>
      <pc:sldChg chg="modSp modCm">
        <pc:chgData name="Samantha Guymer" userId="S::samantha.guymer@surveycoordination.com::a72ea3af-22a1-4fd9-b055-c7f2801cb0ba" providerId="AD" clId="Web-{3382BCFE-94E3-1CF6-C9B8-3A5633E2EE1A}" dt="2026-06-09T15:43:38.583" v="1" actId="20577"/>
        <pc:sldMkLst>
          <pc:docMk/>
          <pc:sldMk cId="2620346291" sldId="695"/>
        </pc:sldMkLst>
        <pc:spChg chg="mod">
          <ac:chgData name="Samantha Guymer" userId="S::samantha.guymer@surveycoordination.com::a72ea3af-22a1-4fd9-b055-c7f2801cb0ba" providerId="AD" clId="Web-{3382BCFE-94E3-1CF6-C9B8-3A5633E2EE1A}" dt="2026-06-09T15:43:38.583" v="1" actId="20577"/>
          <ac:spMkLst>
            <pc:docMk/>
            <pc:sldMk cId="2620346291" sldId="695"/>
            <ac:spMk id="4" creationId="{26F56996-4BC1-CC92-4F1E-E50EA59E621F}"/>
          </ac:spMkLst>
        </pc:spChg>
        <pc:extLst>
          <p:ext xmlns:p="http://schemas.openxmlformats.org/presentationml/2006/main" uri="{D6D511B9-2390-475A-947B-AFAB55BFBCF1}">
            <pc226:cmChg xmlns:pc226="http://schemas.microsoft.com/office/powerpoint/2022/06/main/command" chg="mod">
              <pc226:chgData name="Samantha Guymer" userId="S::samantha.guymer@surveycoordination.com::a72ea3af-22a1-4fd9-b055-c7f2801cb0ba" providerId="AD" clId="Web-{3382BCFE-94E3-1CF6-C9B8-3A5633E2EE1A}" dt="2026-06-09T15:43:36.223" v="0" actId="20577"/>
              <pc2:cmMkLst xmlns:pc2="http://schemas.microsoft.com/office/powerpoint/2019/9/main/command">
                <pc:docMk/>
                <pc:sldMk cId="2620346291" sldId="695"/>
                <pc2:cmMk id="{157F287D-C13C-4E15-8553-90DBED3EF22D}"/>
              </pc2:cmMkLst>
            </pc226:cmChg>
          </p:ext>
        </pc:ext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slide" Target="../slides/slide6.xml"/><Relationship Id="rId1" Type="http://schemas.openxmlformats.org/officeDocument/2006/relationships/slide" Target="../slides/slide42.xml"/><Relationship Id="rId5" Type="http://schemas.openxmlformats.org/officeDocument/2006/relationships/slide" Target="../slides/slide22.xml"/><Relationship Id="rId4" Type="http://schemas.openxmlformats.org/officeDocument/2006/relationships/slide" Target="../slides/slide14.xml"/></Relationships>
</file>

<file path=ppt/diagrams/_rels/data2.xml.rels><?xml version="1.0" encoding="UTF-8" standalone="yes"?>
<Relationships xmlns="http://schemas.openxmlformats.org/package/2006/relationships"><Relationship Id="rId8" Type="http://schemas.openxmlformats.org/officeDocument/2006/relationships/hyperlink" Target="https://nhssurveys.org/survey-instructions/submitting-samples/" TargetMode="External"/><Relationship Id="rId13" Type="http://schemas.openxmlformats.org/officeDocument/2006/relationships/hyperlink" Target="https://nhssurveys.org/survey-instructions/updated-trust-level-benchmark-reports/" TargetMode="External"/><Relationship Id="rId3" Type="http://schemas.openxmlformats.org/officeDocument/2006/relationships/hyperlink" Target="https://nhssurveys.org/survey-instructions/data-protection-and-confidentiality/" TargetMode="External"/><Relationship Id="rId7" Type="http://schemas.openxmlformats.org/officeDocument/2006/relationships/hyperlink" Target="https://nhssurveys.org/survey-instructions/implementing-the-survey-the-practicalities/" TargetMode="External"/><Relationship Id="rId12" Type="http://schemas.openxmlformats.org/officeDocument/2006/relationships/hyperlink" Target="https://nhssurveys.org/survey-instructions/universal-glossary/" TargetMode="External"/><Relationship Id="rId2" Type="http://schemas.openxmlformats.org/officeDocument/2006/relationships/hyperlink" Target="https://nhssurveys.org/survey-instructions/setting-up-a-project-team/" TargetMode="External"/><Relationship Id="rId1" Type="http://schemas.openxmlformats.org/officeDocument/2006/relationships/hyperlink" Target="https://nhssurveys.org/survey-instructions/patient-feedback-and-the-nhs-constitution/" TargetMode="External"/><Relationship Id="rId6" Type="http://schemas.openxmlformats.org/officeDocument/2006/relationships/hyperlink" Target="https://nhssurveys.org/survey-instructions/publicising-surveys/" TargetMode="External"/><Relationship Id="rId11" Type="http://schemas.openxmlformats.org/officeDocument/2006/relationships/hyperlink" Target="https://nhssurveys.org/survey-instructions/reporting-results/" TargetMode="External"/><Relationship Id="rId5" Type="http://schemas.openxmlformats.org/officeDocument/2006/relationships/hyperlink" Target="https://nhssurveys.org/survey-instructions/collecting-data-from-non-english-speaking-populations/" TargetMode="External"/><Relationship Id="rId10" Type="http://schemas.openxmlformats.org/officeDocument/2006/relationships/hyperlink" Target="https://nhssurveys.org/survey-instructions/making-sense-of-the-data/" TargetMode="External"/><Relationship Id="rId4" Type="http://schemas.openxmlformats.org/officeDocument/2006/relationships/hyperlink" Target="https://nhssurveys.org/survey-instructions/ethical-issues-ethics-committees-and-research-governance/" TargetMode="External"/><Relationship Id="rId9" Type="http://schemas.openxmlformats.org/officeDocument/2006/relationships/hyperlink" Target="https://nhssurveys.org/survey-instructions/entering-and-submitting-final-data/"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s://nhssurveys.org/survey-instructions/submitting-samples/" TargetMode="External"/><Relationship Id="rId13" Type="http://schemas.openxmlformats.org/officeDocument/2006/relationships/hyperlink" Target="https://nhssurveys.org/survey-instructions/universal-glossary/" TargetMode="External"/><Relationship Id="rId3" Type="http://schemas.openxmlformats.org/officeDocument/2006/relationships/hyperlink" Target="https://nhssurveys.org/survey-instructions/data-protection-and-confidentiality/" TargetMode="External"/><Relationship Id="rId7" Type="http://schemas.openxmlformats.org/officeDocument/2006/relationships/hyperlink" Target="https://nhssurveys.org/survey-instructions/implementing-the-survey-the-practicalities/" TargetMode="External"/><Relationship Id="rId12" Type="http://schemas.openxmlformats.org/officeDocument/2006/relationships/hyperlink" Target="https://nhssurveys.org/survey-instructions/updated-trust-level-benchmark-reports/" TargetMode="External"/><Relationship Id="rId2" Type="http://schemas.openxmlformats.org/officeDocument/2006/relationships/hyperlink" Target="https://nhssurveys.org/survey-instructions/setting-up-a-project-team/" TargetMode="External"/><Relationship Id="rId1" Type="http://schemas.openxmlformats.org/officeDocument/2006/relationships/hyperlink" Target="https://nhssurveys.org/survey-instructions/patient-feedback-and-the-nhs-constitution/" TargetMode="External"/><Relationship Id="rId6" Type="http://schemas.openxmlformats.org/officeDocument/2006/relationships/hyperlink" Target="https://nhssurveys.org/survey-instructions/publicising-surveys/" TargetMode="External"/><Relationship Id="rId11" Type="http://schemas.openxmlformats.org/officeDocument/2006/relationships/hyperlink" Target="https://nhssurveys.org/survey-instructions/reporting-results/" TargetMode="External"/><Relationship Id="rId5" Type="http://schemas.openxmlformats.org/officeDocument/2006/relationships/hyperlink" Target="https://nhssurveys.org/survey-instructions/collecting-data-from-non-english-speaking-populations/" TargetMode="External"/><Relationship Id="rId10" Type="http://schemas.openxmlformats.org/officeDocument/2006/relationships/hyperlink" Target="https://nhssurveys.org/survey-instructions/making-sense-of-the-data/" TargetMode="External"/><Relationship Id="rId4" Type="http://schemas.openxmlformats.org/officeDocument/2006/relationships/hyperlink" Target="https://nhssurveys.org/survey-instructions/ethical-issues-ethics-committees-and-research-governance/" TargetMode="External"/><Relationship Id="rId9" Type="http://schemas.openxmlformats.org/officeDocument/2006/relationships/hyperlink" Target="https://nhssurveys.org/survey-instructions/entering-and-submitting-final-data/"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2BFE54-CF35-466E-9C6F-78DA00E6BFA2}"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2EF7D32F-7D77-4921-9DB0-809FB0AA44B4}">
      <dgm:prSet phldrT="[Text]" phldr="0" custT="1"/>
      <dgm:spPr/>
      <dgm:t>
        <a:bodyPr/>
        <a:lstStyle/>
        <a:p>
          <a:r>
            <a:rPr lang="en-US" sz="1400" b="1"/>
            <a:t>Confirm project team with the Survey Coordination Centre (SCC):</a:t>
          </a:r>
          <a:endParaRPr lang="en-GB" sz="1400" b="1"/>
        </a:p>
      </dgm:t>
    </dgm:pt>
    <dgm:pt modelId="{7CCC3C14-F562-4D2F-9769-34C3FC4068CD}" type="parTrans" cxnId="{CEF4ED4B-DE3F-404C-AF4D-D30AE05324C1}">
      <dgm:prSet/>
      <dgm:spPr/>
      <dgm:t>
        <a:bodyPr/>
        <a:lstStyle/>
        <a:p>
          <a:endParaRPr lang="en-GB" sz="1400"/>
        </a:p>
      </dgm:t>
    </dgm:pt>
    <dgm:pt modelId="{00C93688-EE80-4D8A-9ECD-309AAD847B90}" type="sibTrans" cxnId="{CEF4ED4B-DE3F-404C-AF4D-D30AE05324C1}">
      <dgm:prSet custT="1"/>
      <dgm:spPr/>
      <dgm:t>
        <a:bodyPr/>
        <a:lstStyle/>
        <a:p>
          <a:endParaRPr lang="en-GB" sz="1400"/>
        </a:p>
      </dgm:t>
    </dgm:pt>
    <dgm:pt modelId="{03E75FEB-D09D-4274-A762-9A2534940A0B}">
      <dgm:prSet phldrT="[Text]" phldr="0" custT="1"/>
      <dgm:spPr/>
      <dgm:t>
        <a:bodyPr/>
        <a:lstStyle/>
        <a:p>
          <a:r>
            <a:rPr lang="en-US" sz="1400" b="1">
              <a:solidFill>
                <a:schemeClr val="bg1"/>
              </a:solidFill>
              <a:hlinkClick xmlns:r="http://schemas.openxmlformats.org/officeDocument/2006/relationships" r:id="rId1" action="ppaction://hlinksldjump">
                <a:extLst>
                  <a:ext uri="{A12FA001-AC4F-418D-AE19-62706E023703}">
                    <ahyp:hlinkClr xmlns:ahyp="http://schemas.microsoft.com/office/drawing/2018/hyperlinkcolor" val="tx"/>
                  </a:ext>
                </a:extLst>
              </a:hlinkClick>
            </a:rPr>
            <a:t>Display dissent posters</a:t>
          </a:r>
          <a:r>
            <a:rPr lang="en-US" sz="1400" b="1">
              <a:solidFill>
                <a:schemeClr val="bg1"/>
              </a:solidFill>
            </a:rPr>
            <a:t>:</a:t>
          </a:r>
          <a:endParaRPr lang="en-GB" sz="1400" b="1">
            <a:solidFill>
              <a:schemeClr val="bg1"/>
            </a:solidFill>
          </a:endParaRPr>
        </a:p>
      </dgm:t>
    </dgm:pt>
    <dgm:pt modelId="{588004E4-E459-4EFD-BB89-E830294E892F}" type="parTrans" cxnId="{A01E28D7-B65E-4ADC-BABE-E3FFFFB473E8}">
      <dgm:prSet/>
      <dgm:spPr/>
      <dgm:t>
        <a:bodyPr/>
        <a:lstStyle/>
        <a:p>
          <a:endParaRPr lang="en-GB" sz="1400"/>
        </a:p>
      </dgm:t>
    </dgm:pt>
    <dgm:pt modelId="{943B30F9-3E3F-4719-868B-72F30D2A649D}" type="sibTrans" cxnId="{A01E28D7-B65E-4ADC-BABE-E3FFFFB473E8}">
      <dgm:prSet custT="1"/>
      <dgm:spPr/>
      <dgm:t>
        <a:bodyPr/>
        <a:lstStyle/>
        <a:p>
          <a:endParaRPr lang="en-GB" sz="1400"/>
        </a:p>
      </dgm:t>
    </dgm:pt>
    <dgm:pt modelId="{A63C8B21-D15A-4A62-8B83-41D77D6284C7}">
      <dgm:prSet phldrT="[Text]" phldr="0" custT="1"/>
      <dgm:spPr/>
      <dgm:t>
        <a:bodyPr/>
        <a:lstStyle/>
        <a:p>
          <a:r>
            <a:rPr lang="en-US" sz="1400" b="1">
              <a:solidFill>
                <a:schemeClr val="bg1"/>
              </a:solidFill>
              <a:hlinkClick xmlns:r="http://schemas.openxmlformats.org/officeDocument/2006/relationships" r:id="rId2" action="ppaction://hlinksldjump">
                <a:extLst>
                  <a:ext uri="{A12FA001-AC4F-418D-AE19-62706E023703}">
                    <ahyp:hlinkClr xmlns:ahyp="http://schemas.microsoft.com/office/drawing/2018/hyperlinkcolor" val="tx"/>
                  </a:ext>
                </a:extLst>
              </a:hlinkClick>
            </a:rPr>
            <a:t>Compile list of individuals</a:t>
          </a:r>
          <a:r>
            <a:rPr lang="en-US" sz="1400" b="1">
              <a:solidFill>
                <a:schemeClr val="bg1"/>
              </a:solidFill>
            </a:rPr>
            <a:t>:</a:t>
          </a:r>
          <a:endParaRPr lang="en-GB" sz="1400" b="1">
            <a:solidFill>
              <a:schemeClr val="bg1"/>
            </a:solidFill>
          </a:endParaRPr>
        </a:p>
      </dgm:t>
    </dgm:pt>
    <dgm:pt modelId="{ED4C0500-5D07-4AAA-99CB-039FC41ECD11}" type="parTrans" cxnId="{DD96FCF3-A278-47B5-8C2D-78D0BCA17201}">
      <dgm:prSet/>
      <dgm:spPr/>
      <dgm:t>
        <a:bodyPr/>
        <a:lstStyle/>
        <a:p>
          <a:endParaRPr lang="en-GB" sz="1400"/>
        </a:p>
      </dgm:t>
    </dgm:pt>
    <dgm:pt modelId="{3244822D-C6E0-43E2-991E-7CFE94B3326D}" type="sibTrans" cxnId="{DD96FCF3-A278-47B5-8C2D-78D0BCA17201}">
      <dgm:prSet custT="1"/>
      <dgm:spPr/>
      <dgm:t>
        <a:bodyPr/>
        <a:lstStyle/>
        <a:p>
          <a:endParaRPr lang="en-GB" sz="1400"/>
        </a:p>
      </dgm:t>
    </dgm:pt>
    <dgm:pt modelId="{7B89DEE1-544F-4762-A985-119709070F41}">
      <dgm:prSet phldrT="[Text]" phldr="0" custT="1"/>
      <dgm:spPr/>
      <dgm:t>
        <a:bodyPr/>
        <a:lstStyle/>
        <a:p>
          <a:r>
            <a:rPr lang="en-US" sz="1400" b="1">
              <a:solidFill>
                <a:schemeClr val="bg1"/>
              </a:solidFill>
              <a:hlinkClick xmlns:r="http://schemas.openxmlformats.org/officeDocument/2006/relationships" r:id="rId3" action="ppaction://hlinksldjump">
                <a:extLst>
                  <a:ext uri="{A12FA001-AC4F-418D-AE19-62706E023703}">
                    <ahyp:hlinkClr xmlns:ahyp="http://schemas.microsoft.com/office/drawing/2018/hyperlinkcolor" val="tx"/>
                  </a:ext>
                </a:extLst>
              </a:hlinkClick>
            </a:rPr>
            <a:t>Conduct DBS and local checks</a:t>
          </a:r>
          <a:r>
            <a:rPr lang="en-US" sz="1400" b="1">
              <a:solidFill>
                <a:schemeClr val="bg1"/>
              </a:solidFill>
            </a:rPr>
            <a:t>:</a:t>
          </a:r>
          <a:endParaRPr lang="en-GB" sz="1400" b="1">
            <a:solidFill>
              <a:schemeClr val="bg1"/>
            </a:solidFill>
          </a:endParaRPr>
        </a:p>
      </dgm:t>
    </dgm:pt>
    <dgm:pt modelId="{E65991F2-4E90-4B78-8815-0317549B8565}" type="parTrans" cxnId="{EF0AFC7F-79A7-4E42-8FD3-06BC605E0E5C}">
      <dgm:prSet/>
      <dgm:spPr/>
      <dgm:t>
        <a:bodyPr/>
        <a:lstStyle/>
        <a:p>
          <a:endParaRPr lang="en-GB" sz="1400"/>
        </a:p>
      </dgm:t>
    </dgm:pt>
    <dgm:pt modelId="{B86C0462-DF12-4D35-8763-7F4A5866F0B5}" type="sibTrans" cxnId="{EF0AFC7F-79A7-4E42-8FD3-06BC605E0E5C}">
      <dgm:prSet custT="1"/>
      <dgm:spPr/>
      <dgm:t>
        <a:bodyPr/>
        <a:lstStyle/>
        <a:p>
          <a:endParaRPr lang="en-GB" sz="1400"/>
        </a:p>
      </dgm:t>
    </dgm:pt>
    <dgm:pt modelId="{E1AA6538-755E-4A2D-83D4-9AB07029A993}">
      <dgm:prSet phldrT="[Text]" phldr="0" custT="1"/>
      <dgm:spPr/>
      <dgm:t>
        <a:bodyPr/>
        <a:lstStyle/>
        <a:p>
          <a:r>
            <a:rPr lang="en-US" sz="1400" b="1" dirty="0">
              <a:solidFill>
                <a:schemeClr val="bg1"/>
              </a:solidFill>
              <a:hlinkClick xmlns:r="http://schemas.openxmlformats.org/officeDocument/2006/relationships" r:id="rId4" action="ppaction://hlinksldjump">
                <a:extLst>
                  <a:ext uri="{A12FA001-AC4F-418D-AE19-62706E023703}">
                    <ahyp:hlinkClr xmlns:ahyp="http://schemas.microsoft.com/office/drawing/2018/hyperlinkcolor" val="tx"/>
                  </a:ext>
                </a:extLst>
              </a:hlinkClick>
            </a:rPr>
            <a:t>Submit sample declaration </a:t>
          </a:r>
          <a:r>
            <a:rPr lang="en-US" sz="1400" b="1" u="sng" dirty="0">
              <a:solidFill>
                <a:schemeClr val="bg1"/>
              </a:solidFill>
              <a:hlinkClick xmlns:r="http://schemas.openxmlformats.org/officeDocument/2006/relationships" r:id="rId4" action="ppaction://hlinksldjump">
                <a:extLst>
                  <a:ext uri="{A12FA001-AC4F-418D-AE19-62706E023703}">
                    <ahyp:hlinkClr xmlns:ahyp="http://schemas.microsoft.com/office/drawing/2018/hyperlinkcolor" val="tx"/>
                  </a:ext>
                </a:extLst>
              </a:hlinkClick>
            </a:rPr>
            <a:t>form</a:t>
          </a:r>
          <a:r>
            <a:rPr lang="en-US" sz="1400" b="1" u="sng" dirty="0">
              <a:solidFill>
                <a:schemeClr val="bg1"/>
              </a:solidFill>
            </a:rPr>
            <a:t> (SDF):</a:t>
          </a:r>
          <a:endParaRPr lang="en-GB" sz="1400" b="1" u="sng" dirty="0">
            <a:solidFill>
              <a:schemeClr val="bg1"/>
            </a:solidFill>
          </a:endParaRPr>
        </a:p>
      </dgm:t>
    </dgm:pt>
    <dgm:pt modelId="{32EF8C98-8337-4BE2-B9E8-C61B0DC525D1}" type="parTrans" cxnId="{01B90371-863A-4352-930F-2213ABA6D7A3}">
      <dgm:prSet/>
      <dgm:spPr/>
      <dgm:t>
        <a:bodyPr/>
        <a:lstStyle/>
        <a:p>
          <a:endParaRPr lang="en-GB" sz="1400"/>
        </a:p>
      </dgm:t>
    </dgm:pt>
    <dgm:pt modelId="{66E5C9C6-048D-432A-A35B-36C42088C8FD}" type="sibTrans" cxnId="{01B90371-863A-4352-930F-2213ABA6D7A3}">
      <dgm:prSet custT="1"/>
      <dgm:spPr/>
      <dgm:t>
        <a:bodyPr/>
        <a:lstStyle/>
        <a:p>
          <a:endParaRPr lang="en-GB" sz="1400"/>
        </a:p>
      </dgm:t>
    </dgm:pt>
    <dgm:pt modelId="{BFB420A7-B005-489A-99D6-DADF5A2BDB34}">
      <dgm:prSet phldrT="[Text]" phldr="0" custT="1"/>
      <dgm:spPr/>
      <dgm:t>
        <a:bodyPr/>
        <a:lstStyle/>
        <a:p>
          <a:r>
            <a:rPr lang="en-US" sz="1400" b="1">
              <a:solidFill>
                <a:schemeClr val="bg1"/>
              </a:solidFill>
              <a:hlinkClick xmlns:r="http://schemas.openxmlformats.org/officeDocument/2006/relationships" r:id="rId5" action="ppaction://hlinksldjump">
                <a:extLst>
                  <a:ext uri="{A12FA001-AC4F-418D-AE19-62706E023703}">
                    <ahyp:hlinkClr xmlns:ahyp="http://schemas.microsoft.com/office/drawing/2018/hyperlinkcolor" val="tx"/>
                  </a:ext>
                </a:extLst>
              </a:hlinkClick>
            </a:rPr>
            <a:t>Submit sample file</a:t>
          </a:r>
          <a:endParaRPr lang="en-GB" sz="1400" b="1">
            <a:solidFill>
              <a:schemeClr val="bg1"/>
            </a:solidFill>
          </a:endParaRPr>
        </a:p>
      </dgm:t>
    </dgm:pt>
    <dgm:pt modelId="{B68676E6-263B-4DA8-A09E-29A804E35BA1}" type="parTrans" cxnId="{E91C42AD-5485-49A6-813C-A59B9EF25077}">
      <dgm:prSet/>
      <dgm:spPr/>
      <dgm:t>
        <a:bodyPr/>
        <a:lstStyle/>
        <a:p>
          <a:endParaRPr lang="en-GB" sz="1400"/>
        </a:p>
      </dgm:t>
    </dgm:pt>
    <dgm:pt modelId="{FD2CBC2A-4284-43DF-9C26-157BA4BE0DB7}" type="sibTrans" cxnId="{E91C42AD-5485-49A6-813C-A59B9EF25077}">
      <dgm:prSet/>
      <dgm:spPr/>
      <dgm:t>
        <a:bodyPr/>
        <a:lstStyle/>
        <a:p>
          <a:endParaRPr lang="en-GB" sz="1400"/>
        </a:p>
      </dgm:t>
    </dgm:pt>
    <dgm:pt modelId="{D814BD19-59F7-41B5-A948-C0640F83BF80}">
      <dgm:prSet custT="1"/>
      <dgm:spPr/>
      <dgm:t>
        <a:bodyPr/>
        <a:lstStyle/>
        <a:p>
          <a:r>
            <a:rPr lang="en-US" sz="1400"/>
            <a:t>Set up a project team comprising a </a:t>
          </a:r>
          <a:r>
            <a:rPr lang="en-GB" sz="1400"/>
            <a:t>Survey Lead, person who is drawing the sample and your Caldicott Guardian.</a:t>
          </a:r>
        </a:p>
      </dgm:t>
    </dgm:pt>
    <dgm:pt modelId="{C14F45E2-D88A-4117-8D53-2853859494BA}" type="parTrans" cxnId="{4241AD50-DB1F-4E93-A3E6-20F8837B682A}">
      <dgm:prSet/>
      <dgm:spPr/>
      <dgm:t>
        <a:bodyPr/>
        <a:lstStyle/>
        <a:p>
          <a:endParaRPr lang="en-GB" sz="1400"/>
        </a:p>
      </dgm:t>
    </dgm:pt>
    <dgm:pt modelId="{0112F561-01AF-4DA4-907B-FC0CFDD908B3}" type="sibTrans" cxnId="{4241AD50-DB1F-4E93-A3E6-20F8837B682A}">
      <dgm:prSet/>
      <dgm:spPr/>
      <dgm:t>
        <a:bodyPr/>
        <a:lstStyle/>
        <a:p>
          <a:endParaRPr lang="en-GB" sz="1400"/>
        </a:p>
      </dgm:t>
    </dgm:pt>
    <dgm:pt modelId="{0A722751-B2D1-4604-A9CF-FECC294E153B}">
      <dgm:prSet custT="1"/>
      <dgm:spPr/>
      <dgm:t>
        <a:bodyPr/>
        <a:lstStyle/>
        <a:p>
          <a:pPr>
            <a:buFont typeface="Arial" panose="020B0604020202020204" pitchFamily="34" charset="0"/>
            <a:buChar char="•"/>
          </a:pPr>
          <a:r>
            <a:rPr lang="en-US" sz="1400"/>
            <a:t>Inform the SCC.</a:t>
          </a:r>
          <a:endParaRPr lang="en-GB" sz="1400"/>
        </a:p>
      </dgm:t>
    </dgm:pt>
    <dgm:pt modelId="{6A0D0B88-9A57-420B-9E54-1C65A6F4BE6E}" type="parTrans" cxnId="{0C58C38F-8AA4-42E0-9617-FBA5B029BCE2}">
      <dgm:prSet/>
      <dgm:spPr/>
      <dgm:t>
        <a:bodyPr/>
        <a:lstStyle/>
        <a:p>
          <a:endParaRPr lang="en-GB" sz="1400"/>
        </a:p>
      </dgm:t>
    </dgm:pt>
    <dgm:pt modelId="{E80B946E-8992-48B1-A4D1-A8477D917983}" type="sibTrans" cxnId="{0C58C38F-8AA4-42E0-9617-FBA5B029BCE2}">
      <dgm:prSet/>
      <dgm:spPr/>
      <dgm:t>
        <a:bodyPr/>
        <a:lstStyle/>
        <a:p>
          <a:endParaRPr lang="en-GB" sz="1400"/>
        </a:p>
      </dgm:t>
    </dgm:pt>
    <dgm:pt modelId="{744864E0-2B30-4430-9C9F-2476DBE519D2}">
      <dgm:prSet custT="1"/>
      <dgm:spPr/>
      <dgm:t>
        <a:bodyPr/>
        <a:lstStyle/>
        <a:p>
          <a:r>
            <a:rPr lang="en-US" sz="1400"/>
            <a:t>S251 requirement.</a:t>
          </a:r>
          <a:endParaRPr lang="en-GB" sz="1400"/>
        </a:p>
      </dgm:t>
    </dgm:pt>
    <dgm:pt modelId="{0F8E5EB4-3537-429D-B3DF-59FD5F85A701}" type="parTrans" cxnId="{6D9105BB-95CE-482B-AD3A-07BF2D4A79B6}">
      <dgm:prSet/>
      <dgm:spPr/>
      <dgm:t>
        <a:bodyPr/>
        <a:lstStyle/>
        <a:p>
          <a:endParaRPr lang="en-GB" sz="1400"/>
        </a:p>
      </dgm:t>
    </dgm:pt>
    <dgm:pt modelId="{596174C9-4055-4EE7-8A86-4A1486A80017}" type="sibTrans" cxnId="{6D9105BB-95CE-482B-AD3A-07BF2D4A79B6}">
      <dgm:prSet/>
      <dgm:spPr/>
      <dgm:t>
        <a:bodyPr/>
        <a:lstStyle/>
        <a:p>
          <a:endParaRPr lang="en-GB" sz="1400"/>
        </a:p>
      </dgm:t>
    </dgm:pt>
    <dgm:pt modelId="{CB556EB8-1B0F-4A60-BDF6-2213F063743D}">
      <dgm:prSet custT="1"/>
      <dgm:spPr/>
      <dgm:t>
        <a:bodyPr/>
        <a:lstStyle/>
        <a:p>
          <a:r>
            <a:rPr lang="en-US" sz="1400"/>
            <a:t>Display throughout April &amp; May 2026.</a:t>
          </a:r>
          <a:endParaRPr lang="en-GB" sz="1400"/>
        </a:p>
      </dgm:t>
    </dgm:pt>
    <dgm:pt modelId="{0A93077C-A0C6-4180-A1F6-0C67AD0C633B}" type="parTrans" cxnId="{8E47422B-69BC-410F-8CCF-AE948D10689F}">
      <dgm:prSet/>
      <dgm:spPr/>
      <dgm:t>
        <a:bodyPr/>
        <a:lstStyle/>
        <a:p>
          <a:endParaRPr lang="en-GB" sz="1400"/>
        </a:p>
      </dgm:t>
    </dgm:pt>
    <dgm:pt modelId="{D2B7122D-8AC7-451A-8F9D-D2B7EBF2177D}" type="sibTrans" cxnId="{8E47422B-69BC-410F-8CCF-AE948D10689F}">
      <dgm:prSet/>
      <dgm:spPr/>
      <dgm:t>
        <a:bodyPr/>
        <a:lstStyle/>
        <a:p>
          <a:endParaRPr lang="en-GB" sz="1400"/>
        </a:p>
      </dgm:t>
    </dgm:pt>
    <dgm:pt modelId="{E3682FA9-02D4-4F8E-A921-9A4E8754D668}">
      <dgm:prSet custT="1"/>
      <dgm:spPr/>
      <dgm:t>
        <a:bodyPr/>
        <a:lstStyle/>
        <a:p>
          <a:r>
            <a:rPr lang="en-US" sz="1400"/>
            <a:t>Follow the Sampling Instructions to create your sample.</a:t>
          </a:r>
          <a:endParaRPr lang="en-GB" sz="1400"/>
        </a:p>
      </dgm:t>
    </dgm:pt>
    <dgm:pt modelId="{541F535F-D0F8-491E-ADC8-57ED4222A55B}" type="parTrans" cxnId="{505F094E-4700-4E08-A718-8E036BBF7DC3}">
      <dgm:prSet/>
      <dgm:spPr/>
      <dgm:t>
        <a:bodyPr/>
        <a:lstStyle/>
        <a:p>
          <a:endParaRPr lang="en-GB" sz="1400"/>
        </a:p>
      </dgm:t>
    </dgm:pt>
    <dgm:pt modelId="{C8E3ABF7-482E-400D-8F19-5B83F645286E}" type="sibTrans" cxnId="{505F094E-4700-4E08-A718-8E036BBF7DC3}">
      <dgm:prSet/>
      <dgm:spPr/>
      <dgm:t>
        <a:bodyPr/>
        <a:lstStyle/>
        <a:p>
          <a:endParaRPr lang="en-GB" sz="1400"/>
        </a:p>
      </dgm:t>
    </dgm:pt>
    <dgm:pt modelId="{11BD0961-EE12-47BE-A704-4A5F122CA5B8}">
      <dgm:prSet custT="1"/>
      <dgm:spPr/>
      <dgm:t>
        <a:bodyPr/>
        <a:lstStyle/>
        <a:p>
          <a:r>
            <a:rPr lang="en-US" sz="1400"/>
            <a:t>Once your sample has been drawn, it must be locally checked for deceased service users </a:t>
          </a:r>
          <a:r>
            <a:rPr lang="en-US" sz="1400" b="1"/>
            <a:t>and</a:t>
          </a:r>
          <a:r>
            <a:rPr lang="en-US" sz="1400"/>
            <a:t> submitted for DBS checks.</a:t>
          </a:r>
          <a:endParaRPr lang="en-GB" sz="1400"/>
        </a:p>
      </dgm:t>
    </dgm:pt>
    <dgm:pt modelId="{AA3B9903-7AA2-4B02-99F8-19DFA345C54F}" type="parTrans" cxnId="{18585821-2A3E-4F35-B0D6-53397700B4BC}">
      <dgm:prSet/>
      <dgm:spPr/>
      <dgm:t>
        <a:bodyPr/>
        <a:lstStyle/>
        <a:p>
          <a:endParaRPr lang="en-GB" sz="1400"/>
        </a:p>
      </dgm:t>
    </dgm:pt>
    <dgm:pt modelId="{3802CCC3-C91E-463E-9346-BA17A1DDBA08}" type="sibTrans" cxnId="{18585821-2A3E-4F35-B0D6-53397700B4BC}">
      <dgm:prSet/>
      <dgm:spPr/>
      <dgm:t>
        <a:bodyPr/>
        <a:lstStyle/>
        <a:p>
          <a:endParaRPr lang="en-GB" sz="1400"/>
        </a:p>
      </dgm:t>
    </dgm:pt>
    <dgm:pt modelId="{C7D92440-9766-4EAD-92A3-D86D48343815}">
      <dgm:prSet custT="1"/>
      <dgm:spPr/>
      <dgm:t>
        <a:bodyPr/>
        <a:lstStyle/>
        <a:p>
          <a:r>
            <a:rPr lang="en-US" sz="1400" dirty="0"/>
            <a:t>Must be submitted to your contractor and signed off by them before you can submit your sample file.</a:t>
          </a:r>
          <a:endParaRPr lang="en-GB" sz="1400" dirty="0"/>
        </a:p>
      </dgm:t>
    </dgm:pt>
    <dgm:pt modelId="{332524F8-6B5F-4C4E-B173-E268177D005B}" type="parTrans" cxnId="{C41E7534-FEDE-4A41-8553-651267DE410D}">
      <dgm:prSet/>
      <dgm:spPr/>
      <dgm:t>
        <a:bodyPr/>
        <a:lstStyle/>
        <a:p>
          <a:endParaRPr lang="en-GB" sz="1400"/>
        </a:p>
      </dgm:t>
    </dgm:pt>
    <dgm:pt modelId="{C242FF39-35AA-497D-B46B-8B4FE1318732}" type="sibTrans" cxnId="{C41E7534-FEDE-4A41-8553-651267DE410D}">
      <dgm:prSet/>
      <dgm:spPr/>
      <dgm:t>
        <a:bodyPr/>
        <a:lstStyle/>
        <a:p>
          <a:endParaRPr lang="en-GB" sz="1400"/>
        </a:p>
      </dgm:t>
    </dgm:pt>
    <dgm:pt modelId="{B5667806-26BF-46CF-BD6A-FFAFA79AEDBE}">
      <dgm:prSet custT="1"/>
      <dgm:spPr/>
      <dgm:t>
        <a:bodyPr/>
        <a:lstStyle/>
        <a:p>
          <a:r>
            <a:rPr lang="en-US" sz="1400"/>
            <a:t>Submit to your </a:t>
          </a:r>
          <a:r>
            <a:rPr lang="en-US" sz="1400" b="1"/>
            <a:t>contractor</a:t>
          </a:r>
          <a:r>
            <a:rPr lang="en-US" sz="1400"/>
            <a:t> via a secure encrypted link.</a:t>
          </a:r>
          <a:endParaRPr lang="en-GB" sz="1400"/>
        </a:p>
      </dgm:t>
    </dgm:pt>
    <dgm:pt modelId="{405FF1A3-B76C-43D8-A5B6-0D7957C71E05}" type="parTrans" cxnId="{A620626B-E377-46DB-BE8E-B11C6AD2FBB7}">
      <dgm:prSet/>
      <dgm:spPr/>
      <dgm:t>
        <a:bodyPr/>
        <a:lstStyle/>
        <a:p>
          <a:endParaRPr lang="en-GB" sz="1400"/>
        </a:p>
      </dgm:t>
    </dgm:pt>
    <dgm:pt modelId="{C4E5EB28-3DB9-423E-B6ED-D9CCF1A836EE}" type="sibTrans" cxnId="{A620626B-E377-46DB-BE8E-B11C6AD2FBB7}">
      <dgm:prSet/>
      <dgm:spPr/>
      <dgm:t>
        <a:bodyPr/>
        <a:lstStyle/>
        <a:p>
          <a:endParaRPr lang="en-GB" sz="1400"/>
        </a:p>
      </dgm:t>
    </dgm:pt>
    <dgm:pt modelId="{45C3CA6E-451C-457A-8E68-9B62123B8D88}">
      <dgm:prSet phldrT="[Text]" phldr="0" custT="1"/>
      <dgm:spPr>
        <a:solidFill>
          <a:schemeClr val="bg2"/>
        </a:solidFill>
      </dgm:spPr>
      <dgm:t>
        <a:bodyPr/>
        <a:lstStyle/>
        <a:p>
          <a:pPr algn="ctr"/>
          <a:r>
            <a:rPr lang="en-US" sz="1400" b="1" dirty="0"/>
            <a:t>Please be available to answer queries:</a:t>
          </a:r>
        </a:p>
        <a:p>
          <a:pPr algn="ctr"/>
          <a:r>
            <a:rPr lang="en-US" sz="1400" dirty="0"/>
            <a:t>Both your contractor and SCC will review your SDF before it is signed off. They may have queries, and a timely response is crucial for preventing delays in entering fieldwork.</a:t>
          </a:r>
        </a:p>
      </dgm:t>
    </dgm:pt>
    <dgm:pt modelId="{D20E827F-8D53-48B2-B105-6F639E6C82F7}" type="parTrans" cxnId="{6CA0FC80-AEC8-4156-80A9-E80C40F3AE97}">
      <dgm:prSet/>
      <dgm:spPr/>
      <dgm:t>
        <a:bodyPr/>
        <a:lstStyle/>
        <a:p>
          <a:endParaRPr lang="en-GB"/>
        </a:p>
      </dgm:t>
    </dgm:pt>
    <dgm:pt modelId="{F0107CD8-3EF6-4BF4-B132-EB8A43802FE8}" type="sibTrans" cxnId="{6CA0FC80-AEC8-4156-80A9-E80C40F3AE97}">
      <dgm:prSet/>
      <dgm:spPr/>
      <dgm:t>
        <a:bodyPr/>
        <a:lstStyle/>
        <a:p>
          <a:endParaRPr lang="en-GB"/>
        </a:p>
      </dgm:t>
    </dgm:pt>
    <dgm:pt modelId="{ED1D6C58-16A8-4101-B068-F1B803DB9E14}" type="pres">
      <dgm:prSet presAssocID="{112BFE54-CF35-466E-9C6F-78DA00E6BFA2}" presName="diagram" presStyleCnt="0">
        <dgm:presLayoutVars>
          <dgm:dir/>
          <dgm:resizeHandles val="exact"/>
        </dgm:presLayoutVars>
      </dgm:prSet>
      <dgm:spPr/>
    </dgm:pt>
    <dgm:pt modelId="{D4058BBE-C4BA-48C3-BB37-4270B0D1D44C}" type="pres">
      <dgm:prSet presAssocID="{2EF7D32F-7D77-4921-9DB0-809FB0AA44B4}" presName="node" presStyleLbl="node1" presStyleIdx="0" presStyleCnt="7" custScaleX="117988" custScaleY="184071">
        <dgm:presLayoutVars>
          <dgm:bulletEnabled val="1"/>
        </dgm:presLayoutVars>
      </dgm:prSet>
      <dgm:spPr/>
    </dgm:pt>
    <dgm:pt modelId="{2D8AC8F3-315D-4634-BB4B-79695B68BC6D}" type="pres">
      <dgm:prSet presAssocID="{00C93688-EE80-4D8A-9ECD-309AAD847B90}" presName="sibTrans" presStyleLbl="sibTrans2D1" presStyleIdx="0" presStyleCnt="6"/>
      <dgm:spPr/>
    </dgm:pt>
    <dgm:pt modelId="{D800FCF7-82F0-42D0-821A-51A6B1850B8C}" type="pres">
      <dgm:prSet presAssocID="{00C93688-EE80-4D8A-9ECD-309AAD847B90}" presName="connectorText" presStyleLbl="sibTrans2D1" presStyleIdx="0" presStyleCnt="6"/>
      <dgm:spPr/>
    </dgm:pt>
    <dgm:pt modelId="{FCF71DCE-D0DB-4F77-A5EE-9591C53B10FF}" type="pres">
      <dgm:prSet presAssocID="{03E75FEB-D09D-4274-A762-9A2534940A0B}" presName="node" presStyleLbl="node1" presStyleIdx="1" presStyleCnt="7">
        <dgm:presLayoutVars>
          <dgm:bulletEnabled val="1"/>
        </dgm:presLayoutVars>
      </dgm:prSet>
      <dgm:spPr/>
    </dgm:pt>
    <dgm:pt modelId="{4A19F512-5510-427C-8BE3-1786F9E3D784}" type="pres">
      <dgm:prSet presAssocID="{943B30F9-3E3F-4719-868B-72F30D2A649D}" presName="sibTrans" presStyleLbl="sibTrans2D1" presStyleIdx="1" presStyleCnt="6"/>
      <dgm:spPr/>
    </dgm:pt>
    <dgm:pt modelId="{54E8D0B8-D38B-44F8-8B28-58B35B0AAABB}" type="pres">
      <dgm:prSet presAssocID="{943B30F9-3E3F-4719-868B-72F30D2A649D}" presName="connectorText" presStyleLbl="sibTrans2D1" presStyleIdx="1" presStyleCnt="6"/>
      <dgm:spPr/>
    </dgm:pt>
    <dgm:pt modelId="{3381341A-66C8-4452-9E11-8816CA892BA7}" type="pres">
      <dgm:prSet presAssocID="{A63C8B21-D15A-4A62-8B83-41D77D6284C7}" presName="node" presStyleLbl="node1" presStyleIdx="2" presStyleCnt="7">
        <dgm:presLayoutVars>
          <dgm:bulletEnabled val="1"/>
        </dgm:presLayoutVars>
      </dgm:prSet>
      <dgm:spPr/>
    </dgm:pt>
    <dgm:pt modelId="{5DFB67D1-AF57-426D-9AA3-DAF9D935E9A2}" type="pres">
      <dgm:prSet presAssocID="{3244822D-C6E0-43E2-991E-7CFE94B3326D}" presName="sibTrans" presStyleLbl="sibTrans2D1" presStyleIdx="2" presStyleCnt="6"/>
      <dgm:spPr/>
    </dgm:pt>
    <dgm:pt modelId="{84243D7D-1CD9-46A3-B577-CCC24838E3D7}" type="pres">
      <dgm:prSet presAssocID="{3244822D-C6E0-43E2-991E-7CFE94B3326D}" presName="connectorText" presStyleLbl="sibTrans2D1" presStyleIdx="2" presStyleCnt="6"/>
      <dgm:spPr/>
    </dgm:pt>
    <dgm:pt modelId="{4E4DD8A0-B98E-40F6-A88A-9A8258712E7A}" type="pres">
      <dgm:prSet presAssocID="{7B89DEE1-544F-4762-A985-119709070F41}" presName="node" presStyleLbl="node1" presStyleIdx="3" presStyleCnt="7" custScaleX="109050" custScaleY="138761">
        <dgm:presLayoutVars>
          <dgm:bulletEnabled val="1"/>
        </dgm:presLayoutVars>
      </dgm:prSet>
      <dgm:spPr/>
    </dgm:pt>
    <dgm:pt modelId="{BEE34CD7-5523-400A-A931-61BC35DF9861}" type="pres">
      <dgm:prSet presAssocID="{B86C0462-DF12-4D35-8763-7F4A5866F0B5}" presName="sibTrans" presStyleLbl="sibTrans2D1" presStyleIdx="3" presStyleCnt="6"/>
      <dgm:spPr/>
    </dgm:pt>
    <dgm:pt modelId="{92E53231-B323-4FBF-B9F9-7A6354A81D6F}" type="pres">
      <dgm:prSet presAssocID="{B86C0462-DF12-4D35-8763-7F4A5866F0B5}" presName="connectorText" presStyleLbl="sibTrans2D1" presStyleIdx="3" presStyleCnt="6"/>
      <dgm:spPr/>
    </dgm:pt>
    <dgm:pt modelId="{87F91055-8F9C-4980-8B60-D75EEA163B71}" type="pres">
      <dgm:prSet presAssocID="{E1AA6538-755E-4A2D-83D4-9AB07029A993}" presName="node" presStyleLbl="node1" presStyleIdx="4" presStyleCnt="7" custScaleX="110838" custScaleY="135364">
        <dgm:presLayoutVars>
          <dgm:bulletEnabled val="1"/>
        </dgm:presLayoutVars>
      </dgm:prSet>
      <dgm:spPr/>
    </dgm:pt>
    <dgm:pt modelId="{F53B5DCD-3514-45D0-A766-A6DE08CBDB02}" type="pres">
      <dgm:prSet presAssocID="{66E5C9C6-048D-432A-A35B-36C42088C8FD}" presName="sibTrans" presStyleLbl="sibTrans2D1" presStyleIdx="4" presStyleCnt="6"/>
      <dgm:spPr/>
    </dgm:pt>
    <dgm:pt modelId="{C7C23D45-89D1-4818-BA8B-8B8BBC337739}" type="pres">
      <dgm:prSet presAssocID="{66E5C9C6-048D-432A-A35B-36C42088C8FD}" presName="connectorText" presStyleLbl="sibTrans2D1" presStyleIdx="4" presStyleCnt="6"/>
      <dgm:spPr/>
    </dgm:pt>
    <dgm:pt modelId="{D2B9A205-3C00-4663-ABEE-48153F9CF41E}" type="pres">
      <dgm:prSet presAssocID="{45C3CA6E-451C-457A-8E68-9B62123B8D88}" presName="node" presStyleLbl="node1" presStyleIdx="5" presStyleCnt="7" custScaleX="121564" custScaleY="157914">
        <dgm:presLayoutVars>
          <dgm:bulletEnabled val="1"/>
        </dgm:presLayoutVars>
      </dgm:prSet>
      <dgm:spPr/>
    </dgm:pt>
    <dgm:pt modelId="{800E4E3E-322F-4404-A492-FBD8B2A715D5}" type="pres">
      <dgm:prSet presAssocID="{F0107CD8-3EF6-4BF4-B132-EB8A43802FE8}" presName="sibTrans" presStyleLbl="sibTrans2D1" presStyleIdx="5" presStyleCnt="6"/>
      <dgm:spPr/>
    </dgm:pt>
    <dgm:pt modelId="{22AF9D0D-E671-4241-A52B-E3B06ED99B45}" type="pres">
      <dgm:prSet presAssocID="{F0107CD8-3EF6-4BF4-B132-EB8A43802FE8}" presName="connectorText" presStyleLbl="sibTrans2D1" presStyleIdx="5" presStyleCnt="6"/>
      <dgm:spPr/>
    </dgm:pt>
    <dgm:pt modelId="{2ABAFE35-E828-40E9-A6BD-B3C340CA6B8D}" type="pres">
      <dgm:prSet presAssocID="{BFB420A7-B005-489A-99D6-DADF5A2BDB34}" presName="node" presStyleLbl="node1" presStyleIdx="6" presStyleCnt="7" custScaleX="105475">
        <dgm:presLayoutVars>
          <dgm:bulletEnabled val="1"/>
        </dgm:presLayoutVars>
      </dgm:prSet>
      <dgm:spPr/>
    </dgm:pt>
  </dgm:ptLst>
  <dgm:cxnLst>
    <dgm:cxn modelId="{9B7EC005-C890-43C7-8BE0-28048BEF9CC5}" type="presOf" srcId="{744864E0-2B30-4430-9C9F-2476DBE519D2}" destId="{FCF71DCE-D0DB-4F77-A5EE-9591C53B10FF}" srcOrd="0" destOrd="1" presId="urn:microsoft.com/office/officeart/2005/8/layout/process5"/>
    <dgm:cxn modelId="{FA104E0C-4BFB-4B0F-B5CD-073A52AC0474}" type="presOf" srcId="{00C93688-EE80-4D8A-9ECD-309AAD847B90}" destId="{D800FCF7-82F0-42D0-821A-51A6B1850B8C}" srcOrd="1" destOrd="0" presId="urn:microsoft.com/office/officeart/2005/8/layout/process5"/>
    <dgm:cxn modelId="{9BE59714-C42F-4D7C-87CA-FEFAD6743846}" type="presOf" srcId="{D814BD19-59F7-41B5-A948-C0640F83BF80}" destId="{D4058BBE-C4BA-48C3-BB37-4270B0D1D44C}" srcOrd="0" destOrd="1" presId="urn:microsoft.com/office/officeart/2005/8/layout/process5"/>
    <dgm:cxn modelId="{415AE01D-293E-4FDD-9385-491827C0F75C}" type="presOf" srcId="{03E75FEB-D09D-4274-A762-9A2534940A0B}" destId="{FCF71DCE-D0DB-4F77-A5EE-9591C53B10FF}" srcOrd="0" destOrd="0" presId="urn:microsoft.com/office/officeart/2005/8/layout/process5"/>
    <dgm:cxn modelId="{18585821-2A3E-4F35-B0D6-53397700B4BC}" srcId="{7B89DEE1-544F-4762-A985-119709070F41}" destId="{11BD0961-EE12-47BE-A704-4A5F122CA5B8}" srcOrd="0" destOrd="0" parTransId="{AA3B9903-7AA2-4B02-99F8-19DFA345C54F}" sibTransId="{3802CCC3-C91E-463E-9346-BA17A1DDBA08}"/>
    <dgm:cxn modelId="{6009E222-7E5A-46DF-8CE6-C2197F624F89}" type="presOf" srcId="{112BFE54-CF35-466E-9C6F-78DA00E6BFA2}" destId="{ED1D6C58-16A8-4101-B068-F1B803DB9E14}" srcOrd="0" destOrd="0" presId="urn:microsoft.com/office/officeart/2005/8/layout/process5"/>
    <dgm:cxn modelId="{8E47422B-69BC-410F-8CCF-AE948D10689F}" srcId="{03E75FEB-D09D-4274-A762-9A2534940A0B}" destId="{CB556EB8-1B0F-4A60-BDF6-2213F063743D}" srcOrd="1" destOrd="0" parTransId="{0A93077C-A0C6-4180-A1F6-0C67AD0C633B}" sibTransId="{D2B7122D-8AC7-451A-8F9D-D2B7EBF2177D}"/>
    <dgm:cxn modelId="{FDB1E92B-3DCF-40F8-A6E6-7CF28CED0930}" type="presOf" srcId="{00C93688-EE80-4D8A-9ECD-309AAD847B90}" destId="{2D8AC8F3-315D-4634-BB4B-79695B68BC6D}" srcOrd="0" destOrd="0" presId="urn:microsoft.com/office/officeart/2005/8/layout/process5"/>
    <dgm:cxn modelId="{4EA1CB33-9885-49EB-A8AB-98F6CF52C09C}" type="presOf" srcId="{45C3CA6E-451C-457A-8E68-9B62123B8D88}" destId="{D2B9A205-3C00-4663-ABEE-48153F9CF41E}" srcOrd="0" destOrd="0" presId="urn:microsoft.com/office/officeart/2005/8/layout/process5"/>
    <dgm:cxn modelId="{C41E7534-FEDE-4A41-8553-651267DE410D}" srcId="{E1AA6538-755E-4A2D-83D4-9AB07029A993}" destId="{C7D92440-9766-4EAD-92A3-D86D48343815}" srcOrd="0" destOrd="0" parTransId="{332524F8-6B5F-4C4E-B173-E268177D005B}" sibTransId="{C242FF39-35AA-497D-B46B-8B4FE1318732}"/>
    <dgm:cxn modelId="{F89BC239-725C-40C4-9343-2FA7FBC658D8}" type="presOf" srcId="{66E5C9C6-048D-432A-A35B-36C42088C8FD}" destId="{C7C23D45-89D1-4818-BA8B-8B8BBC337739}" srcOrd="1" destOrd="0" presId="urn:microsoft.com/office/officeart/2005/8/layout/process5"/>
    <dgm:cxn modelId="{3C281343-F72F-43B1-A3A3-0EFBD3261B38}" type="presOf" srcId="{943B30F9-3E3F-4719-868B-72F30D2A649D}" destId="{4A19F512-5510-427C-8BE3-1786F9E3D784}" srcOrd="0" destOrd="0" presId="urn:microsoft.com/office/officeart/2005/8/layout/process5"/>
    <dgm:cxn modelId="{C4FBF069-83FC-47B9-9B4A-9A31D74CFF8D}" type="presOf" srcId="{B5667806-26BF-46CF-BD6A-FFAFA79AEDBE}" destId="{2ABAFE35-E828-40E9-A6BD-B3C340CA6B8D}" srcOrd="0" destOrd="1" presId="urn:microsoft.com/office/officeart/2005/8/layout/process5"/>
    <dgm:cxn modelId="{8227BF6A-997D-436E-B123-1207101720C6}" type="presOf" srcId="{A63C8B21-D15A-4A62-8B83-41D77D6284C7}" destId="{3381341A-66C8-4452-9E11-8816CA892BA7}" srcOrd="0" destOrd="0" presId="urn:microsoft.com/office/officeart/2005/8/layout/process5"/>
    <dgm:cxn modelId="{A620626B-E377-46DB-BE8E-B11C6AD2FBB7}" srcId="{BFB420A7-B005-489A-99D6-DADF5A2BDB34}" destId="{B5667806-26BF-46CF-BD6A-FFAFA79AEDBE}" srcOrd="0" destOrd="0" parTransId="{405FF1A3-B76C-43D8-A5B6-0D7957C71E05}" sibTransId="{C4E5EB28-3DB9-423E-B6ED-D9CCF1A836EE}"/>
    <dgm:cxn modelId="{CEF4ED4B-DE3F-404C-AF4D-D30AE05324C1}" srcId="{112BFE54-CF35-466E-9C6F-78DA00E6BFA2}" destId="{2EF7D32F-7D77-4921-9DB0-809FB0AA44B4}" srcOrd="0" destOrd="0" parTransId="{7CCC3C14-F562-4D2F-9769-34C3FC4068CD}" sibTransId="{00C93688-EE80-4D8A-9ECD-309AAD847B90}"/>
    <dgm:cxn modelId="{505F094E-4700-4E08-A718-8E036BBF7DC3}" srcId="{A63C8B21-D15A-4A62-8B83-41D77D6284C7}" destId="{E3682FA9-02D4-4F8E-A921-9A4E8754D668}" srcOrd="0" destOrd="0" parTransId="{541F535F-D0F8-491E-ADC8-57ED4222A55B}" sibTransId="{C8E3ABF7-482E-400D-8F19-5B83F645286E}"/>
    <dgm:cxn modelId="{4241AD50-DB1F-4E93-A3E6-20F8837B682A}" srcId="{2EF7D32F-7D77-4921-9DB0-809FB0AA44B4}" destId="{D814BD19-59F7-41B5-A948-C0640F83BF80}" srcOrd="0" destOrd="0" parTransId="{C14F45E2-D88A-4117-8D53-2853859494BA}" sibTransId="{0112F561-01AF-4DA4-907B-FC0CFDD908B3}"/>
    <dgm:cxn modelId="{01B90371-863A-4352-930F-2213ABA6D7A3}" srcId="{112BFE54-CF35-466E-9C6F-78DA00E6BFA2}" destId="{E1AA6538-755E-4A2D-83D4-9AB07029A993}" srcOrd="4" destOrd="0" parTransId="{32EF8C98-8337-4BE2-B9E8-C61B0DC525D1}" sibTransId="{66E5C9C6-048D-432A-A35B-36C42088C8FD}"/>
    <dgm:cxn modelId="{0945E378-E4F0-42C5-ADB7-19E3F5006BCE}" type="presOf" srcId="{0A722751-B2D1-4604-A9CF-FECC294E153B}" destId="{D4058BBE-C4BA-48C3-BB37-4270B0D1D44C}" srcOrd="0" destOrd="2" presId="urn:microsoft.com/office/officeart/2005/8/layout/process5"/>
    <dgm:cxn modelId="{87C1627A-2C2B-449E-8AC2-FE832DD76FA8}" type="presOf" srcId="{CB556EB8-1B0F-4A60-BDF6-2213F063743D}" destId="{FCF71DCE-D0DB-4F77-A5EE-9591C53B10FF}" srcOrd="0" destOrd="2" presId="urn:microsoft.com/office/officeart/2005/8/layout/process5"/>
    <dgm:cxn modelId="{63B2787E-372B-4909-A275-5BF81DCDCB1B}" type="presOf" srcId="{943B30F9-3E3F-4719-868B-72F30D2A649D}" destId="{54E8D0B8-D38B-44F8-8B28-58B35B0AAABB}" srcOrd="1" destOrd="0" presId="urn:microsoft.com/office/officeart/2005/8/layout/process5"/>
    <dgm:cxn modelId="{EF0AFC7F-79A7-4E42-8FD3-06BC605E0E5C}" srcId="{112BFE54-CF35-466E-9C6F-78DA00E6BFA2}" destId="{7B89DEE1-544F-4762-A985-119709070F41}" srcOrd="3" destOrd="0" parTransId="{E65991F2-4E90-4B78-8815-0317549B8565}" sibTransId="{B86C0462-DF12-4D35-8763-7F4A5866F0B5}"/>
    <dgm:cxn modelId="{6CA0FC80-AEC8-4156-80A9-E80C40F3AE97}" srcId="{112BFE54-CF35-466E-9C6F-78DA00E6BFA2}" destId="{45C3CA6E-451C-457A-8E68-9B62123B8D88}" srcOrd="5" destOrd="0" parTransId="{D20E827F-8D53-48B2-B105-6F639E6C82F7}" sibTransId="{F0107CD8-3EF6-4BF4-B132-EB8A43802FE8}"/>
    <dgm:cxn modelId="{C4ABB28B-B9C2-4FE5-8CE6-855835784746}" type="presOf" srcId="{7B89DEE1-544F-4762-A985-119709070F41}" destId="{4E4DD8A0-B98E-40F6-A88A-9A8258712E7A}" srcOrd="0" destOrd="0" presId="urn:microsoft.com/office/officeart/2005/8/layout/process5"/>
    <dgm:cxn modelId="{0C58C38F-8AA4-42E0-9617-FBA5B029BCE2}" srcId="{2EF7D32F-7D77-4921-9DB0-809FB0AA44B4}" destId="{0A722751-B2D1-4604-A9CF-FECC294E153B}" srcOrd="1" destOrd="0" parTransId="{6A0D0B88-9A57-420B-9E54-1C65A6F4BE6E}" sibTransId="{E80B946E-8992-48B1-A4D1-A8477D917983}"/>
    <dgm:cxn modelId="{4B2EC695-A152-4623-B636-34C756ADF2C5}" type="presOf" srcId="{66E5C9C6-048D-432A-A35B-36C42088C8FD}" destId="{F53B5DCD-3514-45D0-A766-A6DE08CBDB02}" srcOrd="0" destOrd="0" presId="urn:microsoft.com/office/officeart/2005/8/layout/process5"/>
    <dgm:cxn modelId="{EAFACC96-AE7A-41D4-975D-2EE2D5A310F0}" type="presOf" srcId="{3244822D-C6E0-43E2-991E-7CFE94B3326D}" destId="{84243D7D-1CD9-46A3-B577-CCC24838E3D7}" srcOrd="1" destOrd="0" presId="urn:microsoft.com/office/officeart/2005/8/layout/process5"/>
    <dgm:cxn modelId="{8280E5A2-D50F-4726-9D92-4334F3A3DDB1}" type="presOf" srcId="{B86C0462-DF12-4D35-8763-7F4A5866F0B5}" destId="{92E53231-B323-4FBF-B9F9-7A6354A81D6F}" srcOrd="1" destOrd="0" presId="urn:microsoft.com/office/officeart/2005/8/layout/process5"/>
    <dgm:cxn modelId="{E91C42AD-5485-49A6-813C-A59B9EF25077}" srcId="{112BFE54-CF35-466E-9C6F-78DA00E6BFA2}" destId="{BFB420A7-B005-489A-99D6-DADF5A2BDB34}" srcOrd="6" destOrd="0" parTransId="{B68676E6-263B-4DA8-A09E-29A804E35BA1}" sibTransId="{FD2CBC2A-4284-43DF-9C26-157BA4BE0DB7}"/>
    <dgm:cxn modelId="{8A78CAB4-8720-459F-BFD0-AD6B55DD81EE}" type="presOf" srcId="{BFB420A7-B005-489A-99D6-DADF5A2BDB34}" destId="{2ABAFE35-E828-40E9-A6BD-B3C340CA6B8D}" srcOrd="0" destOrd="0" presId="urn:microsoft.com/office/officeart/2005/8/layout/process5"/>
    <dgm:cxn modelId="{6D9105BB-95CE-482B-AD3A-07BF2D4A79B6}" srcId="{03E75FEB-D09D-4274-A762-9A2534940A0B}" destId="{744864E0-2B30-4430-9C9F-2476DBE519D2}" srcOrd="0" destOrd="0" parTransId="{0F8E5EB4-3537-429D-B3DF-59FD5F85A701}" sibTransId="{596174C9-4055-4EE7-8A86-4A1486A80017}"/>
    <dgm:cxn modelId="{621F40C7-B9C8-4B84-9F7E-8EF562CB17DF}" type="presOf" srcId="{F0107CD8-3EF6-4BF4-B132-EB8A43802FE8}" destId="{800E4E3E-322F-4404-A492-FBD8B2A715D5}" srcOrd="0" destOrd="0" presId="urn:microsoft.com/office/officeart/2005/8/layout/process5"/>
    <dgm:cxn modelId="{0A6363CD-C089-47A1-BEFB-BC168E4DFB6D}" type="presOf" srcId="{E3682FA9-02D4-4F8E-A921-9A4E8754D668}" destId="{3381341A-66C8-4452-9E11-8816CA892BA7}" srcOrd="0" destOrd="1" presId="urn:microsoft.com/office/officeart/2005/8/layout/process5"/>
    <dgm:cxn modelId="{3553B7CE-B23B-4818-B0D7-6B17DB582182}" type="presOf" srcId="{B86C0462-DF12-4D35-8763-7F4A5866F0B5}" destId="{BEE34CD7-5523-400A-A931-61BC35DF9861}" srcOrd="0" destOrd="0" presId="urn:microsoft.com/office/officeart/2005/8/layout/process5"/>
    <dgm:cxn modelId="{7FDAFED5-BA7D-4DE1-9A62-8A99E820D85C}" type="presOf" srcId="{E1AA6538-755E-4A2D-83D4-9AB07029A993}" destId="{87F91055-8F9C-4980-8B60-D75EEA163B71}" srcOrd="0" destOrd="0" presId="urn:microsoft.com/office/officeart/2005/8/layout/process5"/>
    <dgm:cxn modelId="{A01E28D7-B65E-4ADC-BABE-E3FFFFB473E8}" srcId="{112BFE54-CF35-466E-9C6F-78DA00E6BFA2}" destId="{03E75FEB-D09D-4274-A762-9A2534940A0B}" srcOrd="1" destOrd="0" parTransId="{588004E4-E459-4EFD-BB89-E830294E892F}" sibTransId="{943B30F9-3E3F-4719-868B-72F30D2A649D}"/>
    <dgm:cxn modelId="{8A04DEE1-16FB-41EB-9166-E06AEF7F37DE}" type="presOf" srcId="{2EF7D32F-7D77-4921-9DB0-809FB0AA44B4}" destId="{D4058BBE-C4BA-48C3-BB37-4270B0D1D44C}" srcOrd="0" destOrd="0" presId="urn:microsoft.com/office/officeart/2005/8/layout/process5"/>
    <dgm:cxn modelId="{FA16E5F1-5ED4-44D2-806B-72D12EF1B381}" type="presOf" srcId="{F0107CD8-3EF6-4BF4-B132-EB8A43802FE8}" destId="{22AF9D0D-E671-4241-A52B-E3B06ED99B45}" srcOrd="1" destOrd="0" presId="urn:microsoft.com/office/officeart/2005/8/layout/process5"/>
    <dgm:cxn modelId="{D55311F2-EBA5-4C4F-8271-0962CA08210B}" type="presOf" srcId="{11BD0961-EE12-47BE-A704-4A5F122CA5B8}" destId="{4E4DD8A0-B98E-40F6-A88A-9A8258712E7A}" srcOrd="0" destOrd="1" presId="urn:microsoft.com/office/officeart/2005/8/layout/process5"/>
    <dgm:cxn modelId="{DD96FCF3-A278-47B5-8C2D-78D0BCA17201}" srcId="{112BFE54-CF35-466E-9C6F-78DA00E6BFA2}" destId="{A63C8B21-D15A-4A62-8B83-41D77D6284C7}" srcOrd="2" destOrd="0" parTransId="{ED4C0500-5D07-4AAA-99CB-039FC41ECD11}" sibTransId="{3244822D-C6E0-43E2-991E-7CFE94B3326D}"/>
    <dgm:cxn modelId="{66B037FA-9E1B-409A-BB22-3318B3CDD007}" type="presOf" srcId="{C7D92440-9766-4EAD-92A3-D86D48343815}" destId="{87F91055-8F9C-4980-8B60-D75EEA163B71}" srcOrd="0" destOrd="1" presId="urn:microsoft.com/office/officeart/2005/8/layout/process5"/>
    <dgm:cxn modelId="{A0E702FB-800C-45F4-BFFE-363227EB7709}" type="presOf" srcId="{3244822D-C6E0-43E2-991E-7CFE94B3326D}" destId="{5DFB67D1-AF57-426D-9AA3-DAF9D935E9A2}" srcOrd="0" destOrd="0" presId="urn:microsoft.com/office/officeart/2005/8/layout/process5"/>
    <dgm:cxn modelId="{67B50316-CBAB-4B15-91B9-087D2A483291}" type="presParOf" srcId="{ED1D6C58-16A8-4101-B068-F1B803DB9E14}" destId="{D4058BBE-C4BA-48C3-BB37-4270B0D1D44C}" srcOrd="0" destOrd="0" presId="urn:microsoft.com/office/officeart/2005/8/layout/process5"/>
    <dgm:cxn modelId="{410C457E-4772-42B4-B535-F34608610ECC}" type="presParOf" srcId="{ED1D6C58-16A8-4101-B068-F1B803DB9E14}" destId="{2D8AC8F3-315D-4634-BB4B-79695B68BC6D}" srcOrd="1" destOrd="0" presId="urn:microsoft.com/office/officeart/2005/8/layout/process5"/>
    <dgm:cxn modelId="{81CEA515-473C-41AF-8D9A-27426B4A09CA}" type="presParOf" srcId="{2D8AC8F3-315D-4634-BB4B-79695B68BC6D}" destId="{D800FCF7-82F0-42D0-821A-51A6B1850B8C}" srcOrd="0" destOrd="0" presId="urn:microsoft.com/office/officeart/2005/8/layout/process5"/>
    <dgm:cxn modelId="{6484C5FC-8A3B-4B7E-A6DE-3FC4D78005C0}" type="presParOf" srcId="{ED1D6C58-16A8-4101-B068-F1B803DB9E14}" destId="{FCF71DCE-D0DB-4F77-A5EE-9591C53B10FF}" srcOrd="2" destOrd="0" presId="urn:microsoft.com/office/officeart/2005/8/layout/process5"/>
    <dgm:cxn modelId="{39DFB236-0947-4167-A7EF-C962544A9AED}" type="presParOf" srcId="{ED1D6C58-16A8-4101-B068-F1B803DB9E14}" destId="{4A19F512-5510-427C-8BE3-1786F9E3D784}" srcOrd="3" destOrd="0" presId="urn:microsoft.com/office/officeart/2005/8/layout/process5"/>
    <dgm:cxn modelId="{04191011-891D-4E15-8A5F-EC21A4C80589}" type="presParOf" srcId="{4A19F512-5510-427C-8BE3-1786F9E3D784}" destId="{54E8D0B8-D38B-44F8-8B28-58B35B0AAABB}" srcOrd="0" destOrd="0" presId="urn:microsoft.com/office/officeart/2005/8/layout/process5"/>
    <dgm:cxn modelId="{E018D7BE-FED0-4CB4-84F8-9B1A02B2BC2F}" type="presParOf" srcId="{ED1D6C58-16A8-4101-B068-F1B803DB9E14}" destId="{3381341A-66C8-4452-9E11-8816CA892BA7}" srcOrd="4" destOrd="0" presId="urn:microsoft.com/office/officeart/2005/8/layout/process5"/>
    <dgm:cxn modelId="{FA99FE09-4513-482E-8072-1805753FC10B}" type="presParOf" srcId="{ED1D6C58-16A8-4101-B068-F1B803DB9E14}" destId="{5DFB67D1-AF57-426D-9AA3-DAF9D935E9A2}" srcOrd="5" destOrd="0" presId="urn:microsoft.com/office/officeart/2005/8/layout/process5"/>
    <dgm:cxn modelId="{A2B888EB-C691-455E-ADC2-F0CFD10ED9B1}" type="presParOf" srcId="{5DFB67D1-AF57-426D-9AA3-DAF9D935E9A2}" destId="{84243D7D-1CD9-46A3-B577-CCC24838E3D7}" srcOrd="0" destOrd="0" presId="urn:microsoft.com/office/officeart/2005/8/layout/process5"/>
    <dgm:cxn modelId="{302AA88F-3284-4E4B-B642-083666A1E349}" type="presParOf" srcId="{ED1D6C58-16A8-4101-B068-F1B803DB9E14}" destId="{4E4DD8A0-B98E-40F6-A88A-9A8258712E7A}" srcOrd="6" destOrd="0" presId="urn:microsoft.com/office/officeart/2005/8/layout/process5"/>
    <dgm:cxn modelId="{936D59F3-21A6-476E-86EE-1058DECFB559}" type="presParOf" srcId="{ED1D6C58-16A8-4101-B068-F1B803DB9E14}" destId="{BEE34CD7-5523-400A-A931-61BC35DF9861}" srcOrd="7" destOrd="0" presId="urn:microsoft.com/office/officeart/2005/8/layout/process5"/>
    <dgm:cxn modelId="{FF795CA4-85D1-419F-A6A4-3BD3E31A9410}" type="presParOf" srcId="{BEE34CD7-5523-400A-A931-61BC35DF9861}" destId="{92E53231-B323-4FBF-B9F9-7A6354A81D6F}" srcOrd="0" destOrd="0" presId="urn:microsoft.com/office/officeart/2005/8/layout/process5"/>
    <dgm:cxn modelId="{232517A8-1D8D-4154-919D-6F325093AA7F}" type="presParOf" srcId="{ED1D6C58-16A8-4101-B068-F1B803DB9E14}" destId="{87F91055-8F9C-4980-8B60-D75EEA163B71}" srcOrd="8" destOrd="0" presId="urn:microsoft.com/office/officeart/2005/8/layout/process5"/>
    <dgm:cxn modelId="{673A4B83-C9FA-4541-BF82-6C243C38CEC9}" type="presParOf" srcId="{ED1D6C58-16A8-4101-B068-F1B803DB9E14}" destId="{F53B5DCD-3514-45D0-A766-A6DE08CBDB02}" srcOrd="9" destOrd="0" presId="urn:microsoft.com/office/officeart/2005/8/layout/process5"/>
    <dgm:cxn modelId="{D6B39492-74B8-408B-AC61-AED3D6D2FFE0}" type="presParOf" srcId="{F53B5DCD-3514-45D0-A766-A6DE08CBDB02}" destId="{C7C23D45-89D1-4818-BA8B-8B8BBC337739}" srcOrd="0" destOrd="0" presId="urn:microsoft.com/office/officeart/2005/8/layout/process5"/>
    <dgm:cxn modelId="{CF2A0D52-1039-4549-9BA4-FD25D094A00A}" type="presParOf" srcId="{ED1D6C58-16A8-4101-B068-F1B803DB9E14}" destId="{D2B9A205-3C00-4663-ABEE-48153F9CF41E}" srcOrd="10" destOrd="0" presId="urn:microsoft.com/office/officeart/2005/8/layout/process5"/>
    <dgm:cxn modelId="{C181A94A-D22C-44D5-8D74-FE089C86A4F0}" type="presParOf" srcId="{ED1D6C58-16A8-4101-B068-F1B803DB9E14}" destId="{800E4E3E-322F-4404-A492-FBD8B2A715D5}" srcOrd="11" destOrd="0" presId="urn:microsoft.com/office/officeart/2005/8/layout/process5"/>
    <dgm:cxn modelId="{F9D7BC61-B954-4A65-A5F6-AD2939E4C88F}" type="presParOf" srcId="{800E4E3E-322F-4404-A492-FBD8B2A715D5}" destId="{22AF9D0D-E671-4241-A52B-E3B06ED99B45}" srcOrd="0" destOrd="0" presId="urn:microsoft.com/office/officeart/2005/8/layout/process5"/>
    <dgm:cxn modelId="{5A3B8640-DE33-44FA-9ECA-C6AF0FA8761A}" type="presParOf" srcId="{ED1D6C58-16A8-4101-B068-F1B803DB9E14}" destId="{2ABAFE35-E828-40E9-A6BD-B3C340CA6B8D}"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D74EE1-282E-417E-9FEA-212A66B29779}"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4CFF3E8A-C883-40D0-9DD7-123B57B7F319}">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Patient feedback and the NHS Constitution</a:t>
          </a:r>
          <a:endParaRPr lang="en-US" sz="1200">
            <a:solidFill>
              <a:schemeClr val="tx1"/>
            </a:solidFill>
            <a:latin typeface="Arial" panose="020B0604020202020204" pitchFamily="34" charset="0"/>
            <a:cs typeface="Arial" panose="020B0604020202020204" pitchFamily="34" charset="0"/>
          </a:endParaRPr>
        </a:p>
      </dgm:t>
    </dgm:pt>
    <dgm:pt modelId="{927DE1C6-9DAC-4A77-81F1-3954906292FB}" type="parTrans" cxnId="{4CB81B7D-9A95-46CD-832E-F00B3DEDF7B2}">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8ACB13AF-6799-481B-BCA3-44232CA7FAA7}" type="sibTrans" cxnId="{4CB81B7D-9A95-46CD-832E-F00B3DEDF7B2}">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69D1E055-C026-4A4F-9AD8-AB2D7746C99B}">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Setting up a project team</a:t>
          </a:r>
          <a:endParaRPr lang="en-US" sz="1200">
            <a:solidFill>
              <a:schemeClr val="tx1"/>
            </a:solidFill>
            <a:latin typeface="Arial" panose="020B0604020202020204" pitchFamily="34" charset="0"/>
            <a:cs typeface="Arial" panose="020B0604020202020204" pitchFamily="34" charset="0"/>
          </a:endParaRPr>
        </a:p>
      </dgm:t>
    </dgm:pt>
    <dgm:pt modelId="{47C6DBF6-538B-4331-A2D8-A80124633D89}" type="parTrans" cxnId="{5C1C8EE6-053C-4EB8-9B2D-640EA6FC268A}">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8FAD75C0-598C-4D98-BE91-28E3936AA2FD}" type="sibTrans" cxnId="{5C1C8EE6-053C-4EB8-9B2D-640EA6FC268A}">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E3B8B39D-FD55-453F-8C08-13C9B4EABFD1}">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Data protection and confidentiality</a:t>
          </a:r>
          <a:endParaRPr lang="en-US" sz="1200">
            <a:solidFill>
              <a:schemeClr val="tx1"/>
            </a:solidFill>
            <a:latin typeface="Arial" panose="020B0604020202020204" pitchFamily="34" charset="0"/>
            <a:cs typeface="Arial" panose="020B0604020202020204" pitchFamily="34" charset="0"/>
          </a:endParaRPr>
        </a:p>
      </dgm:t>
    </dgm:pt>
    <dgm:pt modelId="{217CCA6C-F55E-4A61-9EC5-6D95662A7105}" type="parTrans" cxnId="{22097D97-1EDF-473A-B32A-21CF0DCE49FE}">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8A4491E0-DD6F-4685-BCAF-7250090411F5}" type="sibTrans" cxnId="{22097D97-1EDF-473A-B32A-21CF0DCE49FE}">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90CA8F36-CE43-448D-AD2D-D568D940C2A1}">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Ethical issues, ethical committees and research governance</a:t>
          </a:r>
          <a:endParaRPr lang="en-US" sz="1200">
            <a:solidFill>
              <a:schemeClr val="tx1"/>
            </a:solidFill>
            <a:latin typeface="Arial" panose="020B0604020202020204" pitchFamily="34" charset="0"/>
            <a:cs typeface="Arial" panose="020B0604020202020204" pitchFamily="34" charset="0"/>
          </a:endParaRPr>
        </a:p>
      </dgm:t>
    </dgm:pt>
    <dgm:pt modelId="{70037F15-364C-4460-A4DE-BA1067E45259}" type="parTrans" cxnId="{DEF5311C-D703-4CFD-BABA-67DB292E4A2F}">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77C5EA54-2651-499E-A07B-D4A82BB9DAC9}" type="sibTrans" cxnId="{DEF5311C-D703-4CFD-BABA-67DB292E4A2F}">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F092EDF4-1CBE-4EBF-9F34-E2A4CB1FB48D}">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Collecting data from non-English speaking populations</a:t>
          </a:r>
          <a:endParaRPr lang="en-US" sz="1200">
            <a:solidFill>
              <a:schemeClr val="tx1"/>
            </a:solidFill>
            <a:latin typeface="Arial" panose="020B0604020202020204" pitchFamily="34" charset="0"/>
            <a:cs typeface="Arial" panose="020B0604020202020204" pitchFamily="34" charset="0"/>
          </a:endParaRPr>
        </a:p>
      </dgm:t>
    </dgm:pt>
    <dgm:pt modelId="{2DC331C9-4EBE-4DB1-8DC5-3EC0E90920BF}" type="parTrans" cxnId="{39B124FA-00DE-4FB9-8AF7-7167E0C0C7B9}">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CC7F5EDC-9FA5-4F16-8EE7-3BEC0A80F7B4}" type="sibTrans" cxnId="{39B124FA-00DE-4FB9-8AF7-7167E0C0C7B9}">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6B0B49D7-0EA5-4D59-B502-96574F6B8D86}">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rPr>
            <a:t>Publicising the survey</a:t>
          </a:r>
          <a:endParaRPr lang="en-US" sz="1200">
            <a:solidFill>
              <a:schemeClr val="tx1"/>
            </a:solidFill>
            <a:latin typeface="Arial" panose="020B0604020202020204" pitchFamily="34" charset="0"/>
            <a:cs typeface="Arial" panose="020B0604020202020204" pitchFamily="34" charset="0"/>
          </a:endParaRPr>
        </a:p>
      </dgm:t>
    </dgm:pt>
    <dgm:pt modelId="{CB405DD3-A821-45EA-AB59-5998AE6A0217}" type="parTrans" cxnId="{7DE84423-8556-4292-A226-4C8EB5D927F3}">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2389F3AD-BF15-46D5-8679-F0147B4A3EEC}" type="sibTrans" cxnId="{7DE84423-8556-4292-A226-4C8EB5D927F3}">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F25910CF-D62A-4A67-916A-F0FB9FA070E7}">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7">
                <a:extLst>
                  <a:ext uri="{A12FA001-AC4F-418D-AE19-62706E023703}">
                    <ahyp:hlinkClr xmlns:ahyp="http://schemas.microsoft.com/office/drawing/2018/hyperlinkcolor" val="tx"/>
                  </a:ext>
                </a:extLst>
              </a:hlinkClick>
            </a:rPr>
            <a:t>Implementing the survey – practicalities</a:t>
          </a:r>
          <a:endParaRPr lang="en-US" sz="1200">
            <a:solidFill>
              <a:schemeClr val="tx1"/>
            </a:solidFill>
            <a:latin typeface="Arial" panose="020B0604020202020204" pitchFamily="34" charset="0"/>
            <a:cs typeface="Arial" panose="020B0604020202020204" pitchFamily="34" charset="0"/>
          </a:endParaRPr>
        </a:p>
      </dgm:t>
    </dgm:pt>
    <dgm:pt modelId="{2349B228-7832-4E7A-9CD5-DF4C7F846002}" type="parTrans" cxnId="{D16441E9-855B-45D3-B0A6-97CDAC495A85}">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37BC29F5-011B-4082-856A-0E266597EC1D}" type="sibTrans" cxnId="{D16441E9-855B-45D3-B0A6-97CDAC495A85}">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CD9EE91B-2E0F-468F-8DD6-A5EBB4A7E7C6}">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8">
                <a:extLst>
                  <a:ext uri="{A12FA001-AC4F-418D-AE19-62706E023703}">
                    <ahyp:hlinkClr xmlns:ahyp="http://schemas.microsoft.com/office/drawing/2018/hyperlinkcolor" val="tx"/>
                  </a:ext>
                </a:extLst>
              </a:hlinkClick>
            </a:rPr>
            <a:t>Submitting samples</a:t>
          </a:r>
          <a:endParaRPr lang="en-US" sz="1200">
            <a:solidFill>
              <a:schemeClr val="tx1"/>
            </a:solidFill>
            <a:latin typeface="Arial" panose="020B0604020202020204" pitchFamily="34" charset="0"/>
            <a:cs typeface="Arial" panose="020B0604020202020204" pitchFamily="34" charset="0"/>
          </a:endParaRPr>
        </a:p>
      </dgm:t>
    </dgm:pt>
    <dgm:pt modelId="{035A7F4A-2BB6-4F82-A1D8-FC430F2A9381}" type="parTrans" cxnId="{4EF98A46-B84B-47FB-827F-122F6044CB3F}">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042B8478-2FAB-43CF-9D29-A1A0B323F174}" type="sibTrans" cxnId="{4EF98A46-B84B-47FB-827F-122F6044CB3F}">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725D72E2-CE0B-4335-94F2-4AFAC4835462}">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9">
                <a:extLst>
                  <a:ext uri="{A12FA001-AC4F-418D-AE19-62706E023703}">
                    <ahyp:hlinkClr xmlns:ahyp="http://schemas.microsoft.com/office/drawing/2018/hyperlinkcolor" val="tx"/>
                  </a:ext>
                </a:extLst>
              </a:hlinkClick>
            </a:rPr>
            <a:t>Entering and submitting final data</a:t>
          </a:r>
          <a:endParaRPr lang="en-US" sz="1200">
            <a:solidFill>
              <a:schemeClr val="tx1"/>
            </a:solidFill>
            <a:latin typeface="Arial" panose="020B0604020202020204" pitchFamily="34" charset="0"/>
            <a:cs typeface="Arial" panose="020B0604020202020204" pitchFamily="34" charset="0"/>
          </a:endParaRPr>
        </a:p>
      </dgm:t>
    </dgm:pt>
    <dgm:pt modelId="{C390C51D-45E1-4327-AF3E-C533AEC6319F}" type="parTrans" cxnId="{4BEE0207-63E5-4E43-A960-1891D7E0BC14}">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2892B02C-6F36-4121-BB89-40496AAF3ACD}" type="sibTrans" cxnId="{4BEE0207-63E5-4E43-A960-1891D7E0BC14}">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39DDBEA3-F134-4111-87AD-B439B725C8C3}">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10">
                <a:extLst>
                  <a:ext uri="{A12FA001-AC4F-418D-AE19-62706E023703}">
                    <ahyp:hlinkClr xmlns:ahyp="http://schemas.microsoft.com/office/drawing/2018/hyperlinkcolor" val="tx"/>
                  </a:ext>
                </a:extLst>
              </a:hlinkClick>
            </a:rPr>
            <a:t>Making sense of the data</a:t>
          </a:r>
          <a:endParaRPr lang="en-US" sz="1200">
            <a:solidFill>
              <a:schemeClr val="tx1"/>
            </a:solidFill>
            <a:latin typeface="Arial" panose="020B0604020202020204" pitchFamily="34" charset="0"/>
            <a:cs typeface="Arial" panose="020B0604020202020204" pitchFamily="34" charset="0"/>
          </a:endParaRPr>
        </a:p>
      </dgm:t>
    </dgm:pt>
    <dgm:pt modelId="{EE0AD82B-9185-4403-A6D8-DE4F19EB0968}" type="parTrans" cxnId="{8226864A-5526-46AE-ADF1-851F2BCFAB93}">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7F260DC7-AB86-4ED0-897E-F4030A4D44CD}" type="sibTrans" cxnId="{8226864A-5526-46AE-ADF1-851F2BCFAB93}">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A8F16FA4-8CD4-42B2-AFF6-9EE57D515120}">
      <dgm:prSet custT="1"/>
      <dgm:spPr/>
      <dgm:t>
        <a:bodyPr/>
        <a:lstStyle/>
        <a:p>
          <a:r>
            <a:rPr lang="en-GB" sz="1200" dirty="0">
              <a:solidFill>
                <a:schemeClr val="tx1"/>
              </a:solidFill>
              <a:latin typeface="Arial" panose="020B0604020202020204" pitchFamily="34" charset="0"/>
              <a:cs typeface="Arial" panose="020B0604020202020204" pitchFamily="34" charset="0"/>
              <a:hlinkClick xmlns:r="http://schemas.openxmlformats.org/officeDocument/2006/relationships" r:id="rId11">
                <a:extLst>
                  <a:ext uri="{A12FA001-AC4F-418D-AE19-62706E023703}">
                    <ahyp:hlinkClr xmlns:ahyp="http://schemas.microsoft.com/office/drawing/2018/hyperlinkcolor" val="tx"/>
                  </a:ext>
                </a:extLst>
              </a:hlinkClick>
            </a:rPr>
            <a:t>Reporting results</a:t>
          </a:r>
          <a:endParaRPr lang="en-US" sz="1200" dirty="0">
            <a:solidFill>
              <a:schemeClr val="tx1"/>
            </a:solidFill>
            <a:latin typeface="Arial" panose="020B0604020202020204" pitchFamily="34" charset="0"/>
            <a:cs typeface="Arial" panose="020B0604020202020204" pitchFamily="34" charset="0"/>
          </a:endParaRPr>
        </a:p>
      </dgm:t>
    </dgm:pt>
    <dgm:pt modelId="{244522B0-B9B4-4C64-80FD-6D0938F1F084}" type="parTrans" cxnId="{A46D0D4B-1468-4C5C-96D8-C8AFC9C98244}">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BFDDF1E9-FFD1-4378-9BDC-8A9336A111B3}" type="sibTrans" cxnId="{A46D0D4B-1468-4C5C-96D8-C8AFC9C98244}">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F1F88E90-7EA8-4763-84D9-EDEFACA6D978}">
      <dgm:prSet custT="1"/>
      <dgm:spPr/>
      <dgm:t>
        <a:bodyPr/>
        <a:lstStyle/>
        <a:p>
          <a:r>
            <a:rPr lang="en-GB" sz="1200">
              <a:solidFill>
                <a:schemeClr val="tx1"/>
              </a:solidFill>
              <a:latin typeface="Arial" panose="020B0604020202020204" pitchFamily="34" charset="0"/>
              <a:cs typeface="Arial" panose="020B0604020202020204" pitchFamily="34" charset="0"/>
              <a:hlinkClick xmlns:r="http://schemas.openxmlformats.org/officeDocument/2006/relationships" r:id="rId12">
                <a:extLst>
                  <a:ext uri="{A12FA001-AC4F-418D-AE19-62706E023703}">
                    <ahyp:hlinkClr xmlns:ahyp="http://schemas.microsoft.com/office/drawing/2018/hyperlinkcolor" val="tx"/>
                  </a:ext>
                </a:extLst>
              </a:hlinkClick>
            </a:rPr>
            <a:t>Universal glossary </a:t>
          </a:r>
          <a:endParaRPr lang="en-US" sz="1200">
            <a:solidFill>
              <a:schemeClr val="tx1"/>
            </a:solidFill>
            <a:latin typeface="Arial" panose="020B0604020202020204" pitchFamily="34" charset="0"/>
            <a:cs typeface="Arial" panose="020B0604020202020204" pitchFamily="34" charset="0"/>
          </a:endParaRPr>
        </a:p>
      </dgm:t>
    </dgm:pt>
    <dgm:pt modelId="{2CE15FBC-FE89-4DFE-9682-FC1419F9227B}" type="parTrans" cxnId="{616EBD1C-0B3C-4BBE-89E8-759A949DF183}">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838FE5AB-F95E-4FEC-9FDA-660E10379FF2}" type="sibTrans" cxnId="{616EBD1C-0B3C-4BBE-89E8-759A949DF183}">
      <dgm:prSet/>
      <dgm:spPr/>
      <dgm:t>
        <a:bodyPr/>
        <a:lstStyle/>
        <a:p>
          <a:endParaRPr lang="en-US" sz="1200">
            <a:solidFill>
              <a:schemeClr val="tx1"/>
            </a:solidFill>
            <a:latin typeface="Arial" panose="020B0604020202020204" pitchFamily="34" charset="0"/>
            <a:cs typeface="Arial" panose="020B0604020202020204" pitchFamily="34" charset="0"/>
          </a:endParaRPr>
        </a:p>
      </dgm:t>
    </dgm:pt>
    <dgm:pt modelId="{BBE1341E-58B4-402B-86CD-F8FF342C4CE2}">
      <dgm:prSet/>
      <dgm:spPr/>
      <dgm:t>
        <a:bodyPr/>
        <a:lstStyle/>
        <a:p>
          <a:r>
            <a:rPr lang="en-GB" u="sng" dirty="0">
              <a:solidFill>
                <a:schemeClr val="tx1"/>
              </a:solidFill>
              <a:latin typeface="Arial" panose="020B0604020202020204" pitchFamily="34" charset="0"/>
              <a:cs typeface="Arial" panose="020B0604020202020204" pitchFamily="34" charset="0"/>
              <a:hlinkClick xmlns:r="http://schemas.openxmlformats.org/officeDocument/2006/relationships" r:id="rId13">
                <a:extLst>
                  <a:ext uri="{A12FA001-AC4F-418D-AE19-62706E023703}">
                    <ahyp:hlinkClr xmlns:ahyp="http://schemas.microsoft.com/office/drawing/2018/hyperlinkcolor" val="tx"/>
                  </a:ext>
                </a:extLst>
              </a:hlinkClick>
            </a:rPr>
            <a:t>Updated trust-level benchmark reports</a:t>
          </a:r>
          <a:endParaRPr lang="en-GB" u="sng" dirty="0">
            <a:solidFill>
              <a:schemeClr val="tx1"/>
            </a:solidFill>
            <a:latin typeface="Arial" panose="020B0604020202020204" pitchFamily="34" charset="0"/>
            <a:cs typeface="Arial" panose="020B0604020202020204" pitchFamily="34" charset="0"/>
          </a:endParaRPr>
        </a:p>
      </dgm:t>
    </dgm:pt>
    <dgm:pt modelId="{06EE24E7-1D14-4ECE-A183-0AB13216667C}" type="parTrans" cxnId="{4059CBC3-3E3C-4FBA-B338-F45D088758A9}">
      <dgm:prSet/>
      <dgm:spPr/>
      <dgm:t>
        <a:bodyPr/>
        <a:lstStyle/>
        <a:p>
          <a:endParaRPr lang="en-GB"/>
        </a:p>
      </dgm:t>
    </dgm:pt>
    <dgm:pt modelId="{8277F18B-E5FB-4D63-BAC2-D100C698FECA}" type="sibTrans" cxnId="{4059CBC3-3E3C-4FBA-B338-F45D088758A9}">
      <dgm:prSet/>
      <dgm:spPr/>
      <dgm:t>
        <a:bodyPr/>
        <a:lstStyle/>
        <a:p>
          <a:endParaRPr lang="en-GB"/>
        </a:p>
      </dgm:t>
    </dgm:pt>
    <dgm:pt modelId="{265D4D67-9001-42FB-A048-FC2C8502F933}" type="pres">
      <dgm:prSet presAssocID="{28D74EE1-282E-417E-9FEA-212A66B29779}" presName="linear" presStyleCnt="0">
        <dgm:presLayoutVars>
          <dgm:animLvl val="lvl"/>
          <dgm:resizeHandles val="exact"/>
        </dgm:presLayoutVars>
      </dgm:prSet>
      <dgm:spPr/>
    </dgm:pt>
    <dgm:pt modelId="{505D99FB-C4B3-4A00-9CE4-B5B49855BC5A}" type="pres">
      <dgm:prSet presAssocID="{4CFF3E8A-C883-40D0-9DD7-123B57B7F319}" presName="parentText" presStyleLbl="node1" presStyleIdx="0" presStyleCnt="13">
        <dgm:presLayoutVars>
          <dgm:chMax val="0"/>
          <dgm:bulletEnabled val="1"/>
        </dgm:presLayoutVars>
      </dgm:prSet>
      <dgm:spPr/>
    </dgm:pt>
    <dgm:pt modelId="{46807A00-0081-4B2D-951E-F5AAFDA0E80E}" type="pres">
      <dgm:prSet presAssocID="{8ACB13AF-6799-481B-BCA3-44232CA7FAA7}" presName="spacer" presStyleCnt="0"/>
      <dgm:spPr/>
    </dgm:pt>
    <dgm:pt modelId="{E3662F09-083A-4EA4-B093-CCA2BE2409BD}" type="pres">
      <dgm:prSet presAssocID="{69D1E055-C026-4A4F-9AD8-AB2D7746C99B}" presName="parentText" presStyleLbl="node1" presStyleIdx="1" presStyleCnt="13">
        <dgm:presLayoutVars>
          <dgm:chMax val="0"/>
          <dgm:bulletEnabled val="1"/>
        </dgm:presLayoutVars>
      </dgm:prSet>
      <dgm:spPr/>
    </dgm:pt>
    <dgm:pt modelId="{A01C47EC-D91D-4AC5-BEEF-7CAD24DEBDA4}" type="pres">
      <dgm:prSet presAssocID="{8FAD75C0-598C-4D98-BE91-28E3936AA2FD}" presName="spacer" presStyleCnt="0"/>
      <dgm:spPr/>
    </dgm:pt>
    <dgm:pt modelId="{8A4A5BF2-814B-402A-ACAB-917C3C5FCAC1}" type="pres">
      <dgm:prSet presAssocID="{E3B8B39D-FD55-453F-8C08-13C9B4EABFD1}" presName="parentText" presStyleLbl="node1" presStyleIdx="2" presStyleCnt="13">
        <dgm:presLayoutVars>
          <dgm:chMax val="0"/>
          <dgm:bulletEnabled val="1"/>
        </dgm:presLayoutVars>
      </dgm:prSet>
      <dgm:spPr/>
    </dgm:pt>
    <dgm:pt modelId="{4A24D9DD-AE0E-414B-AD26-634B1C00CBA5}" type="pres">
      <dgm:prSet presAssocID="{8A4491E0-DD6F-4685-BCAF-7250090411F5}" presName="spacer" presStyleCnt="0"/>
      <dgm:spPr/>
    </dgm:pt>
    <dgm:pt modelId="{5D904C67-F09E-450A-AAC9-6C0DC5C70E29}" type="pres">
      <dgm:prSet presAssocID="{90CA8F36-CE43-448D-AD2D-D568D940C2A1}" presName="parentText" presStyleLbl="node1" presStyleIdx="3" presStyleCnt="13">
        <dgm:presLayoutVars>
          <dgm:chMax val="0"/>
          <dgm:bulletEnabled val="1"/>
        </dgm:presLayoutVars>
      </dgm:prSet>
      <dgm:spPr/>
    </dgm:pt>
    <dgm:pt modelId="{EF858664-C6BD-4757-AD18-9DCB0A4A1C7C}" type="pres">
      <dgm:prSet presAssocID="{77C5EA54-2651-499E-A07B-D4A82BB9DAC9}" presName="spacer" presStyleCnt="0"/>
      <dgm:spPr/>
    </dgm:pt>
    <dgm:pt modelId="{23EA327F-6A41-496C-961C-51C01CB6CA47}" type="pres">
      <dgm:prSet presAssocID="{F092EDF4-1CBE-4EBF-9F34-E2A4CB1FB48D}" presName="parentText" presStyleLbl="node1" presStyleIdx="4" presStyleCnt="13">
        <dgm:presLayoutVars>
          <dgm:chMax val="0"/>
          <dgm:bulletEnabled val="1"/>
        </dgm:presLayoutVars>
      </dgm:prSet>
      <dgm:spPr/>
    </dgm:pt>
    <dgm:pt modelId="{A6C07CFE-84CD-4809-9178-995DF64348B4}" type="pres">
      <dgm:prSet presAssocID="{CC7F5EDC-9FA5-4F16-8EE7-3BEC0A80F7B4}" presName="spacer" presStyleCnt="0"/>
      <dgm:spPr/>
    </dgm:pt>
    <dgm:pt modelId="{8F57B04F-3D38-4BAF-A358-3E72CA2A1965}" type="pres">
      <dgm:prSet presAssocID="{6B0B49D7-0EA5-4D59-B502-96574F6B8D86}" presName="parentText" presStyleLbl="node1" presStyleIdx="5" presStyleCnt="13">
        <dgm:presLayoutVars>
          <dgm:chMax val="0"/>
          <dgm:bulletEnabled val="1"/>
        </dgm:presLayoutVars>
      </dgm:prSet>
      <dgm:spPr/>
    </dgm:pt>
    <dgm:pt modelId="{1DC6A5D0-DD70-4F62-9EEA-0BF25F9A3E3C}" type="pres">
      <dgm:prSet presAssocID="{2389F3AD-BF15-46D5-8679-F0147B4A3EEC}" presName="spacer" presStyleCnt="0"/>
      <dgm:spPr/>
    </dgm:pt>
    <dgm:pt modelId="{48A61AD6-0413-401E-A3D5-E2D5FFB906B7}" type="pres">
      <dgm:prSet presAssocID="{F25910CF-D62A-4A67-916A-F0FB9FA070E7}" presName="parentText" presStyleLbl="node1" presStyleIdx="6" presStyleCnt="13">
        <dgm:presLayoutVars>
          <dgm:chMax val="0"/>
          <dgm:bulletEnabled val="1"/>
        </dgm:presLayoutVars>
      </dgm:prSet>
      <dgm:spPr/>
    </dgm:pt>
    <dgm:pt modelId="{9AD23DB2-369F-4C51-B985-9B1913066C21}" type="pres">
      <dgm:prSet presAssocID="{37BC29F5-011B-4082-856A-0E266597EC1D}" presName="spacer" presStyleCnt="0"/>
      <dgm:spPr/>
    </dgm:pt>
    <dgm:pt modelId="{5BD4ED50-AF74-4F2D-9E81-461D4D3674C6}" type="pres">
      <dgm:prSet presAssocID="{CD9EE91B-2E0F-468F-8DD6-A5EBB4A7E7C6}" presName="parentText" presStyleLbl="node1" presStyleIdx="7" presStyleCnt="13">
        <dgm:presLayoutVars>
          <dgm:chMax val="0"/>
          <dgm:bulletEnabled val="1"/>
        </dgm:presLayoutVars>
      </dgm:prSet>
      <dgm:spPr/>
    </dgm:pt>
    <dgm:pt modelId="{5FB7B91A-A9C7-4CE2-8E3C-126A3506940A}" type="pres">
      <dgm:prSet presAssocID="{042B8478-2FAB-43CF-9D29-A1A0B323F174}" presName="spacer" presStyleCnt="0"/>
      <dgm:spPr/>
    </dgm:pt>
    <dgm:pt modelId="{3AB4FFC8-3EE6-4D7D-86FD-90DA9B481950}" type="pres">
      <dgm:prSet presAssocID="{725D72E2-CE0B-4335-94F2-4AFAC4835462}" presName="parentText" presStyleLbl="node1" presStyleIdx="8" presStyleCnt="13">
        <dgm:presLayoutVars>
          <dgm:chMax val="0"/>
          <dgm:bulletEnabled val="1"/>
        </dgm:presLayoutVars>
      </dgm:prSet>
      <dgm:spPr/>
    </dgm:pt>
    <dgm:pt modelId="{0EF0F3E5-79AA-45DC-920F-0BDF58492870}" type="pres">
      <dgm:prSet presAssocID="{2892B02C-6F36-4121-BB89-40496AAF3ACD}" presName="spacer" presStyleCnt="0"/>
      <dgm:spPr/>
    </dgm:pt>
    <dgm:pt modelId="{7488C638-230E-4D1A-8D30-04DDCD47CD02}" type="pres">
      <dgm:prSet presAssocID="{39DDBEA3-F134-4111-87AD-B439B725C8C3}" presName="parentText" presStyleLbl="node1" presStyleIdx="9" presStyleCnt="13">
        <dgm:presLayoutVars>
          <dgm:chMax val="0"/>
          <dgm:bulletEnabled val="1"/>
        </dgm:presLayoutVars>
      </dgm:prSet>
      <dgm:spPr/>
    </dgm:pt>
    <dgm:pt modelId="{C2CC79E1-AF64-4368-9912-BF553CA3727A}" type="pres">
      <dgm:prSet presAssocID="{7F260DC7-AB86-4ED0-897E-F4030A4D44CD}" presName="spacer" presStyleCnt="0"/>
      <dgm:spPr/>
    </dgm:pt>
    <dgm:pt modelId="{83E5B43C-D39B-4204-8F4D-D148B31EF39A}" type="pres">
      <dgm:prSet presAssocID="{A8F16FA4-8CD4-42B2-AFF6-9EE57D515120}" presName="parentText" presStyleLbl="node1" presStyleIdx="10" presStyleCnt="13">
        <dgm:presLayoutVars>
          <dgm:chMax val="0"/>
          <dgm:bulletEnabled val="1"/>
        </dgm:presLayoutVars>
      </dgm:prSet>
      <dgm:spPr/>
    </dgm:pt>
    <dgm:pt modelId="{305ECACF-236B-4163-AF00-23D35450F303}" type="pres">
      <dgm:prSet presAssocID="{BFDDF1E9-FFD1-4378-9BDC-8A9336A111B3}" presName="spacer" presStyleCnt="0"/>
      <dgm:spPr/>
    </dgm:pt>
    <dgm:pt modelId="{577066B7-2473-472F-9CFB-0B972B111C7A}" type="pres">
      <dgm:prSet presAssocID="{BBE1341E-58B4-402B-86CD-F8FF342C4CE2}" presName="parentText" presStyleLbl="node1" presStyleIdx="11" presStyleCnt="13">
        <dgm:presLayoutVars>
          <dgm:chMax val="0"/>
          <dgm:bulletEnabled val="1"/>
        </dgm:presLayoutVars>
      </dgm:prSet>
      <dgm:spPr/>
    </dgm:pt>
    <dgm:pt modelId="{BD948A9C-0EE8-45B0-ACB5-6AB054DED842}" type="pres">
      <dgm:prSet presAssocID="{8277F18B-E5FB-4D63-BAC2-D100C698FECA}" presName="spacer" presStyleCnt="0"/>
      <dgm:spPr/>
    </dgm:pt>
    <dgm:pt modelId="{245B8500-14C3-4B6E-BA7A-067D6F52C8A3}" type="pres">
      <dgm:prSet presAssocID="{F1F88E90-7EA8-4763-84D9-EDEFACA6D978}" presName="parentText" presStyleLbl="node1" presStyleIdx="12" presStyleCnt="13">
        <dgm:presLayoutVars>
          <dgm:chMax val="0"/>
          <dgm:bulletEnabled val="1"/>
        </dgm:presLayoutVars>
      </dgm:prSet>
      <dgm:spPr/>
    </dgm:pt>
  </dgm:ptLst>
  <dgm:cxnLst>
    <dgm:cxn modelId="{7E0A6202-C833-4300-8060-14DE002EC755}" type="presOf" srcId="{F092EDF4-1CBE-4EBF-9F34-E2A4CB1FB48D}" destId="{23EA327F-6A41-496C-961C-51C01CB6CA47}" srcOrd="0" destOrd="0" presId="urn:microsoft.com/office/officeart/2005/8/layout/vList2"/>
    <dgm:cxn modelId="{4BEE0207-63E5-4E43-A960-1891D7E0BC14}" srcId="{28D74EE1-282E-417E-9FEA-212A66B29779}" destId="{725D72E2-CE0B-4335-94F2-4AFAC4835462}" srcOrd="8" destOrd="0" parTransId="{C390C51D-45E1-4327-AF3E-C533AEC6319F}" sibTransId="{2892B02C-6F36-4121-BB89-40496AAF3ACD}"/>
    <dgm:cxn modelId="{E4E06F12-A54C-4D02-91B1-CD5F829C99B5}" type="presOf" srcId="{BBE1341E-58B4-402B-86CD-F8FF342C4CE2}" destId="{577066B7-2473-472F-9CFB-0B972B111C7A}" srcOrd="0" destOrd="0" presId="urn:microsoft.com/office/officeart/2005/8/layout/vList2"/>
    <dgm:cxn modelId="{27EAC912-7595-48B3-9EC1-1DD2F9EFB9B9}" type="presOf" srcId="{E3B8B39D-FD55-453F-8C08-13C9B4EABFD1}" destId="{8A4A5BF2-814B-402A-ACAB-917C3C5FCAC1}" srcOrd="0" destOrd="0" presId="urn:microsoft.com/office/officeart/2005/8/layout/vList2"/>
    <dgm:cxn modelId="{DEF5311C-D703-4CFD-BABA-67DB292E4A2F}" srcId="{28D74EE1-282E-417E-9FEA-212A66B29779}" destId="{90CA8F36-CE43-448D-AD2D-D568D940C2A1}" srcOrd="3" destOrd="0" parTransId="{70037F15-364C-4460-A4DE-BA1067E45259}" sibTransId="{77C5EA54-2651-499E-A07B-D4A82BB9DAC9}"/>
    <dgm:cxn modelId="{616EBD1C-0B3C-4BBE-89E8-759A949DF183}" srcId="{28D74EE1-282E-417E-9FEA-212A66B29779}" destId="{F1F88E90-7EA8-4763-84D9-EDEFACA6D978}" srcOrd="12" destOrd="0" parTransId="{2CE15FBC-FE89-4DFE-9682-FC1419F9227B}" sibTransId="{838FE5AB-F95E-4FEC-9FDA-660E10379FF2}"/>
    <dgm:cxn modelId="{7DE84423-8556-4292-A226-4C8EB5D927F3}" srcId="{28D74EE1-282E-417E-9FEA-212A66B29779}" destId="{6B0B49D7-0EA5-4D59-B502-96574F6B8D86}" srcOrd="5" destOrd="0" parTransId="{CB405DD3-A821-45EA-AB59-5998AE6A0217}" sibTransId="{2389F3AD-BF15-46D5-8679-F0147B4A3EEC}"/>
    <dgm:cxn modelId="{5AD91032-B2CA-4405-B270-823C8F939E72}" type="presOf" srcId="{F1F88E90-7EA8-4763-84D9-EDEFACA6D978}" destId="{245B8500-14C3-4B6E-BA7A-067D6F52C8A3}" srcOrd="0" destOrd="0" presId="urn:microsoft.com/office/officeart/2005/8/layout/vList2"/>
    <dgm:cxn modelId="{82A3C732-69EF-44B7-8FDD-EFF94F0C4FE8}" type="presOf" srcId="{725D72E2-CE0B-4335-94F2-4AFAC4835462}" destId="{3AB4FFC8-3EE6-4D7D-86FD-90DA9B481950}" srcOrd="0" destOrd="0" presId="urn:microsoft.com/office/officeart/2005/8/layout/vList2"/>
    <dgm:cxn modelId="{3089875C-064C-4B15-8FF1-C9E7E6D9F48F}" type="presOf" srcId="{4CFF3E8A-C883-40D0-9DD7-123B57B7F319}" destId="{505D99FB-C4B3-4A00-9CE4-B5B49855BC5A}" srcOrd="0" destOrd="0" presId="urn:microsoft.com/office/officeart/2005/8/layout/vList2"/>
    <dgm:cxn modelId="{4EF98A46-B84B-47FB-827F-122F6044CB3F}" srcId="{28D74EE1-282E-417E-9FEA-212A66B29779}" destId="{CD9EE91B-2E0F-468F-8DD6-A5EBB4A7E7C6}" srcOrd="7" destOrd="0" parTransId="{035A7F4A-2BB6-4F82-A1D8-FC430F2A9381}" sibTransId="{042B8478-2FAB-43CF-9D29-A1A0B323F174}"/>
    <dgm:cxn modelId="{302AFA46-A064-4A7B-9A5E-624F7A380DF7}" type="presOf" srcId="{A8F16FA4-8CD4-42B2-AFF6-9EE57D515120}" destId="{83E5B43C-D39B-4204-8F4D-D148B31EF39A}" srcOrd="0" destOrd="0" presId="urn:microsoft.com/office/officeart/2005/8/layout/vList2"/>
    <dgm:cxn modelId="{8226864A-5526-46AE-ADF1-851F2BCFAB93}" srcId="{28D74EE1-282E-417E-9FEA-212A66B29779}" destId="{39DDBEA3-F134-4111-87AD-B439B725C8C3}" srcOrd="9" destOrd="0" parTransId="{EE0AD82B-9185-4403-A6D8-DE4F19EB0968}" sibTransId="{7F260DC7-AB86-4ED0-897E-F4030A4D44CD}"/>
    <dgm:cxn modelId="{A46D0D4B-1468-4C5C-96D8-C8AFC9C98244}" srcId="{28D74EE1-282E-417E-9FEA-212A66B29779}" destId="{A8F16FA4-8CD4-42B2-AFF6-9EE57D515120}" srcOrd="10" destOrd="0" parTransId="{244522B0-B9B4-4C64-80FD-6D0938F1F084}" sibTransId="{BFDDF1E9-FFD1-4378-9BDC-8A9336A111B3}"/>
    <dgm:cxn modelId="{4CB81B7D-9A95-46CD-832E-F00B3DEDF7B2}" srcId="{28D74EE1-282E-417E-9FEA-212A66B29779}" destId="{4CFF3E8A-C883-40D0-9DD7-123B57B7F319}" srcOrd="0" destOrd="0" parTransId="{927DE1C6-9DAC-4A77-81F1-3954906292FB}" sibTransId="{8ACB13AF-6799-481B-BCA3-44232CA7FAA7}"/>
    <dgm:cxn modelId="{498ED685-7355-451D-8741-639D634C8FEE}" type="presOf" srcId="{CD9EE91B-2E0F-468F-8DD6-A5EBB4A7E7C6}" destId="{5BD4ED50-AF74-4F2D-9E81-461D4D3674C6}" srcOrd="0" destOrd="0" presId="urn:microsoft.com/office/officeart/2005/8/layout/vList2"/>
    <dgm:cxn modelId="{22097D97-1EDF-473A-B32A-21CF0DCE49FE}" srcId="{28D74EE1-282E-417E-9FEA-212A66B29779}" destId="{E3B8B39D-FD55-453F-8C08-13C9B4EABFD1}" srcOrd="2" destOrd="0" parTransId="{217CCA6C-F55E-4A61-9EC5-6D95662A7105}" sibTransId="{8A4491E0-DD6F-4685-BCAF-7250090411F5}"/>
    <dgm:cxn modelId="{CF4C9BA5-1D25-4787-AA19-606B1C05C1D4}" type="presOf" srcId="{69D1E055-C026-4A4F-9AD8-AB2D7746C99B}" destId="{E3662F09-083A-4EA4-B093-CCA2BE2409BD}" srcOrd="0" destOrd="0" presId="urn:microsoft.com/office/officeart/2005/8/layout/vList2"/>
    <dgm:cxn modelId="{A1B087B3-92EC-42B9-A49F-A4B75BCB822A}" type="presOf" srcId="{39DDBEA3-F134-4111-87AD-B439B725C8C3}" destId="{7488C638-230E-4D1A-8D30-04DDCD47CD02}" srcOrd="0" destOrd="0" presId="urn:microsoft.com/office/officeart/2005/8/layout/vList2"/>
    <dgm:cxn modelId="{71BA4FB5-FDAB-4D6F-A840-4CA8A9B7D61B}" type="presOf" srcId="{90CA8F36-CE43-448D-AD2D-D568D940C2A1}" destId="{5D904C67-F09E-450A-AAC9-6C0DC5C70E29}" srcOrd="0" destOrd="0" presId="urn:microsoft.com/office/officeart/2005/8/layout/vList2"/>
    <dgm:cxn modelId="{4059CBC3-3E3C-4FBA-B338-F45D088758A9}" srcId="{28D74EE1-282E-417E-9FEA-212A66B29779}" destId="{BBE1341E-58B4-402B-86CD-F8FF342C4CE2}" srcOrd="11" destOrd="0" parTransId="{06EE24E7-1D14-4ECE-A183-0AB13216667C}" sibTransId="{8277F18B-E5FB-4D63-BAC2-D100C698FECA}"/>
    <dgm:cxn modelId="{E3DD8EE3-9D7C-4B68-BEB3-DAD95DEB63A7}" type="presOf" srcId="{F25910CF-D62A-4A67-916A-F0FB9FA070E7}" destId="{48A61AD6-0413-401E-A3D5-E2D5FFB906B7}" srcOrd="0" destOrd="0" presId="urn:microsoft.com/office/officeart/2005/8/layout/vList2"/>
    <dgm:cxn modelId="{831394E3-638D-473C-A6EA-E1C2E3D48B06}" type="presOf" srcId="{6B0B49D7-0EA5-4D59-B502-96574F6B8D86}" destId="{8F57B04F-3D38-4BAF-A358-3E72CA2A1965}" srcOrd="0" destOrd="0" presId="urn:microsoft.com/office/officeart/2005/8/layout/vList2"/>
    <dgm:cxn modelId="{5C1C8EE6-053C-4EB8-9B2D-640EA6FC268A}" srcId="{28D74EE1-282E-417E-9FEA-212A66B29779}" destId="{69D1E055-C026-4A4F-9AD8-AB2D7746C99B}" srcOrd="1" destOrd="0" parTransId="{47C6DBF6-538B-4331-A2D8-A80124633D89}" sibTransId="{8FAD75C0-598C-4D98-BE91-28E3936AA2FD}"/>
    <dgm:cxn modelId="{D16441E9-855B-45D3-B0A6-97CDAC495A85}" srcId="{28D74EE1-282E-417E-9FEA-212A66B29779}" destId="{F25910CF-D62A-4A67-916A-F0FB9FA070E7}" srcOrd="6" destOrd="0" parTransId="{2349B228-7832-4E7A-9CD5-DF4C7F846002}" sibTransId="{37BC29F5-011B-4082-856A-0E266597EC1D}"/>
    <dgm:cxn modelId="{00A916F6-9F9F-4B1F-9C0B-F32C43460ED6}" type="presOf" srcId="{28D74EE1-282E-417E-9FEA-212A66B29779}" destId="{265D4D67-9001-42FB-A048-FC2C8502F933}" srcOrd="0" destOrd="0" presId="urn:microsoft.com/office/officeart/2005/8/layout/vList2"/>
    <dgm:cxn modelId="{39B124FA-00DE-4FB9-8AF7-7167E0C0C7B9}" srcId="{28D74EE1-282E-417E-9FEA-212A66B29779}" destId="{F092EDF4-1CBE-4EBF-9F34-E2A4CB1FB48D}" srcOrd="4" destOrd="0" parTransId="{2DC331C9-4EBE-4DB1-8DC5-3EC0E90920BF}" sibTransId="{CC7F5EDC-9FA5-4F16-8EE7-3BEC0A80F7B4}"/>
    <dgm:cxn modelId="{CD78728B-99E4-45DC-AFB5-A06B04B6EE5F}" type="presParOf" srcId="{265D4D67-9001-42FB-A048-FC2C8502F933}" destId="{505D99FB-C4B3-4A00-9CE4-B5B49855BC5A}" srcOrd="0" destOrd="0" presId="urn:microsoft.com/office/officeart/2005/8/layout/vList2"/>
    <dgm:cxn modelId="{137FA89D-7822-44F5-9A08-1E686693DC07}" type="presParOf" srcId="{265D4D67-9001-42FB-A048-FC2C8502F933}" destId="{46807A00-0081-4B2D-951E-F5AAFDA0E80E}" srcOrd="1" destOrd="0" presId="urn:microsoft.com/office/officeart/2005/8/layout/vList2"/>
    <dgm:cxn modelId="{1C03E100-FEA8-4875-BD0E-8A1DD6B81C6C}" type="presParOf" srcId="{265D4D67-9001-42FB-A048-FC2C8502F933}" destId="{E3662F09-083A-4EA4-B093-CCA2BE2409BD}" srcOrd="2" destOrd="0" presId="urn:microsoft.com/office/officeart/2005/8/layout/vList2"/>
    <dgm:cxn modelId="{BA08BD6C-622B-44E7-BBD8-B16492D34784}" type="presParOf" srcId="{265D4D67-9001-42FB-A048-FC2C8502F933}" destId="{A01C47EC-D91D-4AC5-BEEF-7CAD24DEBDA4}" srcOrd="3" destOrd="0" presId="urn:microsoft.com/office/officeart/2005/8/layout/vList2"/>
    <dgm:cxn modelId="{DF3EE144-8B85-4402-9BAD-47C3E490B4BB}" type="presParOf" srcId="{265D4D67-9001-42FB-A048-FC2C8502F933}" destId="{8A4A5BF2-814B-402A-ACAB-917C3C5FCAC1}" srcOrd="4" destOrd="0" presId="urn:microsoft.com/office/officeart/2005/8/layout/vList2"/>
    <dgm:cxn modelId="{EA01F522-9B51-48E4-913C-80C863D7C77F}" type="presParOf" srcId="{265D4D67-9001-42FB-A048-FC2C8502F933}" destId="{4A24D9DD-AE0E-414B-AD26-634B1C00CBA5}" srcOrd="5" destOrd="0" presId="urn:microsoft.com/office/officeart/2005/8/layout/vList2"/>
    <dgm:cxn modelId="{61471129-0180-4B3C-A355-40A8FD57C0D6}" type="presParOf" srcId="{265D4D67-9001-42FB-A048-FC2C8502F933}" destId="{5D904C67-F09E-450A-AAC9-6C0DC5C70E29}" srcOrd="6" destOrd="0" presId="urn:microsoft.com/office/officeart/2005/8/layout/vList2"/>
    <dgm:cxn modelId="{D21D980D-A118-4CA8-AD3B-FEEAAA32B1E8}" type="presParOf" srcId="{265D4D67-9001-42FB-A048-FC2C8502F933}" destId="{EF858664-C6BD-4757-AD18-9DCB0A4A1C7C}" srcOrd="7" destOrd="0" presId="urn:microsoft.com/office/officeart/2005/8/layout/vList2"/>
    <dgm:cxn modelId="{274E0C01-84F0-4741-BD07-B3C72B5C4A88}" type="presParOf" srcId="{265D4D67-9001-42FB-A048-FC2C8502F933}" destId="{23EA327F-6A41-496C-961C-51C01CB6CA47}" srcOrd="8" destOrd="0" presId="urn:microsoft.com/office/officeart/2005/8/layout/vList2"/>
    <dgm:cxn modelId="{A5E0F997-F4F5-4AFD-9437-07267E1C5405}" type="presParOf" srcId="{265D4D67-9001-42FB-A048-FC2C8502F933}" destId="{A6C07CFE-84CD-4809-9178-995DF64348B4}" srcOrd="9" destOrd="0" presId="urn:microsoft.com/office/officeart/2005/8/layout/vList2"/>
    <dgm:cxn modelId="{92F3FA7E-CB6C-4000-AD85-B9A0DD9C0E74}" type="presParOf" srcId="{265D4D67-9001-42FB-A048-FC2C8502F933}" destId="{8F57B04F-3D38-4BAF-A358-3E72CA2A1965}" srcOrd="10" destOrd="0" presId="urn:microsoft.com/office/officeart/2005/8/layout/vList2"/>
    <dgm:cxn modelId="{980D40E8-F279-473A-A01A-62EB6FD24003}" type="presParOf" srcId="{265D4D67-9001-42FB-A048-FC2C8502F933}" destId="{1DC6A5D0-DD70-4F62-9EEA-0BF25F9A3E3C}" srcOrd="11" destOrd="0" presId="urn:microsoft.com/office/officeart/2005/8/layout/vList2"/>
    <dgm:cxn modelId="{C8E0EC02-6042-463C-B7D3-697A76CEF0D3}" type="presParOf" srcId="{265D4D67-9001-42FB-A048-FC2C8502F933}" destId="{48A61AD6-0413-401E-A3D5-E2D5FFB906B7}" srcOrd="12" destOrd="0" presId="urn:microsoft.com/office/officeart/2005/8/layout/vList2"/>
    <dgm:cxn modelId="{9CD682CB-EE18-486B-936E-E16A42F57C54}" type="presParOf" srcId="{265D4D67-9001-42FB-A048-FC2C8502F933}" destId="{9AD23DB2-369F-4C51-B985-9B1913066C21}" srcOrd="13" destOrd="0" presId="urn:microsoft.com/office/officeart/2005/8/layout/vList2"/>
    <dgm:cxn modelId="{D8EBF4CD-AD69-48EA-9FB0-75CE1DAE36AF}" type="presParOf" srcId="{265D4D67-9001-42FB-A048-FC2C8502F933}" destId="{5BD4ED50-AF74-4F2D-9E81-461D4D3674C6}" srcOrd="14" destOrd="0" presId="urn:microsoft.com/office/officeart/2005/8/layout/vList2"/>
    <dgm:cxn modelId="{DDC0729B-6D1F-48F8-A6E2-E9C5D56E5D41}" type="presParOf" srcId="{265D4D67-9001-42FB-A048-FC2C8502F933}" destId="{5FB7B91A-A9C7-4CE2-8E3C-126A3506940A}" srcOrd="15" destOrd="0" presId="urn:microsoft.com/office/officeart/2005/8/layout/vList2"/>
    <dgm:cxn modelId="{4E1DD3C9-AE39-475B-BB25-31E7370A36FF}" type="presParOf" srcId="{265D4D67-9001-42FB-A048-FC2C8502F933}" destId="{3AB4FFC8-3EE6-4D7D-86FD-90DA9B481950}" srcOrd="16" destOrd="0" presId="urn:microsoft.com/office/officeart/2005/8/layout/vList2"/>
    <dgm:cxn modelId="{EE6773A1-CAAD-4D88-B7CF-DF7A27158D0D}" type="presParOf" srcId="{265D4D67-9001-42FB-A048-FC2C8502F933}" destId="{0EF0F3E5-79AA-45DC-920F-0BDF58492870}" srcOrd="17" destOrd="0" presId="urn:microsoft.com/office/officeart/2005/8/layout/vList2"/>
    <dgm:cxn modelId="{C4BBE56D-222D-44EC-9C39-43EF327D8177}" type="presParOf" srcId="{265D4D67-9001-42FB-A048-FC2C8502F933}" destId="{7488C638-230E-4D1A-8D30-04DDCD47CD02}" srcOrd="18" destOrd="0" presId="urn:microsoft.com/office/officeart/2005/8/layout/vList2"/>
    <dgm:cxn modelId="{45707F3F-2848-4B06-8D57-60A35FEF2E8B}" type="presParOf" srcId="{265D4D67-9001-42FB-A048-FC2C8502F933}" destId="{C2CC79E1-AF64-4368-9912-BF553CA3727A}" srcOrd="19" destOrd="0" presId="urn:microsoft.com/office/officeart/2005/8/layout/vList2"/>
    <dgm:cxn modelId="{0773ED4D-4A8D-41A3-BDE9-218FFB87E04C}" type="presParOf" srcId="{265D4D67-9001-42FB-A048-FC2C8502F933}" destId="{83E5B43C-D39B-4204-8F4D-D148B31EF39A}" srcOrd="20" destOrd="0" presId="urn:microsoft.com/office/officeart/2005/8/layout/vList2"/>
    <dgm:cxn modelId="{57D5A2A3-C1D5-48D3-A006-2280A38D2C12}" type="presParOf" srcId="{265D4D67-9001-42FB-A048-FC2C8502F933}" destId="{305ECACF-236B-4163-AF00-23D35450F303}" srcOrd="21" destOrd="0" presId="urn:microsoft.com/office/officeart/2005/8/layout/vList2"/>
    <dgm:cxn modelId="{E266FA5A-71E8-49F1-9507-ED9AA0C40173}" type="presParOf" srcId="{265D4D67-9001-42FB-A048-FC2C8502F933}" destId="{577066B7-2473-472F-9CFB-0B972B111C7A}" srcOrd="22" destOrd="0" presId="urn:microsoft.com/office/officeart/2005/8/layout/vList2"/>
    <dgm:cxn modelId="{EAD0605B-AC34-4D7E-B6C7-089CD4F92BD0}" type="presParOf" srcId="{265D4D67-9001-42FB-A048-FC2C8502F933}" destId="{BD948A9C-0EE8-45B0-ACB5-6AB054DED842}" srcOrd="23" destOrd="0" presId="urn:microsoft.com/office/officeart/2005/8/layout/vList2"/>
    <dgm:cxn modelId="{D2A63D97-AAF8-4BC3-AFA0-1998904E34FB}" type="presParOf" srcId="{265D4D67-9001-42FB-A048-FC2C8502F933}" destId="{245B8500-14C3-4B6E-BA7A-067D6F52C8A3}" srcOrd="2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58BBE-C4BA-48C3-BB37-4270B0D1D44C}">
      <dsp:nvSpPr>
        <dsp:cNvPr id="0" name=""/>
        <dsp:cNvSpPr/>
      </dsp:nvSpPr>
      <dsp:spPr>
        <a:xfrm>
          <a:off x="5594" y="813"/>
          <a:ext cx="2375990" cy="22240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Confirm project team with the Survey Coordination Centre (SCC):</a:t>
          </a:r>
          <a:endParaRPr lang="en-GB" sz="1400" b="1" kern="1200"/>
        </a:p>
        <a:p>
          <a:pPr marL="114300" lvl="1" indent="-114300" algn="l" defTabSz="622300">
            <a:lnSpc>
              <a:spcPct val="90000"/>
            </a:lnSpc>
            <a:spcBef>
              <a:spcPct val="0"/>
            </a:spcBef>
            <a:spcAft>
              <a:spcPct val="15000"/>
            </a:spcAft>
            <a:buChar char="•"/>
          </a:pPr>
          <a:r>
            <a:rPr lang="en-US" sz="1400" kern="1200"/>
            <a:t>Set up a project team comprising a </a:t>
          </a:r>
          <a:r>
            <a:rPr lang="en-GB" sz="1400" kern="1200"/>
            <a:t>Survey Lead, person who is drawing the sample and your Caldicott Guardian.</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a:t>Inform the SCC.</a:t>
          </a:r>
          <a:endParaRPr lang="en-GB" sz="1400" kern="1200"/>
        </a:p>
      </dsp:txBody>
      <dsp:txXfrm>
        <a:off x="70734" y="65953"/>
        <a:ext cx="2245710" cy="2093764"/>
      </dsp:txXfrm>
    </dsp:sp>
    <dsp:sp modelId="{2D8AC8F3-315D-4634-BB4B-79695B68BC6D}">
      <dsp:nvSpPr>
        <dsp:cNvPr id="0" name=""/>
        <dsp:cNvSpPr/>
      </dsp:nvSpPr>
      <dsp:spPr>
        <a:xfrm>
          <a:off x="2558795" y="863130"/>
          <a:ext cx="426916" cy="4994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558795" y="963012"/>
        <a:ext cx="298841" cy="299647"/>
      </dsp:txXfrm>
    </dsp:sp>
    <dsp:sp modelId="{FCF71DCE-D0DB-4F77-A5EE-9591C53B10FF}">
      <dsp:nvSpPr>
        <dsp:cNvPr id="0" name=""/>
        <dsp:cNvSpPr/>
      </dsp:nvSpPr>
      <dsp:spPr>
        <a:xfrm>
          <a:off x="3187087" y="508709"/>
          <a:ext cx="2013756" cy="12082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solidFill>
                <a:schemeClr val="bg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Display dissent posters</a:t>
          </a:r>
          <a:r>
            <a:rPr lang="en-US" sz="1400" b="1" kern="1200">
              <a:solidFill>
                <a:schemeClr val="bg1"/>
              </a:solidFill>
            </a:rPr>
            <a:t>:</a:t>
          </a:r>
          <a:endParaRPr lang="en-GB" sz="1400" b="1" kern="1200">
            <a:solidFill>
              <a:schemeClr val="bg1"/>
            </a:solidFill>
          </a:endParaRPr>
        </a:p>
        <a:p>
          <a:pPr marL="114300" lvl="1" indent="-114300" algn="l" defTabSz="622300">
            <a:lnSpc>
              <a:spcPct val="90000"/>
            </a:lnSpc>
            <a:spcBef>
              <a:spcPct val="0"/>
            </a:spcBef>
            <a:spcAft>
              <a:spcPct val="15000"/>
            </a:spcAft>
            <a:buChar char="•"/>
          </a:pPr>
          <a:r>
            <a:rPr lang="en-US" sz="1400" kern="1200"/>
            <a:t>S251 requirement.</a:t>
          </a:r>
          <a:endParaRPr lang="en-GB" sz="1400" kern="1200"/>
        </a:p>
        <a:p>
          <a:pPr marL="114300" lvl="1" indent="-114300" algn="l" defTabSz="622300">
            <a:lnSpc>
              <a:spcPct val="90000"/>
            </a:lnSpc>
            <a:spcBef>
              <a:spcPct val="0"/>
            </a:spcBef>
            <a:spcAft>
              <a:spcPct val="15000"/>
            </a:spcAft>
            <a:buChar char="•"/>
          </a:pPr>
          <a:r>
            <a:rPr lang="en-US" sz="1400" kern="1200"/>
            <a:t>Display throughout April &amp; May 2026.</a:t>
          </a:r>
          <a:endParaRPr lang="en-GB" sz="1400" kern="1200"/>
        </a:p>
      </dsp:txBody>
      <dsp:txXfrm>
        <a:off x="3222476" y="544098"/>
        <a:ext cx="1942978" cy="1137475"/>
      </dsp:txXfrm>
    </dsp:sp>
    <dsp:sp modelId="{4A19F512-5510-427C-8BE3-1786F9E3D784}">
      <dsp:nvSpPr>
        <dsp:cNvPr id="0" name=""/>
        <dsp:cNvSpPr/>
      </dsp:nvSpPr>
      <dsp:spPr>
        <a:xfrm>
          <a:off x="5378054" y="863130"/>
          <a:ext cx="426916" cy="4994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378054" y="963012"/>
        <a:ext cx="298841" cy="299647"/>
      </dsp:txXfrm>
    </dsp:sp>
    <dsp:sp modelId="{3381341A-66C8-4452-9E11-8816CA892BA7}">
      <dsp:nvSpPr>
        <dsp:cNvPr id="0" name=""/>
        <dsp:cNvSpPr/>
      </dsp:nvSpPr>
      <dsp:spPr>
        <a:xfrm>
          <a:off x="6006346" y="508709"/>
          <a:ext cx="2013756" cy="12082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solidFill>
                <a:schemeClr val="bg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Compile list of individuals</a:t>
          </a:r>
          <a:r>
            <a:rPr lang="en-US" sz="1400" b="1" kern="1200">
              <a:solidFill>
                <a:schemeClr val="bg1"/>
              </a:solidFill>
            </a:rPr>
            <a:t>:</a:t>
          </a:r>
          <a:endParaRPr lang="en-GB" sz="1400" b="1" kern="1200">
            <a:solidFill>
              <a:schemeClr val="bg1"/>
            </a:solidFill>
          </a:endParaRPr>
        </a:p>
        <a:p>
          <a:pPr marL="114300" lvl="1" indent="-114300" algn="l" defTabSz="622300">
            <a:lnSpc>
              <a:spcPct val="90000"/>
            </a:lnSpc>
            <a:spcBef>
              <a:spcPct val="0"/>
            </a:spcBef>
            <a:spcAft>
              <a:spcPct val="15000"/>
            </a:spcAft>
            <a:buChar char="•"/>
          </a:pPr>
          <a:r>
            <a:rPr lang="en-US" sz="1400" kern="1200"/>
            <a:t>Follow the Sampling Instructions to create your sample.</a:t>
          </a:r>
          <a:endParaRPr lang="en-GB" sz="1400" kern="1200"/>
        </a:p>
      </dsp:txBody>
      <dsp:txXfrm>
        <a:off x="6041735" y="544098"/>
        <a:ext cx="1942978" cy="1137475"/>
      </dsp:txXfrm>
    </dsp:sp>
    <dsp:sp modelId="{5DFB67D1-AF57-426D-9AA3-DAF9D935E9A2}">
      <dsp:nvSpPr>
        <dsp:cNvPr id="0" name=""/>
        <dsp:cNvSpPr/>
      </dsp:nvSpPr>
      <dsp:spPr>
        <a:xfrm>
          <a:off x="8197312" y="863130"/>
          <a:ext cx="426916" cy="4994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8197312" y="963012"/>
        <a:ext cx="298841" cy="299647"/>
      </dsp:txXfrm>
    </dsp:sp>
    <dsp:sp modelId="{4E4DD8A0-B98E-40F6-A88A-9A8258712E7A}">
      <dsp:nvSpPr>
        <dsp:cNvPr id="0" name=""/>
        <dsp:cNvSpPr/>
      </dsp:nvSpPr>
      <dsp:spPr>
        <a:xfrm>
          <a:off x="8825604" y="274543"/>
          <a:ext cx="2196001" cy="16765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solidFill>
                <a:schemeClr val="bg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Conduct DBS and local checks</a:t>
          </a:r>
          <a:r>
            <a:rPr lang="en-US" sz="1400" b="1" kern="1200">
              <a:solidFill>
                <a:schemeClr val="bg1"/>
              </a:solidFill>
            </a:rPr>
            <a:t>:</a:t>
          </a:r>
          <a:endParaRPr lang="en-GB" sz="1400" b="1" kern="1200">
            <a:solidFill>
              <a:schemeClr val="bg1"/>
            </a:solidFill>
          </a:endParaRPr>
        </a:p>
        <a:p>
          <a:pPr marL="114300" lvl="1" indent="-114300" algn="l" defTabSz="622300">
            <a:lnSpc>
              <a:spcPct val="90000"/>
            </a:lnSpc>
            <a:spcBef>
              <a:spcPct val="0"/>
            </a:spcBef>
            <a:spcAft>
              <a:spcPct val="15000"/>
            </a:spcAft>
            <a:buChar char="•"/>
          </a:pPr>
          <a:r>
            <a:rPr lang="en-US" sz="1400" kern="1200"/>
            <a:t>Once your sample has been drawn, it must be locally checked for deceased service users </a:t>
          </a:r>
          <a:r>
            <a:rPr lang="en-US" sz="1400" b="1" kern="1200"/>
            <a:t>and</a:t>
          </a:r>
          <a:r>
            <a:rPr lang="en-US" sz="1400" kern="1200"/>
            <a:t> submitted for DBS checks.</a:t>
          </a:r>
          <a:endParaRPr lang="en-GB" sz="1400" kern="1200"/>
        </a:p>
      </dsp:txBody>
      <dsp:txXfrm>
        <a:off x="8874709" y="323648"/>
        <a:ext cx="2097791" cy="1578374"/>
      </dsp:txXfrm>
    </dsp:sp>
    <dsp:sp modelId="{BEE34CD7-5523-400A-A931-61BC35DF9861}">
      <dsp:nvSpPr>
        <dsp:cNvPr id="0" name=""/>
        <dsp:cNvSpPr/>
      </dsp:nvSpPr>
      <dsp:spPr>
        <a:xfrm rot="5421553">
          <a:off x="9592549" y="2290922"/>
          <a:ext cx="644208" cy="4994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9765299" y="2218525"/>
        <a:ext cx="299647" cy="494385"/>
      </dsp:txXfrm>
    </dsp:sp>
    <dsp:sp modelId="{87F91055-8F9C-4980-8B60-D75EEA163B71}">
      <dsp:nvSpPr>
        <dsp:cNvPr id="0" name=""/>
        <dsp:cNvSpPr/>
      </dsp:nvSpPr>
      <dsp:spPr>
        <a:xfrm>
          <a:off x="8789598" y="3166591"/>
          <a:ext cx="2232007" cy="16355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bg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Submit sample declaration </a:t>
          </a:r>
          <a:r>
            <a:rPr lang="en-US" sz="1400" b="1" u="sng" kern="1200" dirty="0">
              <a:solidFill>
                <a:schemeClr val="bg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form</a:t>
          </a:r>
          <a:r>
            <a:rPr lang="en-US" sz="1400" b="1" u="sng" kern="1200" dirty="0">
              <a:solidFill>
                <a:schemeClr val="bg1"/>
              </a:solidFill>
            </a:rPr>
            <a:t> (SDF):</a:t>
          </a:r>
          <a:endParaRPr lang="en-GB" sz="1400" b="1" u="sng"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a:t>Must be submitted to your contractor and signed off by them before you can submit your sample file.</a:t>
          </a:r>
          <a:endParaRPr lang="en-GB" sz="1400" kern="1200" dirty="0"/>
        </a:p>
      </dsp:txBody>
      <dsp:txXfrm>
        <a:off x="8837501" y="3214494"/>
        <a:ext cx="2136201" cy="1539734"/>
      </dsp:txXfrm>
    </dsp:sp>
    <dsp:sp modelId="{F53B5DCD-3514-45D0-A766-A6DE08CBDB02}">
      <dsp:nvSpPr>
        <dsp:cNvPr id="0" name=""/>
        <dsp:cNvSpPr/>
      </dsp:nvSpPr>
      <dsp:spPr>
        <a:xfrm rot="10800000">
          <a:off x="8185471" y="3734656"/>
          <a:ext cx="426916" cy="4994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8313546" y="3834538"/>
        <a:ext cx="298841" cy="299647"/>
      </dsp:txXfrm>
    </dsp:sp>
    <dsp:sp modelId="{D2B9A205-3C00-4663-ABEE-48153F9CF41E}">
      <dsp:nvSpPr>
        <dsp:cNvPr id="0" name=""/>
        <dsp:cNvSpPr/>
      </dsp:nvSpPr>
      <dsp:spPr>
        <a:xfrm>
          <a:off x="5536093" y="3030361"/>
          <a:ext cx="2448002" cy="1908001"/>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Please be available to answer queries:</a:t>
          </a:r>
        </a:p>
        <a:p>
          <a:pPr marL="0" lvl="0" indent="0" algn="ctr" defTabSz="622300">
            <a:lnSpc>
              <a:spcPct val="90000"/>
            </a:lnSpc>
            <a:spcBef>
              <a:spcPct val="0"/>
            </a:spcBef>
            <a:spcAft>
              <a:spcPct val="35000"/>
            </a:spcAft>
            <a:buNone/>
          </a:pPr>
          <a:r>
            <a:rPr lang="en-US" sz="1400" kern="1200" dirty="0"/>
            <a:t>Both your contractor and SCC will review your SDF before it is signed off. They may have queries, and a timely response is crucial for preventing delays in entering fieldwork.</a:t>
          </a:r>
        </a:p>
      </dsp:txBody>
      <dsp:txXfrm>
        <a:off x="5591976" y="3086244"/>
        <a:ext cx="2336236" cy="1796235"/>
      </dsp:txXfrm>
    </dsp:sp>
    <dsp:sp modelId="{800E4E3E-322F-4404-A492-FBD8B2A715D5}">
      <dsp:nvSpPr>
        <dsp:cNvPr id="0" name=""/>
        <dsp:cNvSpPr/>
      </dsp:nvSpPr>
      <dsp:spPr>
        <a:xfrm rot="10800000">
          <a:off x="4931966" y="3734656"/>
          <a:ext cx="426916" cy="4994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rot="10800000">
        <a:off x="5060041" y="3834538"/>
        <a:ext cx="298841" cy="299647"/>
      </dsp:txXfrm>
    </dsp:sp>
    <dsp:sp modelId="{2ABAFE35-E828-40E9-A6BD-B3C340CA6B8D}">
      <dsp:nvSpPr>
        <dsp:cNvPr id="0" name=""/>
        <dsp:cNvSpPr/>
      </dsp:nvSpPr>
      <dsp:spPr>
        <a:xfrm>
          <a:off x="2606581" y="3380235"/>
          <a:ext cx="2124009" cy="12082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solidFill>
                <a:schemeClr val="bg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Submit sample file</a:t>
          </a:r>
          <a:endParaRPr lang="en-GB" sz="1400" b="1" kern="1200">
            <a:solidFill>
              <a:schemeClr val="bg1"/>
            </a:solidFill>
          </a:endParaRPr>
        </a:p>
        <a:p>
          <a:pPr marL="114300" lvl="1" indent="-114300" algn="l" defTabSz="622300">
            <a:lnSpc>
              <a:spcPct val="90000"/>
            </a:lnSpc>
            <a:spcBef>
              <a:spcPct val="0"/>
            </a:spcBef>
            <a:spcAft>
              <a:spcPct val="15000"/>
            </a:spcAft>
            <a:buChar char="•"/>
          </a:pPr>
          <a:r>
            <a:rPr lang="en-US" sz="1400" kern="1200"/>
            <a:t>Submit to your </a:t>
          </a:r>
          <a:r>
            <a:rPr lang="en-US" sz="1400" b="1" kern="1200"/>
            <a:t>contractor</a:t>
          </a:r>
          <a:r>
            <a:rPr lang="en-US" sz="1400" kern="1200"/>
            <a:t> via a secure encrypted link.</a:t>
          </a:r>
          <a:endParaRPr lang="en-GB" sz="1400" kern="1200"/>
        </a:p>
      </dsp:txBody>
      <dsp:txXfrm>
        <a:off x="2641970" y="3415624"/>
        <a:ext cx="2053231" cy="1137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D99FB-C4B3-4A00-9CE4-B5B49855BC5A}">
      <dsp:nvSpPr>
        <dsp:cNvPr id="0" name=""/>
        <dsp:cNvSpPr/>
      </dsp:nvSpPr>
      <dsp:spPr>
        <a:xfrm>
          <a:off x="0" y="131452"/>
          <a:ext cx="4429914" cy="280799"/>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Patient feedback and the NHS Constitution</a:t>
          </a:r>
          <a:endParaRPr lang="en-US" sz="1200" kern="1200">
            <a:solidFill>
              <a:schemeClr val="tx1"/>
            </a:solidFill>
            <a:latin typeface="Arial" panose="020B0604020202020204" pitchFamily="34" charset="0"/>
            <a:cs typeface="Arial" panose="020B0604020202020204" pitchFamily="34" charset="0"/>
          </a:endParaRPr>
        </a:p>
      </dsp:txBody>
      <dsp:txXfrm>
        <a:off x="13707" y="145159"/>
        <a:ext cx="4402500" cy="253385"/>
      </dsp:txXfrm>
    </dsp:sp>
    <dsp:sp modelId="{E3662F09-083A-4EA4-B093-CCA2BE2409BD}">
      <dsp:nvSpPr>
        <dsp:cNvPr id="0" name=""/>
        <dsp:cNvSpPr/>
      </dsp:nvSpPr>
      <dsp:spPr>
        <a:xfrm>
          <a:off x="0" y="446812"/>
          <a:ext cx="4429914" cy="280799"/>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Setting up a project team</a:t>
          </a:r>
          <a:endParaRPr lang="en-US" sz="1200" kern="1200">
            <a:solidFill>
              <a:schemeClr val="tx1"/>
            </a:solidFill>
            <a:latin typeface="Arial" panose="020B0604020202020204" pitchFamily="34" charset="0"/>
            <a:cs typeface="Arial" panose="020B0604020202020204" pitchFamily="34" charset="0"/>
          </a:endParaRPr>
        </a:p>
      </dsp:txBody>
      <dsp:txXfrm>
        <a:off x="13707" y="460519"/>
        <a:ext cx="4402500" cy="253385"/>
      </dsp:txXfrm>
    </dsp:sp>
    <dsp:sp modelId="{8A4A5BF2-814B-402A-ACAB-917C3C5FCAC1}">
      <dsp:nvSpPr>
        <dsp:cNvPr id="0" name=""/>
        <dsp:cNvSpPr/>
      </dsp:nvSpPr>
      <dsp:spPr>
        <a:xfrm>
          <a:off x="0" y="762172"/>
          <a:ext cx="4429914" cy="280799"/>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Data protection and confidentiality</a:t>
          </a:r>
          <a:endParaRPr lang="en-US" sz="1200" kern="1200">
            <a:solidFill>
              <a:schemeClr val="tx1"/>
            </a:solidFill>
            <a:latin typeface="Arial" panose="020B0604020202020204" pitchFamily="34" charset="0"/>
            <a:cs typeface="Arial" panose="020B0604020202020204" pitchFamily="34" charset="0"/>
          </a:endParaRPr>
        </a:p>
      </dsp:txBody>
      <dsp:txXfrm>
        <a:off x="13707" y="775879"/>
        <a:ext cx="4402500" cy="253385"/>
      </dsp:txXfrm>
    </dsp:sp>
    <dsp:sp modelId="{5D904C67-F09E-450A-AAC9-6C0DC5C70E29}">
      <dsp:nvSpPr>
        <dsp:cNvPr id="0" name=""/>
        <dsp:cNvSpPr/>
      </dsp:nvSpPr>
      <dsp:spPr>
        <a:xfrm>
          <a:off x="0" y="1077532"/>
          <a:ext cx="4429914" cy="280799"/>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Ethical issues, ethical committees and research governance</a:t>
          </a:r>
          <a:endParaRPr lang="en-US" sz="1200" kern="1200">
            <a:solidFill>
              <a:schemeClr val="tx1"/>
            </a:solidFill>
            <a:latin typeface="Arial" panose="020B0604020202020204" pitchFamily="34" charset="0"/>
            <a:cs typeface="Arial" panose="020B0604020202020204" pitchFamily="34" charset="0"/>
          </a:endParaRPr>
        </a:p>
      </dsp:txBody>
      <dsp:txXfrm>
        <a:off x="13707" y="1091239"/>
        <a:ext cx="4402500" cy="253385"/>
      </dsp:txXfrm>
    </dsp:sp>
    <dsp:sp modelId="{23EA327F-6A41-496C-961C-51C01CB6CA47}">
      <dsp:nvSpPr>
        <dsp:cNvPr id="0" name=""/>
        <dsp:cNvSpPr/>
      </dsp:nvSpPr>
      <dsp:spPr>
        <a:xfrm>
          <a:off x="0" y="1392892"/>
          <a:ext cx="4429914" cy="280799"/>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Collecting data from non-English speaking populations</a:t>
          </a:r>
          <a:endParaRPr lang="en-US" sz="1200" kern="1200">
            <a:solidFill>
              <a:schemeClr val="tx1"/>
            </a:solidFill>
            <a:latin typeface="Arial" panose="020B0604020202020204" pitchFamily="34" charset="0"/>
            <a:cs typeface="Arial" panose="020B0604020202020204" pitchFamily="34" charset="0"/>
          </a:endParaRPr>
        </a:p>
      </dsp:txBody>
      <dsp:txXfrm>
        <a:off x="13707" y="1406599"/>
        <a:ext cx="4402500" cy="253385"/>
      </dsp:txXfrm>
    </dsp:sp>
    <dsp:sp modelId="{8F57B04F-3D38-4BAF-A358-3E72CA2A1965}">
      <dsp:nvSpPr>
        <dsp:cNvPr id="0" name=""/>
        <dsp:cNvSpPr/>
      </dsp:nvSpPr>
      <dsp:spPr>
        <a:xfrm>
          <a:off x="0" y="1708252"/>
          <a:ext cx="4429914" cy="280799"/>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rPr>
            <a:t>Publicising the survey</a:t>
          </a:r>
          <a:endParaRPr lang="en-US" sz="1200" kern="1200">
            <a:solidFill>
              <a:schemeClr val="tx1"/>
            </a:solidFill>
            <a:latin typeface="Arial" panose="020B0604020202020204" pitchFamily="34" charset="0"/>
            <a:cs typeface="Arial" panose="020B0604020202020204" pitchFamily="34" charset="0"/>
          </a:endParaRPr>
        </a:p>
      </dsp:txBody>
      <dsp:txXfrm>
        <a:off x="13707" y="1721959"/>
        <a:ext cx="4402500" cy="253385"/>
      </dsp:txXfrm>
    </dsp:sp>
    <dsp:sp modelId="{48A61AD6-0413-401E-A3D5-E2D5FFB906B7}">
      <dsp:nvSpPr>
        <dsp:cNvPr id="0" name=""/>
        <dsp:cNvSpPr/>
      </dsp:nvSpPr>
      <dsp:spPr>
        <a:xfrm>
          <a:off x="0" y="2023612"/>
          <a:ext cx="4429914" cy="280799"/>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7">
                <a:extLst>
                  <a:ext uri="{A12FA001-AC4F-418D-AE19-62706E023703}">
                    <ahyp:hlinkClr xmlns:ahyp="http://schemas.microsoft.com/office/drawing/2018/hyperlinkcolor" val="tx"/>
                  </a:ext>
                </a:extLst>
              </a:hlinkClick>
            </a:rPr>
            <a:t>Implementing the survey – practicalities</a:t>
          </a:r>
          <a:endParaRPr lang="en-US" sz="1200" kern="1200">
            <a:solidFill>
              <a:schemeClr val="tx1"/>
            </a:solidFill>
            <a:latin typeface="Arial" panose="020B0604020202020204" pitchFamily="34" charset="0"/>
            <a:cs typeface="Arial" panose="020B0604020202020204" pitchFamily="34" charset="0"/>
          </a:endParaRPr>
        </a:p>
      </dsp:txBody>
      <dsp:txXfrm>
        <a:off x="13707" y="2037319"/>
        <a:ext cx="4402500" cy="253385"/>
      </dsp:txXfrm>
    </dsp:sp>
    <dsp:sp modelId="{5BD4ED50-AF74-4F2D-9E81-461D4D3674C6}">
      <dsp:nvSpPr>
        <dsp:cNvPr id="0" name=""/>
        <dsp:cNvSpPr/>
      </dsp:nvSpPr>
      <dsp:spPr>
        <a:xfrm>
          <a:off x="0" y="2338972"/>
          <a:ext cx="4429914" cy="280799"/>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8">
                <a:extLst>
                  <a:ext uri="{A12FA001-AC4F-418D-AE19-62706E023703}">
                    <ahyp:hlinkClr xmlns:ahyp="http://schemas.microsoft.com/office/drawing/2018/hyperlinkcolor" val="tx"/>
                  </a:ext>
                </a:extLst>
              </a:hlinkClick>
            </a:rPr>
            <a:t>Submitting samples</a:t>
          </a:r>
          <a:endParaRPr lang="en-US" sz="1200" kern="1200">
            <a:solidFill>
              <a:schemeClr val="tx1"/>
            </a:solidFill>
            <a:latin typeface="Arial" panose="020B0604020202020204" pitchFamily="34" charset="0"/>
            <a:cs typeface="Arial" panose="020B0604020202020204" pitchFamily="34" charset="0"/>
          </a:endParaRPr>
        </a:p>
      </dsp:txBody>
      <dsp:txXfrm>
        <a:off x="13707" y="2352679"/>
        <a:ext cx="4402500" cy="253385"/>
      </dsp:txXfrm>
    </dsp:sp>
    <dsp:sp modelId="{3AB4FFC8-3EE6-4D7D-86FD-90DA9B481950}">
      <dsp:nvSpPr>
        <dsp:cNvPr id="0" name=""/>
        <dsp:cNvSpPr/>
      </dsp:nvSpPr>
      <dsp:spPr>
        <a:xfrm>
          <a:off x="0" y="2654332"/>
          <a:ext cx="4429914" cy="280799"/>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9">
                <a:extLst>
                  <a:ext uri="{A12FA001-AC4F-418D-AE19-62706E023703}">
                    <ahyp:hlinkClr xmlns:ahyp="http://schemas.microsoft.com/office/drawing/2018/hyperlinkcolor" val="tx"/>
                  </a:ext>
                </a:extLst>
              </a:hlinkClick>
            </a:rPr>
            <a:t>Entering and submitting final data</a:t>
          </a:r>
          <a:endParaRPr lang="en-US" sz="1200" kern="1200">
            <a:solidFill>
              <a:schemeClr val="tx1"/>
            </a:solidFill>
            <a:latin typeface="Arial" panose="020B0604020202020204" pitchFamily="34" charset="0"/>
            <a:cs typeface="Arial" panose="020B0604020202020204" pitchFamily="34" charset="0"/>
          </a:endParaRPr>
        </a:p>
      </dsp:txBody>
      <dsp:txXfrm>
        <a:off x="13707" y="2668039"/>
        <a:ext cx="4402500" cy="253385"/>
      </dsp:txXfrm>
    </dsp:sp>
    <dsp:sp modelId="{7488C638-230E-4D1A-8D30-04DDCD47CD02}">
      <dsp:nvSpPr>
        <dsp:cNvPr id="0" name=""/>
        <dsp:cNvSpPr/>
      </dsp:nvSpPr>
      <dsp:spPr>
        <a:xfrm>
          <a:off x="0" y="2969692"/>
          <a:ext cx="4429914" cy="280799"/>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10">
                <a:extLst>
                  <a:ext uri="{A12FA001-AC4F-418D-AE19-62706E023703}">
                    <ahyp:hlinkClr xmlns:ahyp="http://schemas.microsoft.com/office/drawing/2018/hyperlinkcolor" val="tx"/>
                  </a:ext>
                </a:extLst>
              </a:hlinkClick>
            </a:rPr>
            <a:t>Making sense of the data</a:t>
          </a:r>
          <a:endParaRPr lang="en-US" sz="1200" kern="1200">
            <a:solidFill>
              <a:schemeClr val="tx1"/>
            </a:solidFill>
            <a:latin typeface="Arial" panose="020B0604020202020204" pitchFamily="34" charset="0"/>
            <a:cs typeface="Arial" panose="020B0604020202020204" pitchFamily="34" charset="0"/>
          </a:endParaRPr>
        </a:p>
      </dsp:txBody>
      <dsp:txXfrm>
        <a:off x="13707" y="2983399"/>
        <a:ext cx="4402500" cy="253385"/>
      </dsp:txXfrm>
    </dsp:sp>
    <dsp:sp modelId="{83E5B43C-D39B-4204-8F4D-D148B31EF39A}">
      <dsp:nvSpPr>
        <dsp:cNvPr id="0" name=""/>
        <dsp:cNvSpPr/>
      </dsp:nvSpPr>
      <dsp:spPr>
        <a:xfrm>
          <a:off x="0" y="3285052"/>
          <a:ext cx="4429914" cy="280799"/>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11">
                <a:extLst>
                  <a:ext uri="{A12FA001-AC4F-418D-AE19-62706E023703}">
                    <ahyp:hlinkClr xmlns:ahyp="http://schemas.microsoft.com/office/drawing/2018/hyperlinkcolor" val="tx"/>
                  </a:ext>
                </a:extLst>
              </a:hlinkClick>
            </a:rPr>
            <a:t>Reporting results</a:t>
          </a:r>
          <a:endParaRPr lang="en-US" sz="1200" kern="1200" dirty="0">
            <a:solidFill>
              <a:schemeClr val="tx1"/>
            </a:solidFill>
            <a:latin typeface="Arial" panose="020B0604020202020204" pitchFamily="34" charset="0"/>
            <a:cs typeface="Arial" panose="020B0604020202020204" pitchFamily="34" charset="0"/>
          </a:endParaRPr>
        </a:p>
      </dsp:txBody>
      <dsp:txXfrm>
        <a:off x="13707" y="3298759"/>
        <a:ext cx="4402500" cy="253385"/>
      </dsp:txXfrm>
    </dsp:sp>
    <dsp:sp modelId="{577066B7-2473-472F-9CFB-0B972B111C7A}">
      <dsp:nvSpPr>
        <dsp:cNvPr id="0" name=""/>
        <dsp:cNvSpPr/>
      </dsp:nvSpPr>
      <dsp:spPr>
        <a:xfrm>
          <a:off x="0" y="3600412"/>
          <a:ext cx="4429914" cy="280799"/>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u="sng"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12">
                <a:extLst>
                  <a:ext uri="{A12FA001-AC4F-418D-AE19-62706E023703}">
                    <ahyp:hlinkClr xmlns:ahyp="http://schemas.microsoft.com/office/drawing/2018/hyperlinkcolor" val="tx"/>
                  </a:ext>
                </a:extLst>
              </a:hlinkClick>
            </a:rPr>
            <a:t>Updated trust-level benchmark reports</a:t>
          </a:r>
          <a:endParaRPr lang="en-GB" sz="1200" u="sng" kern="1200" dirty="0">
            <a:solidFill>
              <a:schemeClr val="tx1"/>
            </a:solidFill>
            <a:latin typeface="Arial" panose="020B0604020202020204" pitchFamily="34" charset="0"/>
            <a:cs typeface="Arial" panose="020B0604020202020204" pitchFamily="34" charset="0"/>
          </a:endParaRPr>
        </a:p>
      </dsp:txBody>
      <dsp:txXfrm>
        <a:off x="13707" y="3614119"/>
        <a:ext cx="4402500" cy="253385"/>
      </dsp:txXfrm>
    </dsp:sp>
    <dsp:sp modelId="{245B8500-14C3-4B6E-BA7A-067D6F52C8A3}">
      <dsp:nvSpPr>
        <dsp:cNvPr id="0" name=""/>
        <dsp:cNvSpPr/>
      </dsp:nvSpPr>
      <dsp:spPr>
        <a:xfrm>
          <a:off x="0" y="3915772"/>
          <a:ext cx="4429914" cy="280799"/>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hlinkClick xmlns:r="http://schemas.openxmlformats.org/officeDocument/2006/relationships" r:id="rId13">
                <a:extLst>
                  <a:ext uri="{A12FA001-AC4F-418D-AE19-62706E023703}">
                    <ahyp:hlinkClr xmlns:ahyp="http://schemas.microsoft.com/office/drawing/2018/hyperlinkcolor" val="tx"/>
                  </a:ext>
                </a:extLst>
              </a:hlinkClick>
            </a:rPr>
            <a:t>Universal glossary </a:t>
          </a:r>
          <a:endParaRPr lang="en-US" sz="1200" kern="1200">
            <a:solidFill>
              <a:schemeClr val="tx1"/>
            </a:solidFill>
            <a:latin typeface="Arial" panose="020B0604020202020204" pitchFamily="34" charset="0"/>
            <a:cs typeface="Arial" panose="020B0604020202020204" pitchFamily="34" charset="0"/>
          </a:endParaRPr>
        </a:p>
      </dsp:txBody>
      <dsp:txXfrm>
        <a:off x="13707" y="3929479"/>
        <a:ext cx="4402500" cy="25338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C5BB5296-BC26-40A1-957C-AB8FB4531C82}" type="datetimeFigureOut">
              <a:rPr lang="en-GB" smtClean="0"/>
              <a:pPr/>
              <a:t>22/06/2026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90622442-714F-4B54-835C-0EA204D34021}" type="slidenum">
              <a:rPr lang="en-GB" smtClean="0"/>
              <a:pPr/>
              <a:t>‹#›</a:t>
            </a:fld>
            <a:endParaRPr lang="en-GB"/>
          </a:p>
        </p:txBody>
      </p:sp>
    </p:spTree>
    <p:extLst>
      <p:ext uri="{BB962C8B-B14F-4D97-AF65-F5344CB8AC3E}">
        <p14:creationId xmlns:p14="http://schemas.microsoft.com/office/powerpoint/2010/main" val="267763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FCA1E1-6FC4-452F-BB26-766D58A6DB50}" type="slidenum">
              <a:rPr lang="en-GB" smtClean="0"/>
              <a:t>2</a:t>
            </a:fld>
            <a:endParaRPr lang="en-GB"/>
          </a:p>
        </p:txBody>
      </p:sp>
    </p:spTree>
    <p:extLst>
      <p:ext uri="{BB962C8B-B14F-4D97-AF65-F5344CB8AC3E}">
        <p14:creationId xmlns:p14="http://schemas.microsoft.com/office/powerpoint/2010/main" val="2309724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851ED-930F-ECC1-263C-256563DB1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B12DA-B435-D379-6FAC-372B241FE7A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83E20AF-2F93-247D-806F-4CFCB41477F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6DFE8B2-A3C3-6B02-3588-313A8926B001}"/>
              </a:ext>
            </a:extLst>
          </p:cNvPr>
          <p:cNvSpPr>
            <a:spLocks noGrp="1"/>
          </p:cNvSpPr>
          <p:nvPr>
            <p:ph type="sldNum" sz="quarter" idx="5"/>
          </p:nvPr>
        </p:nvSpPr>
        <p:spPr/>
        <p:txBody>
          <a:bodyPr/>
          <a:lstStyle/>
          <a:p>
            <a:fld id="{F760CD9E-D913-4CD1-93CA-74512890DE89}" type="slidenum">
              <a:rPr lang="en-GB" smtClean="0"/>
              <a:t>13</a:t>
            </a:fld>
            <a:endParaRPr lang="en-GB"/>
          </a:p>
        </p:txBody>
      </p:sp>
    </p:spTree>
    <p:extLst>
      <p:ext uri="{BB962C8B-B14F-4D97-AF65-F5344CB8AC3E}">
        <p14:creationId xmlns:p14="http://schemas.microsoft.com/office/powerpoint/2010/main" val="63009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0CD9E-D913-4CD1-93CA-74512890DE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251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88FE9-C5F8-AEFB-0D80-FF81B5A6C5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9B019-A481-C2C7-D0AC-4192AF3CBB0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B9EC3D6-EACE-8726-EC9D-D49AFD62C92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5FF17CB-9C7D-7DE6-BD96-0BBD0C5E84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0CD9E-D913-4CD1-93CA-74512890DE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43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FCA1E1-6FC4-452F-BB26-766D58A6DB50}" type="slidenum">
              <a:rPr lang="en-GB" smtClean="0"/>
              <a:t>24</a:t>
            </a:fld>
            <a:endParaRPr lang="en-GB"/>
          </a:p>
        </p:txBody>
      </p:sp>
    </p:spTree>
    <p:extLst>
      <p:ext uri="{BB962C8B-B14F-4D97-AF65-F5344CB8AC3E}">
        <p14:creationId xmlns:p14="http://schemas.microsoft.com/office/powerpoint/2010/main" val="2707966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4F81A-C537-B2C6-1DEE-11F9EE237C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E1C069-8DBE-30D9-9262-817BBE9D833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64FBC3F-5962-F2F2-E77F-3CBAE176F4E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Arial" panose="020B0604020202020204" pitchFamily="34" charset="0"/>
                <a:ea typeface="+mn-ea"/>
                <a:cs typeface="+mn-cs"/>
              </a:rPr>
              <a:t>If a service user has part of their address missing, they shouldn’t be removed, as long as there is enough postal information to ensure letter can be successfully delivered.</a:t>
            </a:r>
            <a:endParaRPr lang="en-GB" sz="1200">
              <a:effectLst/>
              <a:latin typeface="Arial" panose="020B0604020202020204" pitchFamily="34" charset="0"/>
            </a:endParaRPr>
          </a:p>
          <a:p>
            <a:endParaRPr lang="en-GB"/>
          </a:p>
        </p:txBody>
      </p:sp>
      <p:sp>
        <p:nvSpPr>
          <p:cNvPr id="4" name="Slide Number Placeholder 3">
            <a:extLst>
              <a:ext uri="{FF2B5EF4-FFF2-40B4-BE49-F238E27FC236}">
                <a16:creationId xmlns:a16="http://schemas.microsoft.com/office/drawing/2014/main" id="{B60EED54-5893-0687-08EA-970BDC78575C}"/>
              </a:ext>
            </a:extLst>
          </p:cNvPr>
          <p:cNvSpPr>
            <a:spLocks noGrp="1"/>
          </p:cNvSpPr>
          <p:nvPr>
            <p:ph type="sldNum" sz="quarter" idx="10"/>
          </p:nvPr>
        </p:nvSpPr>
        <p:spPr/>
        <p:txBody>
          <a:bodyPr/>
          <a:lstStyle/>
          <a:p>
            <a:fld id="{14FCA1E1-6FC4-452F-BB26-766D58A6DB50}" type="slidenum">
              <a:rPr lang="en-GB" smtClean="0"/>
              <a:t>25</a:t>
            </a:fld>
            <a:endParaRPr lang="en-GB"/>
          </a:p>
        </p:txBody>
      </p:sp>
    </p:spTree>
    <p:extLst>
      <p:ext uri="{BB962C8B-B14F-4D97-AF65-F5344CB8AC3E}">
        <p14:creationId xmlns:p14="http://schemas.microsoft.com/office/powerpoint/2010/main" val="721107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143A9-6C36-314D-9FAB-057AC5503E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95733-918B-C871-001C-8DC24D46F8B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F0E512B-AADE-4006-C294-9CC1EDA312D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2AA13DE-1583-C277-6301-9212C4CD02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0CD9E-D913-4CD1-93CA-74512890DE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179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CA1E1-6FC4-452F-BB26-766D58A6DB5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8844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622442-714F-4B54-835C-0EA204D3402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01247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7AE65-421B-592A-B12F-22BE79F104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EDB0E0-FA08-2EE0-EA6C-84B196A08BB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33390F8-077F-E07E-C9E2-668A1970611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8A3E4CD-DEB5-FA5A-DB99-3A3ACB4806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CA1E1-6FC4-452F-BB26-766D58A6DB5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5244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84221-EF31-F4BA-206C-787FB88EE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009BE6-CAA7-102D-C60F-31347B1E345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7A4B2CE-894D-AC99-C474-F87E4A635A6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A0C5C2C-A8A5-A0C9-3E07-E0893668AC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CA1E1-6FC4-452F-BB26-766D58A6DB5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937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survey has run annually and has done so every year since 2004. Since 2023, it uses a mixed approach with completion online, paper or telephone. The survey is accessible in 10 different languages and is offered in large print, braille, easy ready and sign language. 50 trusts are participating with the sample made up of service users who attended a CMHT during April and May. They must be at least 16 years old and had two contacts – one during the sampling period and another during, before or after.</a:t>
            </a:r>
            <a:endParaRPr lang="en-GB" dirty="0"/>
          </a:p>
          <a:p>
            <a:endParaRPr lang="en-GB" dirty="0"/>
          </a:p>
        </p:txBody>
      </p:sp>
      <p:sp>
        <p:nvSpPr>
          <p:cNvPr id="4" name="Slide Number Placeholder 3"/>
          <p:cNvSpPr>
            <a:spLocks noGrp="1"/>
          </p:cNvSpPr>
          <p:nvPr>
            <p:ph type="sldNum" sz="quarter" idx="5"/>
          </p:nvPr>
        </p:nvSpPr>
        <p:spPr/>
        <p:txBody>
          <a:bodyPr/>
          <a:lstStyle/>
          <a:p>
            <a:fld id="{90622442-714F-4B54-835C-0EA204D34021}" type="slidenum">
              <a:rPr lang="en-GB" smtClean="0"/>
              <a:pPr/>
              <a:t>4</a:t>
            </a:fld>
            <a:endParaRPr lang="en-GB"/>
          </a:p>
        </p:txBody>
      </p:sp>
    </p:spTree>
    <p:extLst>
      <p:ext uri="{BB962C8B-B14F-4D97-AF65-F5344CB8AC3E}">
        <p14:creationId xmlns:p14="http://schemas.microsoft.com/office/powerpoint/2010/main" val="2999607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A73FB-851F-9050-060D-E6217020C0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89077-F6A6-1C27-F370-534D3724272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A839E71-B44F-453F-80BB-2F17B2144C9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B39A344-6C9B-2B11-344C-8F9DD683D3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CA1E1-6FC4-452F-BB26-766D58A6DB5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2135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t>The change in languages </a:t>
            </a:r>
            <a:r>
              <a:rPr lang="en-GB" sz="1200" kern="1200">
                <a:solidFill>
                  <a:schemeClr val="tx1"/>
                </a:solidFill>
                <a:effectLst/>
                <a:latin typeface="Arial" panose="020B0604020202020204" pitchFamily="34" charset="0"/>
                <a:ea typeface="+mn-ea"/>
                <a:cs typeface="+mn-cs"/>
              </a:rPr>
              <a:t>is following a review of the most commonly spoken languages in England and the survey languages have been updated to reflect this.</a:t>
            </a:r>
            <a:endParaRPr lang="en-GB"/>
          </a:p>
        </p:txBody>
      </p:sp>
      <p:sp>
        <p:nvSpPr>
          <p:cNvPr id="4" name="Slide Number Placeholder 3"/>
          <p:cNvSpPr>
            <a:spLocks noGrp="1"/>
          </p:cNvSpPr>
          <p:nvPr>
            <p:ph type="sldNum" sz="quarter" idx="5"/>
          </p:nvPr>
        </p:nvSpPr>
        <p:spPr/>
        <p:txBody>
          <a:bodyPr/>
          <a:lstStyle/>
          <a:p>
            <a:fld id="{90622442-714F-4B54-835C-0EA204D34021}" type="slidenum">
              <a:rPr lang="en-GB" smtClean="0"/>
              <a:pPr/>
              <a:t>33</a:t>
            </a:fld>
            <a:endParaRPr lang="en-GB"/>
          </a:p>
        </p:txBody>
      </p:sp>
    </p:spTree>
    <p:extLst>
      <p:ext uri="{BB962C8B-B14F-4D97-AF65-F5344CB8AC3E}">
        <p14:creationId xmlns:p14="http://schemas.microsoft.com/office/powerpoint/2010/main" val="3692795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FCA1E1-6FC4-452F-BB26-766D58A6DB50}" type="slidenum">
              <a:rPr lang="en-GB" smtClean="0"/>
              <a:t>34</a:t>
            </a:fld>
            <a:endParaRPr lang="en-GB"/>
          </a:p>
        </p:txBody>
      </p:sp>
    </p:spTree>
    <p:extLst>
      <p:ext uri="{BB962C8B-B14F-4D97-AF65-F5344CB8AC3E}">
        <p14:creationId xmlns:p14="http://schemas.microsoft.com/office/powerpoint/2010/main" val="1397260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622442-714F-4B54-835C-0EA204D34021}" type="slidenum">
              <a:rPr lang="en-GB" smtClean="0"/>
              <a:pPr/>
              <a:t>35</a:t>
            </a:fld>
            <a:endParaRPr lang="en-GB"/>
          </a:p>
        </p:txBody>
      </p:sp>
    </p:spTree>
    <p:extLst>
      <p:ext uri="{BB962C8B-B14F-4D97-AF65-F5344CB8AC3E}">
        <p14:creationId xmlns:p14="http://schemas.microsoft.com/office/powerpoint/2010/main" val="1215997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0CD9E-D913-4CD1-93CA-74512890DE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1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0CD9E-D913-4CD1-93CA-74512890DE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967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8A414-CE8C-13BC-854A-7C6D839774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C8CF3-8AA5-E208-8DA3-0F734397EF8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A9E2652-8B90-A82D-3EE1-36BCA5EC7AD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3AE0927-BCD0-6DB8-DC42-98C728CADC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0CD9E-D913-4CD1-93CA-74512890DE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416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78820-E5F5-8F39-9DCC-ECD6BADB0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6B065D-EDC2-ACB7-B8AB-3A8CD302333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E6D2A4C-2D3F-8E6C-81E0-9DDFA8147EE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DDDC364-2E8E-7177-881C-9872C18601C4}"/>
              </a:ext>
            </a:extLst>
          </p:cNvPr>
          <p:cNvSpPr>
            <a:spLocks noGrp="1"/>
          </p:cNvSpPr>
          <p:nvPr>
            <p:ph type="sldNum" sz="quarter" idx="10"/>
          </p:nvPr>
        </p:nvSpPr>
        <p:spPr/>
        <p:txBody>
          <a:bodyPr/>
          <a:lstStyle/>
          <a:p>
            <a:fld id="{14FCA1E1-6FC4-452F-BB26-766D58A6DB50}" type="slidenum">
              <a:rPr lang="en-GB" smtClean="0"/>
              <a:t>39</a:t>
            </a:fld>
            <a:endParaRPr lang="en-GB"/>
          </a:p>
        </p:txBody>
      </p:sp>
    </p:spTree>
    <p:extLst>
      <p:ext uri="{BB962C8B-B14F-4D97-AF65-F5344CB8AC3E}">
        <p14:creationId xmlns:p14="http://schemas.microsoft.com/office/powerpoint/2010/main" val="831321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FCA1E1-6FC4-452F-BB26-766D58A6DB50}" type="slidenum">
              <a:rPr lang="en-GB" smtClean="0"/>
              <a:t>41</a:t>
            </a:fld>
            <a:endParaRPr lang="en-GB"/>
          </a:p>
        </p:txBody>
      </p:sp>
    </p:spTree>
    <p:extLst>
      <p:ext uri="{BB962C8B-B14F-4D97-AF65-F5344CB8AC3E}">
        <p14:creationId xmlns:p14="http://schemas.microsoft.com/office/powerpoint/2010/main" val="646982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FCA1E1-6FC4-452F-BB26-766D58A6DB50}" type="slidenum">
              <a:rPr lang="en-GB" smtClean="0"/>
              <a:t>42</a:t>
            </a:fld>
            <a:endParaRPr lang="en-GB"/>
          </a:p>
        </p:txBody>
      </p:sp>
    </p:spTree>
    <p:extLst>
      <p:ext uri="{BB962C8B-B14F-4D97-AF65-F5344CB8AC3E}">
        <p14:creationId xmlns:p14="http://schemas.microsoft.com/office/powerpoint/2010/main" val="2996612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FCA1E1-6FC4-452F-BB26-766D58A6DB50}" type="slidenum">
              <a:rPr lang="en-GB" smtClean="0"/>
              <a:t>6</a:t>
            </a:fld>
            <a:endParaRPr lang="en-GB"/>
          </a:p>
        </p:txBody>
      </p:sp>
    </p:spTree>
    <p:extLst>
      <p:ext uri="{BB962C8B-B14F-4D97-AF65-F5344CB8AC3E}">
        <p14:creationId xmlns:p14="http://schemas.microsoft.com/office/powerpoint/2010/main" val="910577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FCA1E1-6FC4-452F-BB26-766D58A6DB50}" type="slidenum">
              <a:rPr lang="en-GB" smtClean="0"/>
              <a:t>44</a:t>
            </a:fld>
            <a:endParaRPr lang="en-GB"/>
          </a:p>
        </p:txBody>
      </p:sp>
    </p:spTree>
    <p:extLst>
      <p:ext uri="{BB962C8B-B14F-4D97-AF65-F5344CB8AC3E}">
        <p14:creationId xmlns:p14="http://schemas.microsoft.com/office/powerpoint/2010/main" val="1456398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84688-389F-C973-FFA3-3F77BC9533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C44AA6-51C2-B293-A607-457AD4B5585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A92F2A9-1ABB-5F74-B7C9-9DBCF2028C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EE7882A-2719-E2C2-CFB1-402918D172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0CD9E-D913-4CD1-93CA-74512890DE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175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FCA1E1-6FC4-452F-BB26-766D58A6DB50}" type="slidenum">
              <a:rPr lang="en-GB" smtClean="0"/>
              <a:t>46</a:t>
            </a:fld>
            <a:endParaRPr lang="en-GB"/>
          </a:p>
        </p:txBody>
      </p:sp>
    </p:spTree>
    <p:extLst>
      <p:ext uri="{BB962C8B-B14F-4D97-AF65-F5344CB8AC3E}">
        <p14:creationId xmlns:p14="http://schemas.microsoft.com/office/powerpoint/2010/main" val="868334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A6CE1-DE32-2FBE-1F86-ABAAF88BD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7E83C-AD40-498D-127D-DD270739D43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565CF30-27F6-5E5E-F01A-D736EBF0919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CB7871E-F2A3-6D1F-6798-A784CAE1E04F}"/>
              </a:ext>
            </a:extLst>
          </p:cNvPr>
          <p:cNvSpPr>
            <a:spLocks noGrp="1"/>
          </p:cNvSpPr>
          <p:nvPr>
            <p:ph type="sldNum" sz="quarter" idx="10"/>
          </p:nvPr>
        </p:nvSpPr>
        <p:spPr/>
        <p:txBody>
          <a:bodyPr/>
          <a:lstStyle/>
          <a:p>
            <a:fld id="{14FCA1E1-6FC4-452F-BB26-766D58A6DB50}" type="slidenum">
              <a:rPr lang="en-GB" smtClean="0"/>
              <a:t>47</a:t>
            </a:fld>
            <a:endParaRPr lang="en-GB"/>
          </a:p>
        </p:txBody>
      </p:sp>
    </p:spTree>
    <p:extLst>
      <p:ext uri="{BB962C8B-B14F-4D97-AF65-F5344CB8AC3E}">
        <p14:creationId xmlns:p14="http://schemas.microsoft.com/office/powerpoint/2010/main" val="1966087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FCA1E1-6FC4-452F-BB26-766D58A6DB50}" type="slidenum">
              <a:rPr lang="en-GB" smtClean="0"/>
              <a:t>48</a:t>
            </a:fld>
            <a:endParaRPr lang="en-GB"/>
          </a:p>
        </p:txBody>
      </p:sp>
    </p:spTree>
    <p:extLst>
      <p:ext uri="{BB962C8B-B14F-4D97-AF65-F5344CB8AC3E}">
        <p14:creationId xmlns:p14="http://schemas.microsoft.com/office/powerpoint/2010/main" val="117530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FCA1E1-6FC4-452F-BB26-766D58A6DB50}" type="slidenum">
              <a:rPr lang="en-GB" smtClean="0"/>
              <a:t>49</a:t>
            </a:fld>
            <a:endParaRPr lang="en-GB"/>
          </a:p>
        </p:txBody>
      </p:sp>
    </p:spTree>
    <p:extLst>
      <p:ext uri="{BB962C8B-B14F-4D97-AF65-F5344CB8AC3E}">
        <p14:creationId xmlns:p14="http://schemas.microsoft.com/office/powerpoint/2010/main" val="2601180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FCA1E1-6FC4-452F-BB26-766D58A6DB50}" type="slidenum">
              <a:rPr lang="en-GB" smtClean="0"/>
              <a:t>50</a:t>
            </a:fld>
            <a:endParaRPr lang="en-GB"/>
          </a:p>
        </p:txBody>
      </p:sp>
    </p:spTree>
    <p:extLst>
      <p:ext uri="{BB962C8B-B14F-4D97-AF65-F5344CB8AC3E}">
        <p14:creationId xmlns:p14="http://schemas.microsoft.com/office/powerpoint/2010/main" val="1282239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E671B-02AB-A857-7978-4E3E19ED93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C3C700-AC82-848D-4AB1-1F0A40B9C08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D540B2C-3F20-E25B-0EAF-FCF28E0CD10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F3D32EB-D983-97FE-9A4B-490DEE1B9D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0CD9E-D913-4CD1-93CA-74512890DE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74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EEE25-BADE-4083-7D10-88AA333AD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57FFFD-948D-D857-BB4B-0D4EAC1604B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19A3F10-6A17-587F-1F15-0F9A6774DBB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C4E48B9-C476-A53E-0F76-C8CD3946A0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0CD9E-D913-4CD1-93CA-74512890DE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884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FCA1E1-6FC4-452F-BB26-766D58A6DB50}" type="slidenum">
              <a:rPr lang="en-GB" smtClean="0"/>
              <a:t>9</a:t>
            </a:fld>
            <a:endParaRPr lang="en-GB"/>
          </a:p>
        </p:txBody>
      </p:sp>
    </p:spTree>
    <p:extLst>
      <p:ext uri="{BB962C8B-B14F-4D97-AF65-F5344CB8AC3E}">
        <p14:creationId xmlns:p14="http://schemas.microsoft.com/office/powerpoint/2010/main" val="239817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FCA1E1-6FC4-452F-BB26-766D58A6DB50}" type="slidenum">
              <a:rPr lang="en-GB" smtClean="0"/>
              <a:t>10</a:t>
            </a:fld>
            <a:endParaRPr lang="en-GB"/>
          </a:p>
        </p:txBody>
      </p:sp>
    </p:spTree>
    <p:extLst>
      <p:ext uri="{BB962C8B-B14F-4D97-AF65-F5344CB8AC3E}">
        <p14:creationId xmlns:p14="http://schemas.microsoft.com/office/powerpoint/2010/main" val="1829380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2BE24-0C40-02B2-D8E3-A4DFAAD6C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4DC7D8-CD7D-6AAE-CC88-0BFA3B426C3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B921CAC-85A1-685F-AD11-A2E6FECD2A4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F0C725D-9234-C02D-B4AB-E7F824A6FF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0CD9E-D913-4CD1-93CA-74512890DE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624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D721A-8485-ED8B-F514-D7B2023C1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35BEB3-DFE0-73FE-E719-AC1B8CF738D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2932716-9767-9186-A7F3-EE948082F13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AB965AD-0BB3-1D53-C101-A92DBFF558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0CD9E-D913-4CD1-93CA-74512890DE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511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3.sv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hyperlink" Target="https://www.linkedin.com/company/picker-institute-europe" TargetMode="External"/><Relationship Id="rId5" Type="http://schemas.openxmlformats.org/officeDocument/2006/relationships/image" Target="../media/image17.png"/><Relationship Id="rId4" Type="http://schemas.openxmlformats.org/officeDocument/2006/relationships/hyperlink" Target="https://twitter.com/pickereurope" TargetMode="Externa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sv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sv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sv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hyperlink" Target="https://www.linkedin.com/company/picker-institute-europe" TargetMode="External"/><Relationship Id="rId5" Type="http://schemas.openxmlformats.org/officeDocument/2006/relationships/image" Target="../media/image17.png"/><Relationship Id="rId4" Type="http://schemas.openxmlformats.org/officeDocument/2006/relationships/hyperlink" Target="https://twitter.com/pickereurope"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FBA4F-B546-26C0-9D68-4340111C46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63CC90-FB36-25EA-4DEB-871638C29B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8823AFE-6986-8604-D73D-A3231FD5C5A2}"/>
              </a:ext>
            </a:extLst>
          </p:cNvPr>
          <p:cNvSpPr>
            <a:spLocks noGrp="1"/>
          </p:cNvSpPr>
          <p:nvPr>
            <p:ph type="dt" sz="half" idx="10"/>
          </p:nvPr>
        </p:nvSpPr>
        <p:spPr/>
        <p:txBody>
          <a:bodyPr/>
          <a:lstStyle/>
          <a:p>
            <a:fld id="{F1A6473C-226C-4B97-827A-F352EE106B80}" type="datetimeFigureOut">
              <a:rPr lang="en-GB" smtClean="0"/>
              <a:t>22/06/2026</a:t>
            </a:fld>
            <a:endParaRPr lang="en-GB"/>
          </a:p>
        </p:txBody>
      </p:sp>
      <p:sp>
        <p:nvSpPr>
          <p:cNvPr id="5" name="Footer Placeholder 4">
            <a:extLst>
              <a:ext uri="{FF2B5EF4-FFF2-40B4-BE49-F238E27FC236}">
                <a16:creationId xmlns:a16="http://schemas.microsoft.com/office/drawing/2014/main" id="{2C683B82-4884-AD9B-B075-88CD589714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ACFFE2-ED8B-AA55-5034-4C5588A8FF6E}"/>
              </a:ext>
            </a:extLst>
          </p:cNvPr>
          <p:cNvSpPr>
            <a:spLocks noGrp="1"/>
          </p:cNvSpPr>
          <p:nvPr>
            <p:ph type="sldNum" sz="quarter" idx="12"/>
          </p:nvPr>
        </p:nvSpPr>
        <p:spPr/>
        <p:txBody>
          <a:bodyPr/>
          <a:lstStyle/>
          <a:p>
            <a:fld id="{DC0B0944-E088-4AFD-BF1C-7F6ED3CBA2AD}" type="slidenum">
              <a:rPr lang="en-GB" smtClean="0"/>
              <a:t>‹#›</a:t>
            </a:fld>
            <a:endParaRPr lang="en-GB"/>
          </a:p>
        </p:txBody>
      </p:sp>
      <p:pic>
        <p:nvPicPr>
          <p:cNvPr id="9" name="Graphic 8">
            <a:extLst>
              <a:ext uri="{FF2B5EF4-FFF2-40B4-BE49-F238E27FC236}">
                <a16:creationId xmlns:a16="http://schemas.microsoft.com/office/drawing/2014/main" id="{5EB6500B-0C4E-F0DE-32A2-6E4C6566A78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088083" y="-2242536"/>
            <a:ext cx="8092941" cy="8092941"/>
          </a:xfrm>
          <a:prstGeom prst="rect">
            <a:avLst/>
          </a:prstGeom>
        </p:spPr>
      </p:pic>
    </p:spTree>
    <p:extLst>
      <p:ext uri="{BB962C8B-B14F-4D97-AF65-F5344CB8AC3E}">
        <p14:creationId xmlns:p14="http://schemas.microsoft.com/office/powerpoint/2010/main" val="403362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6C5A4-CEEF-0DF4-1DDB-4EE5CA21DA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77B12C-AEB5-5AAD-27DA-9822BAFAFA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ECBAEE-5854-10C2-048A-5F7E6D05A0C3}"/>
              </a:ext>
            </a:extLst>
          </p:cNvPr>
          <p:cNvSpPr>
            <a:spLocks noGrp="1"/>
          </p:cNvSpPr>
          <p:nvPr>
            <p:ph type="dt" sz="half" idx="10"/>
          </p:nvPr>
        </p:nvSpPr>
        <p:spPr/>
        <p:txBody>
          <a:bodyPr/>
          <a:lstStyle/>
          <a:p>
            <a:fld id="{F1A6473C-226C-4B97-827A-F352EE106B80}" type="datetimeFigureOut">
              <a:rPr lang="en-GB" smtClean="0"/>
              <a:t>22/06/2026</a:t>
            </a:fld>
            <a:endParaRPr lang="en-GB"/>
          </a:p>
        </p:txBody>
      </p:sp>
      <p:sp>
        <p:nvSpPr>
          <p:cNvPr id="5" name="Footer Placeholder 4">
            <a:extLst>
              <a:ext uri="{FF2B5EF4-FFF2-40B4-BE49-F238E27FC236}">
                <a16:creationId xmlns:a16="http://schemas.microsoft.com/office/drawing/2014/main" id="{F433244C-3EB0-4471-936A-CDB80CE7B3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59F45B-4EEC-E802-934E-FF4270EC1665}"/>
              </a:ext>
            </a:extLst>
          </p:cNvPr>
          <p:cNvSpPr>
            <a:spLocks noGrp="1"/>
          </p:cNvSpPr>
          <p:nvPr>
            <p:ph type="sldNum" sz="quarter" idx="12"/>
          </p:nvPr>
        </p:nvSpPr>
        <p:spPr/>
        <p:txBody>
          <a:bodyPr/>
          <a:lstStyle/>
          <a:p>
            <a:fld id="{DC0B0944-E088-4AFD-BF1C-7F6ED3CBA2AD}" type="slidenum">
              <a:rPr lang="en-GB" smtClean="0"/>
              <a:t>‹#›</a:t>
            </a:fld>
            <a:endParaRPr lang="en-GB"/>
          </a:p>
        </p:txBody>
      </p:sp>
    </p:spTree>
    <p:extLst>
      <p:ext uri="{BB962C8B-B14F-4D97-AF65-F5344CB8AC3E}">
        <p14:creationId xmlns:p14="http://schemas.microsoft.com/office/powerpoint/2010/main" val="1896237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13063-56F4-580E-AA33-CA231389A6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89F9B0-FDD2-2EF7-B1DD-43081AC4A0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1DC4E5-A30D-D538-58FE-8663F13957AF}"/>
              </a:ext>
            </a:extLst>
          </p:cNvPr>
          <p:cNvSpPr>
            <a:spLocks noGrp="1"/>
          </p:cNvSpPr>
          <p:nvPr>
            <p:ph type="dt" sz="half" idx="10"/>
          </p:nvPr>
        </p:nvSpPr>
        <p:spPr/>
        <p:txBody>
          <a:bodyPr/>
          <a:lstStyle/>
          <a:p>
            <a:fld id="{F1A6473C-226C-4B97-827A-F352EE106B80}" type="datetimeFigureOut">
              <a:rPr lang="en-GB" smtClean="0"/>
              <a:t>22/06/2026</a:t>
            </a:fld>
            <a:endParaRPr lang="en-GB"/>
          </a:p>
        </p:txBody>
      </p:sp>
      <p:sp>
        <p:nvSpPr>
          <p:cNvPr id="5" name="Footer Placeholder 4">
            <a:extLst>
              <a:ext uri="{FF2B5EF4-FFF2-40B4-BE49-F238E27FC236}">
                <a16:creationId xmlns:a16="http://schemas.microsoft.com/office/drawing/2014/main" id="{9679FA77-DA53-97FC-199F-88A8F543D9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159696-5DCF-39B1-B712-36AC2EF37298}"/>
              </a:ext>
            </a:extLst>
          </p:cNvPr>
          <p:cNvSpPr>
            <a:spLocks noGrp="1"/>
          </p:cNvSpPr>
          <p:nvPr>
            <p:ph type="sldNum" sz="quarter" idx="12"/>
          </p:nvPr>
        </p:nvSpPr>
        <p:spPr/>
        <p:txBody>
          <a:bodyPr/>
          <a:lstStyle/>
          <a:p>
            <a:fld id="{DC0B0944-E088-4AFD-BF1C-7F6ED3CBA2AD}" type="slidenum">
              <a:rPr lang="en-GB" smtClean="0"/>
              <a:t>‹#›</a:t>
            </a:fld>
            <a:endParaRPr lang="en-GB"/>
          </a:p>
        </p:txBody>
      </p:sp>
    </p:spTree>
    <p:extLst>
      <p:ext uri="{BB962C8B-B14F-4D97-AF65-F5344CB8AC3E}">
        <p14:creationId xmlns:p14="http://schemas.microsoft.com/office/powerpoint/2010/main" val="2270976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BC1-8A06-1DC4-EA31-DF28718DBE91}"/>
              </a:ext>
            </a:extLst>
          </p:cNvPr>
          <p:cNvSpPr>
            <a:spLocks noGrp="1"/>
          </p:cNvSpPr>
          <p:nvPr>
            <p:ph type="title"/>
          </p:nvPr>
        </p:nvSpPr>
        <p:spPr>
          <a:xfrm>
            <a:off x="517525" y="489480"/>
            <a:ext cx="11155361" cy="461665"/>
          </a:xfrm>
        </p:spPr>
        <p:txBody>
          <a:bodyPr/>
          <a:lstStyle/>
          <a:p>
            <a:r>
              <a:rPr lang="en-US"/>
              <a:t>Click to edit Master title style</a:t>
            </a:r>
            <a:endParaRPr lang="en-GB"/>
          </a:p>
        </p:txBody>
      </p:sp>
      <p:sp>
        <p:nvSpPr>
          <p:cNvPr id="4" name="Content Placeholder 1">
            <a:extLst>
              <a:ext uri="{FF2B5EF4-FFF2-40B4-BE49-F238E27FC236}">
                <a16:creationId xmlns:a16="http://schemas.microsoft.com/office/drawing/2014/main" id="{89D53047-A501-25D5-C974-AAD78CD7BD1F}"/>
              </a:ext>
            </a:extLst>
          </p:cNvPr>
          <p:cNvSpPr txBox="1">
            <a:spLocks/>
          </p:cNvSpPr>
          <p:nvPr userDrawn="1"/>
        </p:nvSpPr>
        <p:spPr>
          <a:xfrm>
            <a:off x="516834" y="1203512"/>
            <a:ext cx="11156054" cy="45752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B4A8147-ADD0-593A-95F8-C8CADBFB4518}"/>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buClr>
                <a:schemeClr val="tx2"/>
              </a:buClr>
              <a:defRPr/>
            </a:lvl4pPr>
            <a:lvl5pPr>
              <a:lnSpc>
                <a:spcPct val="114000"/>
              </a:lnSpc>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Graphic 2">
            <a:extLst>
              <a:ext uri="{FF2B5EF4-FFF2-40B4-BE49-F238E27FC236}">
                <a16:creationId xmlns:a16="http://schemas.microsoft.com/office/drawing/2014/main" id="{E00AEEE9-3B87-C009-D6ED-39EE4264999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2994622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2">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EC06C4-831C-2E81-5BFE-A6430A5CE78B}"/>
              </a:ext>
            </a:extLst>
          </p:cNvPr>
          <p:cNvSpPr>
            <a:spLocks noGrp="1"/>
          </p:cNvSpPr>
          <p:nvPr>
            <p:ph type="title" hasCustomPrompt="1"/>
          </p:nvPr>
        </p:nvSpPr>
        <p:spPr>
          <a:xfrm>
            <a:off x="517526" y="489480"/>
            <a:ext cx="5578474" cy="461665"/>
          </a:xfrm>
        </p:spPr>
        <p:txBody>
          <a:bodyPr anchor="t">
            <a:noAutofit/>
          </a:bodyPr>
          <a:lstStyle>
            <a:lvl1pPr>
              <a:defRPr sz="3000">
                <a:solidFill>
                  <a:srgbClr val="1E445C"/>
                </a:solidFill>
              </a:defRPr>
            </a:lvl1pPr>
          </a:lstStyle>
          <a:p>
            <a:r>
              <a:rPr lang="en-GB"/>
              <a:t>Section number</a:t>
            </a:r>
          </a:p>
        </p:txBody>
      </p:sp>
      <p:sp>
        <p:nvSpPr>
          <p:cNvPr id="2" name="Text Placeholder 2">
            <a:extLst>
              <a:ext uri="{FF2B5EF4-FFF2-40B4-BE49-F238E27FC236}">
                <a16:creationId xmlns:a16="http://schemas.microsoft.com/office/drawing/2014/main" id="{92DE6835-A11A-16EB-BDE4-60875D65367C}"/>
              </a:ext>
            </a:extLst>
          </p:cNvPr>
          <p:cNvSpPr>
            <a:spLocks noGrp="1"/>
          </p:cNvSpPr>
          <p:nvPr>
            <p:ph type="body" idx="1"/>
          </p:nvPr>
        </p:nvSpPr>
        <p:spPr>
          <a:xfrm>
            <a:off x="517525" y="1286043"/>
            <a:ext cx="5305051" cy="665019"/>
          </a:xfrm>
        </p:spPr>
        <p:txBody>
          <a:bodyPr/>
          <a:lstStyle>
            <a:lvl1pPr marL="0" indent="0">
              <a:buNone/>
              <a:defRPr sz="1800">
                <a:solidFill>
                  <a:srgbClr val="4A4A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6" name="Graphic 15">
            <a:extLst>
              <a:ext uri="{FF2B5EF4-FFF2-40B4-BE49-F238E27FC236}">
                <a16:creationId xmlns:a16="http://schemas.microsoft.com/office/drawing/2014/main" id="{AD8E08DB-795D-9515-E4C6-056DBAEA616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080165" y="-2251679"/>
            <a:ext cx="8092941" cy="8092941"/>
          </a:xfrm>
          <a:prstGeom prst="rect">
            <a:avLst/>
          </a:prstGeom>
        </p:spPr>
      </p:pic>
      <p:pic>
        <p:nvPicPr>
          <p:cNvPr id="3" name="Picture 2" descr="A close-up of a logo&#10;&#10;Description automatically generated">
            <a:extLst>
              <a:ext uri="{FF2B5EF4-FFF2-40B4-BE49-F238E27FC236}">
                <a16:creationId xmlns:a16="http://schemas.microsoft.com/office/drawing/2014/main" id="{8AB1A93E-0542-FAB4-2710-5C9EE57C3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spTree>
    <p:extLst>
      <p:ext uri="{BB962C8B-B14F-4D97-AF65-F5344CB8AC3E}">
        <p14:creationId xmlns:p14="http://schemas.microsoft.com/office/powerpoint/2010/main" val="35310489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6" y="489480"/>
            <a:ext cx="11164958" cy="461665"/>
          </a:xfrm>
        </p:spPr>
        <p:txBody>
          <a:bodyPr/>
          <a:lstStyle/>
          <a:p>
            <a:r>
              <a:rPr lang="en-US"/>
              <a:t>Click to edit Master title style</a:t>
            </a:r>
            <a:endParaRPr lang="en-GB"/>
          </a:p>
        </p:txBody>
      </p:sp>
    </p:spTree>
    <p:extLst>
      <p:ext uri="{BB962C8B-B14F-4D97-AF65-F5344CB8AC3E}">
        <p14:creationId xmlns:p14="http://schemas.microsoft.com/office/powerpoint/2010/main" val="729560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AADD-D53A-D942-EA4A-419B46AD6954}"/>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007B4E"/>
                </a:solidFill>
              </a:defRPr>
            </a:lvl1pPr>
          </a:lstStyle>
          <a:p>
            <a:r>
              <a:rPr lang="en-GB"/>
              <a:t>Presentation Title</a:t>
            </a:r>
          </a:p>
        </p:txBody>
      </p:sp>
      <p:sp>
        <p:nvSpPr>
          <p:cNvPr id="3" name="Subtitle 2">
            <a:extLst>
              <a:ext uri="{FF2B5EF4-FFF2-40B4-BE49-F238E27FC236}">
                <a16:creationId xmlns:a16="http://schemas.microsoft.com/office/drawing/2014/main" id="{259EB21C-0AC3-0A25-AFCE-01360AC1F7EF}"/>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sp>
        <p:nvSpPr>
          <p:cNvPr id="5" name="Oval 4" hidden="1">
            <a:extLst>
              <a:ext uri="{FF2B5EF4-FFF2-40B4-BE49-F238E27FC236}">
                <a16:creationId xmlns:a16="http://schemas.microsoft.com/office/drawing/2014/main" id="{48EAAC37-BD99-349E-8C25-C08A69F30647}"/>
              </a:ext>
            </a:extLst>
          </p:cNvPr>
          <p:cNvSpPr>
            <a:spLocks noChangeAspect="1"/>
          </p:cNvSpPr>
          <p:nvPr userDrawn="1"/>
        </p:nvSpPr>
        <p:spPr>
          <a:xfrm>
            <a:off x="6599976" y="-1639254"/>
            <a:ext cx="6912000" cy="6913289"/>
          </a:xfrm>
          <a:prstGeom prst="ellipse">
            <a:avLst/>
          </a:prstGeom>
          <a:noFill/>
          <a:ln w="11080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lose-up of a logo&#10;&#10;Description automatically generated">
            <a:extLst>
              <a:ext uri="{FF2B5EF4-FFF2-40B4-BE49-F238E27FC236}">
                <a16:creationId xmlns:a16="http://schemas.microsoft.com/office/drawing/2014/main" id="{4300CC83-2246-855C-3DC0-38E3EA1EC4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6" name="Graphic 5">
            <a:extLst>
              <a:ext uri="{FF2B5EF4-FFF2-40B4-BE49-F238E27FC236}">
                <a16:creationId xmlns:a16="http://schemas.microsoft.com/office/drawing/2014/main" id="{0D282A63-20E2-365B-C993-8DDBB070391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88083" y="-2242536"/>
            <a:ext cx="8092941" cy="8092941"/>
          </a:xfrm>
          <a:prstGeom prst="rect">
            <a:avLst/>
          </a:prstGeom>
        </p:spPr>
      </p:pic>
    </p:spTree>
    <p:extLst>
      <p:ext uri="{BB962C8B-B14F-4D97-AF65-F5344CB8AC3E}">
        <p14:creationId xmlns:p14="http://schemas.microsoft.com/office/powerpoint/2010/main" val="38909262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AADD-D53A-D942-EA4A-419B46AD6954}"/>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007B4E"/>
                </a:solidFill>
              </a:defRPr>
            </a:lvl1pPr>
          </a:lstStyle>
          <a:p>
            <a:r>
              <a:rPr lang="en-GB"/>
              <a:t>Presentation Title</a:t>
            </a:r>
          </a:p>
        </p:txBody>
      </p:sp>
      <p:sp>
        <p:nvSpPr>
          <p:cNvPr id="3" name="Subtitle 2">
            <a:extLst>
              <a:ext uri="{FF2B5EF4-FFF2-40B4-BE49-F238E27FC236}">
                <a16:creationId xmlns:a16="http://schemas.microsoft.com/office/drawing/2014/main" id="{259EB21C-0AC3-0A25-AFCE-01360AC1F7EF}"/>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sp>
        <p:nvSpPr>
          <p:cNvPr id="5" name="Oval 4" hidden="1">
            <a:extLst>
              <a:ext uri="{FF2B5EF4-FFF2-40B4-BE49-F238E27FC236}">
                <a16:creationId xmlns:a16="http://schemas.microsoft.com/office/drawing/2014/main" id="{48EAAC37-BD99-349E-8C25-C08A69F30647}"/>
              </a:ext>
            </a:extLst>
          </p:cNvPr>
          <p:cNvSpPr>
            <a:spLocks noChangeAspect="1"/>
          </p:cNvSpPr>
          <p:nvPr userDrawn="1"/>
        </p:nvSpPr>
        <p:spPr>
          <a:xfrm>
            <a:off x="6599976" y="-1639254"/>
            <a:ext cx="6912000" cy="6913289"/>
          </a:xfrm>
          <a:prstGeom prst="ellipse">
            <a:avLst/>
          </a:prstGeom>
          <a:noFill/>
          <a:ln w="11080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lose-up of a logo&#10;&#10;Description automatically generated">
            <a:extLst>
              <a:ext uri="{FF2B5EF4-FFF2-40B4-BE49-F238E27FC236}">
                <a16:creationId xmlns:a16="http://schemas.microsoft.com/office/drawing/2014/main" id="{4300CC83-2246-855C-3DC0-38E3EA1EC4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6" name="Picture 5" descr="Two people looking at something&#10;&#10;Description automatically generated">
            <a:extLst>
              <a:ext uri="{FF2B5EF4-FFF2-40B4-BE49-F238E27FC236}">
                <a16:creationId xmlns:a16="http://schemas.microsoft.com/office/drawing/2014/main" id="{032D1DFC-EF6F-CB30-382E-0F879F18DE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1685" y="-1998316"/>
            <a:ext cx="7843284" cy="7855656"/>
          </a:xfrm>
          <a:prstGeom prst="rect">
            <a:avLst/>
          </a:prstGeom>
        </p:spPr>
      </p:pic>
    </p:spTree>
    <p:extLst>
      <p:ext uri="{BB962C8B-B14F-4D97-AF65-F5344CB8AC3E}">
        <p14:creationId xmlns:p14="http://schemas.microsoft.com/office/powerpoint/2010/main" val="8774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35D01F-5597-65B1-1301-4ABC45974CCB}"/>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1E445C"/>
                </a:solidFill>
              </a:defRPr>
            </a:lvl1pPr>
          </a:lstStyle>
          <a:p>
            <a:r>
              <a:rPr lang="en-GB"/>
              <a:t>Presentation Title</a:t>
            </a:r>
          </a:p>
        </p:txBody>
      </p:sp>
      <p:sp>
        <p:nvSpPr>
          <p:cNvPr id="2" name="Subtitle 2">
            <a:extLst>
              <a:ext uri="{FF2B5EF4-FFF2-40B4-BE49-F238E27FC236}">
                <a16:creationId xmlns:a16="http://schemas.microsoft.com/office/drawing/2014/main" id="{FAF9EA1A-37D8-2130-CE82-6B99D3B9920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pic>
        <p:nvPicPr>
          <p:cNvPr id="3" name="Picture 2" descr="A close-up of a logo&#10;&#10;Description automatically generated">
            <a:extLst>
              <a:ext uri="{FF2B5EF4-FFF2-40B4-BE49-F238E27FC236}">
                <a16:creationId xmlns:a16="http://schemas.microsoft.com/office/drawing/2014/main" id="{B49347DE-72AE-7FA0-F8B3-0D7F2D0BC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4" name="Picture 3" descr="A person in a grey shirt&#10;&#10;Description automatically generated">
            <a:extLst>
              <a:ext uri="{FF2B5EF4-FFF2-40B4-BE49-F238E27FC236}">
                <a16:creationId xmlns:a16="http://schemas.microsoft.com/office/drawing/2014/main" id="{D25D9329-4A5B-C5AD-AEAE-F3EC51B0C5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8592" y="-1985193"/>
            <a:ext cx="7848602" cy="7836242"/>
          </a:xfrm>
          <a:prstGeom prst="rect">
            <a:avLst/>
          </a:prstGeom>
        </p:spPr>
      </p:pic>
    </p:spTree>
    <p:extLst>
      <p:ext uri="{BB962C8B-B14F-4D97-AF65-F5344CB8AC3E}">
        <p14:creationId xmlns:p14="http://schemas.microsoft.com/office/powerpoint/2010/main" val="36951185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35D01F-5597-65B1-1301-4ABC45974CCB}"/>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1E445C"/>
                </a:solidFill>
              </a:defRPr>
            </a:lvl1pPr>
          </a:lstStyle>
          <a:p>
            <a:r>
              <a:rPr lang="en-GB"/>
              <a:t>Presentation Title</a:t>
            </a:r>
          </a:p>
        </p:txBody>
      </p:sp>
      <p:sp>
        <p:nvSpPr>
          <p:cNvPr id="2" name="Subtitle 2">
            <a:extLst>
              <a:ext uri="{FF2B5EF4-FFF2-40B4-BE49-F238E27FC236}">
                <a16:creationId xmlns:a16="http://schemas.microsoft.com/office/drawing/2014/main" id="{FAF9EA1A-37D8-2130-CE82-6B99D3B9920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pic>
        <p:nvPicPr>
          <p:cNvPr id="3" name="Picture 2" descr="A close-up of a logo&#10;&#10;Description automatically generated">
            <a:extLst>
              <a:ext uri="{FF2B5EF4-FFF2-40B4-BE49-F238E27FC236}">
                <a16:creationId xmlns:a16="http://schemas.microsoft.com/office/drawing/2014/main" id="{B49347DE-72AE-7FA0-F8B3-0D7F2D0BC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4" name="Picture 3" descr="A person and person looking at each other&#10;&#10;Description automatically generated">
            <a:extLst>
              <a:ext uri="{FF2B5EF4-FFF2-40B4-BE49-F238E27FC236}">
                <a16:creationId xmlns:a16="http://schemas.microsoft.com/office/drawing/2014/main" id="{4F3D0A36-B158-F283-EC98-9C6AE47941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3042" y="-2001140"/>
            <a:ext cx="7873380" cy="7860981"/>
          </a:xfrm>
          <a:prstGeom prst="rect">
            <a:avLst/>
          </a:prstGeom>
        </p:spPr>
      </p:pic>
    </p:spTree>
    <p:extLst>
      <p:ext uri="{BB962C8B-B14F-4D97-AF65-F5344CB8AC3E}">
        <p14:creationId xmlns:p14="http://schemas.microsoft.com/office/powerpoint/2010/main" val="17120974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307D60-218F-6E38-8F9C-6B03EF3ABC4A}"/>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chemeClr val="accent3"/>
                </a:solidFill>
              </a:defRPr>
            </a:lvl1pPr>
          </a:lstStyle>
          <a:p>
            <a:r>
              <a:rPr lang="en-GB"/>
              <a:t>Presentation Title</a:t>
            </a:r>
          </a:p>
        </p:txBody>
      </p:sp>
      <p:sp>
        <p:nvSpPr>
          <p:cNvPr id="2" name="Subtitle 2">
            <a:extLst>
              <a:ext uri="{FF2B5EF4-FFF2-40B4-BE49-F238E27FC236}">
                <a16:creationId xmlns:a16="http://schemas.microsoft.com/office/drawing/2014/main" id="{E3807A03-301F-7FC5-86E9-C7300D1D187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pic>
        <p:nvPicPr>
          <p:cNvPr id="3" name="Picture 2" descr="A close-up of a logo&#10;&#10;Description automatically generated">
            <a:extLst>
              <a:ext uri="{FF2B5EF4-FFF2-40B4-BE49-F238E27FC236}">
                <a16:creationId xmlns:a16="http://schemas.microsoft.com/office/drawing/2014/main" id="{A7009060-C72B-E197-2A24-6CA017416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7" name="Picture 6" descr="A person and person looking at a phone&#10;&#10;Description automatically generated">
            <a:extLst>
              <a:ext uri="{FF2B5EF4-FFF2-40B4-BE49-F238E27FC236}">
                <a16:creationId xmlns:a16="http://schemas.microsoft.com/office/drawing/2014/main" id="{79023047-5269-D39C-CAF4-B354CDAD8A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1834" y="-2001138"/>
            <a:ext cx="7848602" cy="7860981"/>
          </a:xfrm>
          <a:prstGeom prst="rect">
            <a:avLst/>
          </a:prstGeom>
        </p:spPr>
      </p:pic>
    </p:spTree>
    <p:extLst>
      <p:ext uri="{BB962C8B-B14F-4D97-AF65-F5344CB8AC3E}">
        <p14:creationId xmlns:p14="http://schemas.microsoft.com/office/powerpoint/2010/main" val="411204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5A442-F24C-AFF6-978C-A8355E6832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E57E62-87BC-EB66-1008-B8CAE76A4C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00962F-707F-FC94-53C8-1DE89B2B593A}"/>
              </a:ext>
            </a:extLst>
          </p:cNvPr>
          <p:cNvSpPr>
            <a:spLocks noGrp="1"/>
          </p:cNvSpPr>
          <p:nvPr>
            <p:ph type="dt" sz="half" idx="10"/>
          </p:nvPr>
        </p:nvSpPr>
        <p:spPr/>
        <p:txBody>
          <a:bodyPr/>
          <a:lstStyle/>
          <a:p>
            <a:fld id="{F1A6473C-226C-4B97-827A-F352EE106B80}" type="datetimeFigureOut">
              <a:rPr lang="en-GB" smtClean="0"/>
              <a:t>22/06/2026</a:t>
            </a:fld>
            <a:endParaRPr lang="en-GB"/>
          </a:p>
        </p:txBody>
      </p:sp>
      <p:sp>
        <p:nvSpPr>
          <p:cNvPr id="5" name="Footer Placeholder 4">
            <a:extLst>
              <a:ext uri="{FF2B5EF4-FFF2-40B4-BE49-F238E27FC236}">
                <a16:creationId xmlns:a16="http://schemas.microsoft.com/office/drawing/2014/main" id="{25AB4CAC-D1F7-FECC-4A7D-6CBF9AC8EE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A08365-2AA3-655D-F088-BE99EDA83E40}"/>
              </a:ext>
            </a:extLst>
          </p:cNvPr>
          <p:cNvSpPr>
            <a:spLocks noGrp="1"/>
          </p:cNvSpPr>
          <p:nvPr>
            <p:ph type="sldNum" sz="quarter" idx="12"/>
          </p:nvPr>
        </p:nvSpPr>
        <p:spPr/>
        <p:txBody>
          <a:bodyPr/>
          <a:lstStyle/>
          <a:p>
            <a:fld id="{DC0B0944-E088-4AFD-BF1C-7F6ED3CBA2AD}" type="slidenum">
              <a:rPr lang="en-GB" smtClean="0"/>
              <a:t>‹#›</a:t>
            </a:fld>
            <a:endParaRPr lang="en-GB"/>
          </a:p>
        </p:txBody>
      </p:sp>
      <p:pic>
        <p:nvPicPr>
          <p:cNvPr id="7" name="Graphic 6">
            <a:extLst>
              <a:ext uri="{FF2B5EF4-FFF2-40B4-BE49-F238E27FC236}">
                <a16:creationId xmlns:a16="http://schemas.microsoft.com/office/drawing/2014/main" id="{48C619B5-281C-E93F-A03F-93C111A3165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1584065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3">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307D60-218F-6E38-8F9C-6B03EF3ABC4A}"/>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chemeClr val="accent3"/>
                </a:solidFill>
              </a:defRPr>
            </a:lvl1pPr>
          </a:lstStyle>
          <a:p>
            <a:r>
              <a:rPr lang="en-GB"/>
              <a:t>Presentation Title</a:t>
            </a:r>
          </a:p>
        </p:txBody>
      </p:sp>
      <p:sp>
        <p:nvSpPr>
          <p:cNvPr id="2" name="Subtitle 2">
            <a:extLst>
              <a:ext uri="{FF2B5EF4-FFF2-40B4-BE49-F238E27FC236}">
                <a16:creationId xmlns:a16="http://schemas.microsoft.com/office/drawing/2014/main" id="{E3807A03-301F-7FC5-86E9-C7300D1D187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pic>
        <p:nvPicPr>
          <p:cNvPr id="3" name="Picture 2" descr="A close-up of a logo&#10;&#10;Description automatically generated">
            <a:extLst>
              <a:ext uri="{FF2B5EF4-FFF2-40B4-BE49-F238E27FC236}">
                <a16:creationId xmlns:a16="http://schemas.microsoft.com/office/drawing/2014/main" id="{A7009060-C72B-E197-2A24-6CA017416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7" name="Picture 6" descr="A person and person talking&#10;&#10;Description automatically generated">
            <a:extLst>
              <a:ext uri="{FF2B5EF4-FFF2-40B4-BE49-F238E27FC236}">
                <a16:creationId xmlns:a16="http://schemas.microsoft.com/office/drawing/2014/main" id="{9A5B288E-7E34-D707-B5E9-720335E97F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5999" y="-1965564"/>
            <a:ext cx="7808747" cy="7808747"/>
          </a:xfrm>
          <a:prstGeom prst="rect">
            <a:avLst/>
          </a:prstGeom>
        </p:spPr>
      </p:pic>
    </p:spTree>
    <p:extLst>
      <p:ext uri="{BB962C8B-B14F-4D97-AF65-F5344CB8AC3E}">
        <p14:creationId xmlns:p14="http://schemas.microsoft.com/office/powerpoint/2010/main" val="1025879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52FB-5C5B-1138-CA12-8AF5207C1950}"/>
              </a:ext>
            </a:extLst>
          </p:cNvPr>
          <p:cNvSpPr>
            <a:spLocks noGrp="1"/>
          </p:cNvSpPr>
          <p:nvPr>
            <p:ph type="title" hasCustomPrompt="1"/>
          </p:nvPr>
        </p:nvSpPr>
        <p:spPr>
          <a:xfrm>
            <a:off x="517526" y="489480"/>
            <a:ext cx="5578474" cy="461665"/>
          </a:xfrm>
        </p:spPr>
        <p:txBody>
          <a:bodyPr anchor="t">
            <a:noAutofit/>
          </a:bodyPr>
          <a:lstStyle>
            <a:lvl1pPr>
              <a:defRPr sz="3000">
                <a:solidFill>
                  <a:srgbClr val="007B4E"/>
                </a:solidFill>
              </a:defRPr>
            </a:lvl1pPr>
          </a:lstStyle>
          <a:p>
            <a:r>
              <a:rPr lang="en-GB"/>
              <a:t>Section number</a:t>
            </a:r>
          </a:p>
        </p:txBody>
      </p:sp>
      <p:sp>
        <p:nvSpPr>
          <p:cNvPr id="3" name="Text Placeholder 2">
            <a:extLst>
              <a:ext uri="{FF2B5EF4-FFF2-40B4-BE49-F238E27FC236}">
                <a16:creationId xmlns:a16="http://schemas.microsoft.com/office/drawing/2014/main" id="{FF6EBE32-083C-CC3A-ACC3-50DD4E6AB060}"/>
              </a:ext>
            </a:extLst>
          </p:cNvPr>
          <p:cNvSpPr>
            <a:spLocks noGrp="1"/>
          </p:cNvSpPr>
          <p:nvPr>
            <p:ph type="body" idx="1"/>
          </p:nvPr>
        </p:nvSpPr>
        <p:spPr>
          <a:xfrm>
            <a:off x="517525" y="1286043"/>
            <a:ext cx="5305051" cy="665019"/>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Graphic 4">
            <a:extLst>
              <a:ext uri="{FF2B5EF4-FFF2-40B4-BE49-F238E27FC236}">
                <a16:creationId xmlns:a16="http://schemas.microsoft.com/office/drawing/2014/main" id="{FBCFBC9F-37D9-CDAF-AA86-CC051990F8E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088083" y="-2242536"/>
            <a:ext cx="8092941" cy="8092941"/>
          </a:xfrm>
          <a:prstGeom prst="rect">
            <a:avLst/>
          </a:prstGeom>
        </p:spPr>
      </p:pic>
    </p:spTree>
    <p:extLst>
      <p:ext uri="{BB962C8B-B14F-4D97-AF65-F5344CB8AC3E}">
        <p14:creationId xmlns:p14="http://schemas.microsoft.com/office/powerpoint/2010/main" val="1711554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EC06C4-831C-2E81-5BFE-A6430A5CE78B}"/>
              </a:ext>
            </a:extLst>
          </p:cNvPr>
          <p:cNvSpPr>
            <a:spLocks noGrp="1"/>
          </p:cNvSpPr>
          <p:nvPr>
            <p:ph type="title" hasCustomPrompt="1"/>
          </p:nvPr>
        </p:nvSpPr>
        <p:spPr>
          <a:xfrm>
            <a:off x="517526" y="489480"/>
            <a:ext cx="5578474" cy="461665"/>
          </a:xfrm>
        </p:spPr>
        <p:txBody>
          <a:bodyPr anchor="t">
            <a:noAutofit/>
          </a:bodyPr>
          <a:lstStyle>
            <a:lvl1pPr>
              <a:defRPr sz="3000">
                <a:solidFill>
                  <a:srgbClr val="1E445C"/>
                </a:solidFill>
              </a:defRPr>
            </a:lvl1pPr>
          </a:lstStyle>
          <a:p>
            <a:r>
              <a:rPr lang="en-GB"/>
              <a:t>Section number</a:t>
            </a:r>
          </a:p>
        </p:txBody>
      </p:sp>
      <p:sp>
        <p:nvSpPr>
          <p:cNvPr id="2" name="Text Placeholder 2">
            <a:extLst>
              <a:ext uri="{FF2B5EF4-FFF2-40B4-BE49-F238E27FC236}">
                <a16:creationId xmlns:a16="http://schemas.microsoft.com/office/drawing/2014/main" id="{92DE6835-A11A-16EB-BDE4-60875D65367C}"/>
              </a:ext>
            </a:extLst>
          </p:cNvPr>
          <p:cNvSpPr>
            <a:spLocks noGrp="1"/>
          </p:cNvSpPr>
          <p:nvPr>
            <p:ph type="body" idx="1"/>
          </p:nvPr>
        </p:nvSpPr>
        <p:spPr>
          <a:xfrm>
            <a:off x="517525" y="1286043"/>
            <a:ext cx="5305051" cy="665019"/>
          </a:xfrm>
        </p:spPr>
        <p:txBody>
          <a:bodyPr/>
          <a:lstStyle>
            <a:lvl1pPr marL="0" indent="0">
              <a:buNone/>
              <a:defRPr sz="1800">
                <a:solidFill>
                  <a:srgbClr val="4A4A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6" name="Graphic 15">
            <a:extLst>
              <a:ext uri="{FF2B5EF4-FFF2-40B4-BE49-F238E27FC236}">
                <a16:creationId xmlns:a16="http://schemas.microsoft.com/office/drawing/2014/main" id="{AD8E08DB-795D-9515-E4C6-056DBAEA616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080165" y="-2251679"/>
            <a:ext cx="8092941" cy="8092941"/>
          </a:xfrm>
          <a:prstGeom prst="rect">
            <a:avLst/>
          </a:prstGeom>
        </p:spPr>
      </p:pic>
    </p:spTree>
    <p:extLst>
      <p:ext uri="{BB962C8B-B14F-4D97-AF65-F5344CB8AC3E}">
        <p14:creationId xmlns:p14="http://schemas.microsoft.com/office/powerpoint/2010/main" val="2274051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AEEABBD-F7CB-DCB4-3238-D3712FFF34C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080166" y="-2213026"/>
            <a:ext cx="8057692" cy="8057692"/>
          </a:xfrm>
          <a:prstGeom prst="rect">
            <a:avLst/>
          </a:prstGeom>
        </p:spPr>
      </p:pic>
      <p:sp>
        <p:nvSpPr>
          <p:cNvPr id="5" name="Title 1">
            <a:extLst>
              <a:ext uri="{FF2B5EF4-FFF2-40B4-BE49-F238E27FC236}">
                <a16:creationId xmlns:a16="http://schemas.microsoft.com/office/drawing/2014/main" id="{6CAF1734-FEA8-0745-5907-D6A160F25A17}"/>
              </a:ext>
            </a:extLst>
          </p:cNvPr>
          <p:cNvSpPr>
            <a:spLocks noGrp="1"/>
          </p:cNvSpPr>
          <p:nvPr>
            <p:ph type="title" hasCustomPrompt="1"/>
          </p:nvPr>
        </p:nvSpPr>
        <p:spPr>
          <a:xfrm>
            <a:off x="517526" y="489480"/>
            <a:ext cx="5578474" cy="461665"/>
          </a:xfrm>
        </p:spPr>
        <p:txBody>
          <a:bodyPr anchor="t">
            <a:noAutofit/>
          </a:bodyPr>
          <a:lstStyle>
            <a:lvl1pPr>
              <a:defRPr sz="3000">
                <a:solidFill>
                  <a:schemeClr val="accent3"/>
                </a:solidFill>
              </a:defRPr>
            </a:lvl1pPr>
          </a:lstStyle>
          <a:p>
            <a:r>
              <a:rPr lang="en-GB"/>
              <a:t>Section number</a:t>
            </a:r>
          </a:p>
        </p:txBody>
      </p:sp>
      <p:sp>
        <p:nvSpPr>
          <p:cNvPr id="2" name="Text Placeholder 2">
            <a:extLst>
              <a:ext uri="{FF2B5EF4-FFF2-40B4-BE49-F238E27FC236}">
                <a16:creationId xmlns:a16="http://schemas.microsoft.com/office/drawing/2014/main" id="{5ABD15AD-4890-ED99-833D-87E0E7B4C83B}"/>
              </a:ext>
            </a:extLst>
          </p:cNvPr>
          <p:cNvSpPr>
            <a:spLocks noGrp="1"/>
          </p:cNvSpPr>
          <p:nvPr>
            <p:ph type="body" idx="1"/>
          </p:nvPr>
        </p:nvSpPr>
        <p:spPr>
          <a:xfrm>
            <a:off x="517525" y="1286043"/>
            <a:ext cx="5305051" cy="665019"/>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294854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BC1-8A06-1DC4-EA31-DF28718DBE91}"/>
              </a:ext>
            </a:extLst>
          </p:cNvPr>
          <p:cNvSpPr>
            <a:spLocks noGrp="1"/>
          </p:cNvSpPr>
          <p:nvPr>
            <p:ph type="title"/>
          </p:nvPr>
        </p:nvSpPr>
        <p:spPr>
          <a:xfrm>
            <a:off x="517525" y="489480"/>
            <a:ext cx="11155361" cy="461665"/>
          </a:xfrm>
        </p:spPr>
        <p:txBody>
          <a:bodyPr/>
          <a:lstStyle/>
          <a:p>
            <a:r>
              <a:rPr lang="en-US"/>
              <a:t>Click to edit Master title style</a:t>
            </a:r>
            <a:endParaRPr lang="en-GB"/>
          </a:p>
        </p:txBody>
      </p:sp>
      <p:sp>
        <p:nvSpPr>
          <p:cNvPr id="4" name="Content Placeholder 1">
            <a:extLst>
              <a:ext uri="{FF2B5EF4-FFF2-40B4-BE49-F238E27FC236}">
                <a16:creationId xmlns:a16="http://schemas.microsoft.com/office/drawing/2014/main" id="{89D53047-A501-25D5-C974-AAD78CD7BD1F}"/>
              </a:ext>
            </a:extLst>
          </p:cNvPr>
          <p:cNvSpPr txBox="1">
            <a:spLocks/>
          </p:cNvSpPr>
          <p:nvPr userDrawn="1"/>
        </p:nvSpPr>
        <p:spPr>
          <a:xfrm>
            <a:off x="516834" y="1203512"/>
            <a:ext cx="11156054" cy="45752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B4A8147-ADD0-593A-95F8-C8CADBFB4518}"/>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buClr>
                <a:schemeClr val="tx2"/>
              </a:buClr>
              <a:defRPr/>
            </a:lvl4pPr>
            <a:lvl5pPr>
              <a:lnSpc>
                <a:spcPct val="114000"/>
              </a:lnSpc>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Graphic 2">
            <a:extLst>
              <a:ext uri="{FF2B5EF4-FFF2-40B4-BE49-F238E27FC236}">
                <a16:creationId xmlns:a16="http://schemas.microsoft.com/office/drawing/2014/main" id="{E00AEEE9-3B87-C009-D6ED-39EE4264999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120865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BC1-8A06-1DC4-EA31-DF28718DBE91}"/>
              </a:ext>
            </a:extLst>
          </p:cNvPr>
          <p:cNvSpPr>
            <a:spLocks noGrp="1"/>
          </p:cNvSpPr>
          <p:nvPr>
            <p:ph type="title"/>
          </p:nvPr>
        </p:nvSpPr>
        <p:spPr>
          <a:xfrm>
            <a:off x="517525" y="489480"/>
            <a:ext cx="11155361" cy="461665"/>
          </a:xfrm>
        </p:spPr>
        <p:txBody>
          <a:bodyPr/>
          <a:lstStyle/>
          <a:p>
            <a:r>
              <a:rPr lang="en-US"/>
              <a:t>Click to edit Master title style</a:t>
            </a:r>
            <a:endParaRPr lang="en-GB"/>
          </a:p>
        </p:txBody>
      </p:sp>
      <p:sp>
        <p:nvSpPr>
          <p:cNvPr id="4" name="Content Placeholder 1">
            <a:extLst>
              <a:ext uri="{FF2B5EF4-FFF2-40B4-BE49-F238E27FC236}">
                <a16:creationId xmlns:a16="http://schemas.microsoft.com/office/drawing/2014/main" id="{89D53047-A501-25D5-C974-AAD78CD7BD1F}"/>
              </a:ext>
            </a:extLst>
          </p:cNvPr>
          <p:cNvSpPr txBox="1">
            <a:spLocks/>
          </p:cNvSpPr>
          <p:nvPr userDrawn="1"/>
        </p:nvSpPr>
        <p:spPr>
          <a:xfrm>
            <a:off x="516834" y="1203512"/>
            <a:ext cx="11156054" cy="45752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B4A8147-ADD0-593A-95F8-C8CADBFB4518}"/>
              </a:ext>
            </a:extLst>
          </p:cNvPr>
          <p:cNvSpPr>
            <a:spLocks noGrp="1"/>
          </p:cNvSpPr>
          <p:nvPr>
            <p:ph idx="1"/>
          </p:nvPr>
        </p:nvSpPr>
        <p:spPr>
          <a:xfrm>
            <a:off x="516834" y="1271245"/>
            <a:ext cx="7132474" cy="4575255"/>
          </a:xfrm>
        </p:spPr>
        <p:txBody>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buClr>
                <a:schemeClr val="tx2"/>
              </a:buClr>
              <a:defRPr/>
            </a:lvl4pPr>
            <a:lvl5pPr>
              <a:lnSpc>
                <a:spcPct val="114000"/>
              </a:lnSpc>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F7824AFA-4027-C581-AC91-08779C138F7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107279" y="-2242536"/>
            <a:ext cx="8092941" cy="8092941"/>
          </a:xfrm>
          <a:prstGeom prst="rect">
            <a:avLst/>
          </a:prstGeom>
        </p:spPr>
      </p:pic>
      <p:pic>
        <p:nvPicPr>
          <p:cNvPr id="8" name="Picture 7" descr="Two men holding coffee cups&#10;&#10;Description automatically generated">
            <a:extLst>
              <a:ext uri="{FF2B5EF4-FFF2-40B4-BE49-F238E27FC236}">
                <a16:creationId xmlns:a16="http://schemas.microsoft.com/office/drawing/2014/main" id="{A0BAC4E7-6642-A2D4-586C-3B83297219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6496" y="1731355"/>
            <a:ext cx="4126240" cy="4126240"/>
          </a:xfrm>
          <a:prstGeom prst="rect">
            <a:avLst/>
          </a:prstGeom>
        </p:spPr>
      </p:pic>
    </p:spTree>
    <p:extLst>
      <p:ext uri="{BB962C8B-B14F-4D97-AF65-F5344CB8AC3E}">
        <p14:creationId xmlns:p14="http://schemas.microsoft.com/office/powerpoint/2010/main" val="3414866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rgbClr val="1E445C"/>
              </a:buClr>
              <a:defRPr/>
            </a:lvl2pPr>
            <a:lvl3pPr>
              <a:lnSpc>
                <a:spcPct val="114000"/>
              </a:lnSpc>
              <a:buClr>
                <a:srgbClr val="1E445C"/>
              </a:buClr>
              <a:defRPr/>
            </a:lvl3pPr>
            <a:lvl4pPr>
              <a:lnSpc>
                <a:spcPct val="114000"/>
              </a:lnSpc>
              <a:buClr>
                <a:srgbClr val="1E445C"/>
              </a:buClr>
              <a:defRPr/>
            </a:lvl4pPr>
            <a:lvl5pPr>
              <a:lnSpc>
                <a:spcPct val="114000"/>
              </a:lnSpc>
              <a:buClr>
                <a:srgbClr val="1E445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1E445C"/>
                </a:solidFill>
              </a:defRPr>
            </a:lvl1pPr>
          </a:lstStyle>
          <a:p>
            <a:r>
              <a:rPr lang="en-US"/>
              <a:t>Click to edit Master title style</a:t>
            </a:r>
            <a:endParaRPr lang="en-GB"/>
          </a:p>
        </p:txBody>
      </p:sp>
      <p:pic>
        <p:nvPicPr>
          <p:cNvPr id="4" name="Graphic 3">
            <a:extLst>
              <a:ext uri="{FF2B5EF4-FFF2-40B4-BE49-F238E27FC236}">
                <a16:creationId xmlns:a16="http://schemas.microsoft.com/office/drawing/2014/main" id="{B6A2D74B-CA40-3EE6-4A52-3CC2A5BE37C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111126" y="-2196271"/>
            <a:ext cx="8041858" cy="8041858"/>
          </a:xfrm>
          <a:prstGeom prst="rect">
            <a:avLst/>
          </a:prstGeom>
        </p:spPr>
      </p:pic>
      <p:pic>
        <p:nvPicPr>
          <p:cNvPr id="5" name="Graphic 4">
            <a:extLst>
              <a:ext uri="{FF2B5EF4-FFF2-40B4-BE49-F238E27FC236}">
                <a16:creationId xmlns:a16="http://schemas.microsoft.com/office/drawing/2014/main" id="{5137B7B4-FAC9-5A1F-E28B-E829DBA700C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696514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3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7141266" cy="4575255"/>
          </a:xfrm>
        </p:spPr>
        <p:txBody>
          <a:bodyPr/>
          <a:lstStyle>
            <a:lvl1pPr>
              <a:lnSpc>
                <a:spcPct val="114000"/>
              </a:lnSpc>
              <a:defRPr/>
            </a:lvl1pPr>
            <a:lvl2pPr>
              <a:lnSpc>
                <a:spcPct val="114000"/>
              </a:lnSpc>
              <a:buClr>
                <a:srgbClr val="1E445C"/>
              </a:buClr>
              <a:defRPr/>
            </a:lvl2pPr>
            <a:lvl3pPr>
              <a:lnSpc>
                <a:spcPct val="114000"/>
              </a:lnSpc>
              <a:buClr>
                <a:srgbClr val="1E445C"/>
              </a:buClr>
              <a:defRPr/>
            </a:lvl3pPr>
            <a:lvl4pPr>
              <a:lnSpc>
                <a:spcPct val="114000"/>
              </a:lnSpc>
              <a:buClr>
                <a:srgbClr val="1E445C"/>
              </a:buClr>
              <a:defRPr/>
            </a:lvl4pPr>
            <a:lvl5pPr>
              <a:lnSpc>
                <a:spcPct val="114000"/>
              </a:lnSpc>
              <a:buClr>
                <a:srgbClr val="1E445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1E445C"/>
                </a:solidFill>
              </a:defRPr>
            </a:lvl1pPr>
          </a:lstStyle>
          <a:p>
            <a:r>
              <a:rPr lang="en-US"/>
              <a:t>Click to edit Master title style</a:t>
            </a:r>
            <a:endParaRPr lang="en-GB"/>
          </a:p>
        </p:txBody>
      </p:sp>
      <p:pic>
        <p:nvPicPr>
          <p:cNvPr id="9" name="Picture 8" descr="A person in a grey shirt&#10;&#10;Description automatically generated">
            <a:extLst>
              <a:ext uri="{FF2B5EF4-FFF2-40B4-BE49-F238E27FC236}">
                <a16:creationId xmlns:a16="http://schemas.microsoft.com/office/drawing/2014/main" id="{73616B59-8E20-4A30-29F4-1D7AA7E9D2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3169" y="1722563"/>
            <a:ext cx="4132748" cy="4126240"/>
          </a:xfrm>
          <a:prstGeom prst="rect">
            <a:avLst/>
          </a:prstGeom>
        </p:spPr>
      </p:pic>
      <p:pic>
        <p:nvPicPr>
          <p:cNvPr id="4" name="Graphic 3">
            <a:extLst>
              <a:ext uri="{FF2B5EF4-FFF2-40B4-BE49-F238E27FC236}">
                <a16:creationId xmlns:a16="http://schemas.microsoft.com/office/drawing/2014/main" id="{05BCEF18-E7F8-D95E-6F31-B5E16E8E4D0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2694312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chemeClr val="accent3"/>
              </a:buClr>
              <a:defRPr/>
            </a:lvl2pPr>
            <a:lvl3pPr>
              <a:lnSpc>
                <a:spcPct val="114000"/>
              </a:lnSpc>
              <a:buClr>
                <a:schemeClr val="accent3"/>
              </a:buClr>
              <a:defRPr/>
            </a:lvl3pPr>
            <a:lvl4pPr>
              <a:lnSpc>
                <a:spcPct val="114000"/>
              </a:lnSpc>
              <a:buClr>
                <a:schemeClr val="accent3"/>
              </a:buClr>
              <a:defRPr/>
            </a:lvl4pPr>
            <a:lvl5pPr>
              <a:lnSpc>
                <a:spcPct val="114000"/>
              </a:lnSpc>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007B4E"/>
                </a:solidFill>
              </a:defRPr>
            </a:lvl1pPr>
          </a:lstStyle>
          <a:p>
            <a:r>
              <a:rPr lang="en-US"/>
              <a:t>Click to edit Master title style</a:t>
            </a:r>
            <a:endParaRPr lang="en-GB"/>
          </a:p>
        </p:txBody>
      </p:sp>
      <p:pic>
        <p:nvPicPr>
          <p:cNvPr id="5" name="Graphic 4">
            <a:extLst>
              <a:ext uri="{FF2B5EF4-FFF2-40B4-BE49-F238E27FC236}">
                <a16:creationId xmlns:a16="http://schemas.microsoft.com/office/drawing/2014/main" id="{FFCD9A08-6C55-D861-2EEC-4F6B22C387F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1798259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4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7141265" cy="4575255"/>
          </a:xfrm>
        </p:spPr>
        <p:txBody>
          <a:bodyPr/>
          <a:lstStyle>
            <a:lvl1pPr>
              <a:lnSpc>
                <a:spcPct val="114000"/>
              </a:lnSpc>
              <a:defRPr/>
            </a:lvl1pPr>
            <a:lvl2pPr>
              <a:lnSpc>
                <a:spcPct val="114000"/>
              </a:lnSpc>
              <a:buClr>
                <a:schemeClr val="accent3"/>
              </a:buClr>
              <a:defRPr/>
            </a:lvl2pPr>
            <a:lvl3pPr>
              <a:lnSpc>
                <a:spcPct val="114000"/>
              </a:lnSpc>
              <a:buClr>
                <a:schemeClr val="accent3"/>
              </a:buClr>
              <a:defRPr/>
            </a:lvl3pPr>
            <a:lvl4pPr>
              <a:lnSpc>
                <a:spcPct val="114000"/>
              </a:lnSpc>
              <a:buClr>
                <a:schemeClr val="accent3"/>
              </a:buClr>
              <a:defRPr/>
            </a:lvl4pPr>
            <a:lvl5pPr>
              <a:lnSpc>
                <a:spcPct val="114000"/>
              </a:lnSpc>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8A2700"/>
                </a:solidFill>
              </a:defRPr>
            </a:lvl1pPr>
          </a:lstStyle>
          <a:p>
            <a:r>
              <a:rPr lang="en-US"/>
              <a:t>Click to edit Master title style</a:t>
            </a:r>
            <a:endParaRPr lang="en-GB"/>
          </a:p>
        </p:txBody>
      </p:sp>
      <p:pic>
        <p:nvPicPr>
          <p:cNvPr id="5" name="Graphic 4">
            <a:extLst>
              <a:ext uri="{FF2B5EF4-FFF2-40B4-BE49-F238E27FC236}">
                <a16:creationId xmlns:a16="http://schemas.microsoft.com/office/drawing/2014/main" id="{DF81DB2A-E5E5-17BB-2D1E-70AEFB47C33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106099" y="-2194558"/>
            <a:ext cx="8057692" cy="8057692"/>
          </a:xfrm>
          <a:prstGeom prst="rect">
            <a:avLst/>
          </a:prstGeom>
        </p:spPr>
      </p:pic>
      <p:pic>
        <p:nvPicPr>
          <p:cNvPr id="10" name="Picture 9" descr="A person and person talking&#10;&#10;Description automatically generated">
            <a:extLst>
              <a:ext uri="{FF2B5EF4-FFF2-40B4-BE49-F238E27FC236}">
                <a16:creationId xmlns:a16="http://schemas.microsoft.com/office/drawing/2014/main" id="{AFC65583-B1A4-D4C0-FD41-98769CF230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3168" y="1707289"/>
            <a:ext cx="4142293" cy="4142293"/>
          </a:xfrm>
          <a:prstGeom prst="rect">
            <a:avLst/>
          </a:prstGeom>
        </p:spPr>
      </p:pic>
    </p:spTree>
    <p:extLst>
      <p:ext uri="{BB962C8B-B14F-4D97-AF65-F5344CB8AC3E}">
        <p14:creationId xmlns:p14="http://schemas.microsoft.com/office/powerpoint/2010/main" val="396032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2711-E604-BFD1-153B-C9ACD7AD35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D70322-B2F1-A785-15B4-29D025F2471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389592-631B-FBE8-D802-DD450B55B822}"/>
              </a:ext>
            </a:extLst>
          </p:cNvPr>
          <p:cNvSpPr>
            <a:spLocks noGrp="1"/>
          </p:cNvSpPr>
          <p:nvPr>
            <p:ph type="dt" sz="half" idx="10"/>
          </p:nvPr>
        </p:nvSpPr>
        <p:spPr/>
        <p:txBody>
          <a:bodyPr/>
          <a:lstStyle/>
          <a:p>
            <a:fld id="{F1A6473C-226C-4B97-827A-F352EE106B80}" type="datetimeFigureOut">
              <a:rPr lang="en-GB" smtClean="0"/>
              <a:t>22/06/2026</a:t>
            </a:fld>
            <a:endParaRPr lang="en-GB"/>
          </a:p>
        </p:txBody>
      </p:sp>
      <p:sp>
        <p:nvSpPr>
          <p:cNvPr id="5" name="Footer Placeholder 4">
            <a:extLst>
              <a:ext uri="{FF2B5EF4-FFF2-40B4-BE49-F238E27FC236}">
                <a16:creationId xmlns:a16="http://schemas.microsoft.com/office/drawing/2014/main" id="{FD057549-B7E8-1393-D01E-9512D6101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754975-5B2D-4F8C-0B67-A0DCC4C7E503}"/>
              </a:ext>
            </a:extLst>
          </p:cNvPr>
          <p:cNvSpPr>
            <a:spLocks noGrp="1"/>
          </p:cNvSpPr>
          <p:nvPr>
            <p:ph type="sldNum" sz="quarter" idx="12"/>
          </p:nvPr>
        </p:nvSpPr>
        <p:spPr/>
        <p:txBody>
          <a:bodyPr/>
          <a:lstStyle/>
          <a:p>
            <a:fld id="{DC0B0944-E088-4AFD-BF1C-7F6ED3CBA2AD}" type="slidenum">
              <a:rPr lang="en-GB" smtClean="0"/>
              <a:t>‹#›</a:t>
            </a:fld>
            <a:endParaRPr lang="en-GB"/>
          </a:p>
        </p:txBody>
      </p:sp>
      <p:pic>
        <p:nvPicPr>
          <p:cNvPr id="7" name="Graphic 6">
            <a:extLst>
              <a:ext uri="{FF2B5EF4-FFF2-40B4-BE49-F238E27FC236}">
                <a16:creationId xmlns:a16="http://schemas.microsoft.com/office/drawing/2014/main" id="{4B4FE00F-FD40-2D4A-2FDC-F261AB92377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2485548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6" y="489480"/>
            <a:ext cx="11164958" cy="461665"/>
          </a:xfrm>
        </p:spPr>
        <p:txBody>
          <a:bodyPr/>
          <a:lstStyle/>
          <a:p>
            <a:r>
              <a:rPr lang="en-US"/>
              <a:t>Click to edit Master title style</a:t>
            </a:r>
            <a:endParaRPr lang="en-GB"/>
          </a:p>
        </p:txBody>
      </p:sp>
      <p:pic>
        <p:nvPicPr>
          <p:cNvPr id="3" name="Graphic 2">
            <a:extLst>
              <a:ext uri="{FF2B5EF4-FFF2-40B4-BE49-F238E27FC236}">
                <a16:creationId xmlns:a16="http://schemas.microsoft.com/office/drawing/2014/main" id="{D9C0DC08-2496-B3F5-5472-DDE6411C733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2251154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lose">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7DCD1E-9939-FB4C-4077-BFEF86F4F212}"/>
              </a:ext>
            </a:extLst>
          </p:cNvPr>
          <p:cNvSpPr txBox="1">
            <a:spLocks/>
          </p:cNvSpPr>
          <p:nvPr userDrawn="1"/>
        </p:nvSpPr>
        <p:spPr>
          <a:xfrm>
            <a:off x="353752" y="288337"/>
            <a:ext cx="7181133" cy="119796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r>
              <a:rPr lang="en-GB" sz="3200" b="0">
                <a:solidFill>
                  <a:schemeClr val="accent1"/>
                </a:solidFill>
                <a:latin typeface="+mj-lt"/>
                <a:cs typeface="Arial" panose="020B0604020202020204" pitchFamily="34" charset="0"/>
              </a:rPr>
              <a:t>The highest quality person </a:t>
            </a:r>
            <a:br>
              <a:rPr lang="en-GB" sz="3200" b="0">
                <a:solidFill>
                  <a:schemeClr val="accent1"/>
                </a:solidFill>
                <a:latin typeface="+mj-lt"/>
                <a:cs typeface="Arial" panose="020B0604020202020204" pitchFamily="34" charset="0"/>
              </a:rPr>
            </a:br>
            <a:r>
              <a:rPr lang="en-GB" sz="3200" b="0">
                <a:solidFill>
                  <a:schemeClr val="accent1"/>
                </a:solidFill>
                <a:latin typeface="+mj-lt"/>
                <a:cs typeface="Arial" panose="020B0604020202020204" pitchFamily="34" charset="0"/>
              </a:rPr>
              <a:t>centred care for all, always</a:t>
            </a:r>
          </a:p>
        </p:txBody>
      </p:sp>
      <p:sp>
        <p:nvSpPr>
          <p:cNvPr id="2" name="Subtitle 2">
            <a:extLst>
              <a:ext uri="{FF2B5EF4-FFF2-40B4-BE49-F238E27FC236}">
                <a16:creationId xmlns:a16="http://schemas.microsoft.com/office/drawing/2014/main" id="{4B975FB9-E85C-B2C8-B263-23827E01536E}"/>
              </a:ext>
            </a:extLst>
          </p:cNvPr>
          <p:cNvSpPr txBox="1">
            <a:spLocks/>
          </p:cNvSpPr>
          <p:nvPr userDrawn="1"/>
        </p:nvSpPr>
        <p:spPr>
          <a:xfrm>
            <a:off x="365627" y="4594859"/>
            <a:ext cx="4897436" cy="212365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120000"/>
              <a:buFont typeface="Symbol" panose="05050102010706020507" pitchFamily="18" charset="2"/>
              <a:buBlip>
                <a:blip r:embed="rId2"/>
              </a:buBlip>
              <a:defRPr lang="en-GB" sz="160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200" b="0">
                <a:solidFill>
                  <a:schemeClr val="tx1"/>
                </a:solidFill>
                <a:latin typeface="+mn-lt"/>
                <a:cs typeface="Arial" panose="020B0604020202020204" pitchFamily="34" charset="0"/>
              </a:rPr>
              <a:t>Picker Institute Europe</a:t>
            </a:r>
          </a:p>
          <a:p>
            <a:pPr>
              <a:spcBef>
                <a:spcPts val="0"/>
              </a:spcBef>
            </a:pPr>
            <a:r>
              <a:rPr lang="en-GB" sz="1100" b="0">
                <a:solidFill>
                  <a:schemeClr val="tx1"/>
                </a:solidFill>
                <a:latin typeface="+mn-lt"/>
                <a:cs typeface="Arial" panose="020B0604020202020204" pitchFamily="34" charset="0"/>
              </a:rPr>
              <a:t>Suite 6, Fountain House</a:t>
            </a:r>
          </a:p>
          <a:p>
            <a:pPr>
              <a:spcBef>
                <a:spcPts val="0"/>
              </a:spcBef>
            </a:pPr>
            <a:r>
              <a:rPr lang="en-GB" sz="1100" b="0">
                <a:solidFill>
                  <a:schemeClr val="tx1"/>
                </a:solidFill>
                <a:latin typeface="+mn-lt"/>
                <a:cs typeface="Arial" panose="020B0604020202020204" pitchFamily="34" charset="0"/>
              </a:rPr>
              <a:t>1200 Parkway Court</a:t>
            </a:r>
          </a:p>
          <a:p>
            <a:pPr>
              <a:spcBef>
                <a:spcPts val="0"/>
              </a:spcBef>
            </a:pPr>
            <a:r>
              <a:rPr lang="en-GB" sz="1100" b="0">
                <a:solidFill>
                  <a:schemeClr val="tx1"/>
                </a:solidFill>
                <a:latin typeface="+mn-lt"/>
                <a:cs typeface="Arial" panose="020B0604020202020204" pitchFamily="34" charset="0"/>
              </a:rPr>
              <a:t>John Smith Drive</a:t>
            </a:r>
          </a:p>
          <a:p>
            <a:pPr>
              <a:spcBef>
                <a:spcPts val="0"/>
              </a:spcBef>
            </a:pPr>
            <a:r>
              <a:rPr lang="en-GB" sz="1100" b="0">
                <a:solidFill>
                  <a:schemeClr val="tx1"/>
                </a:solidFill>
                <a:latin typeface="+mn-lt"/>
                <a:cs typeface="Arial" panose="020B0604020202020204" pitchFamily="34" charset="0"/>
              </a:rPr>
              <a:t>Oxford OX4 2JY</a:t>
            </a:r>
          </a:p>
          <a:p>
            <a:pPr>
              <a:spcBef>
                <a:spcPts val="0"/>
              </a:spcBef>
            </a:pPr>
            <a:endParaRPr lang="en-GB" sz="1100" b="0">
              <a:solidFill>
                <a:schemeClr val="tx1"/>
              </a:solidFill>
              <a:latin typeface="+mn-lt"/>
              <a:cs typeface="Arial" panose="020B0604020202020204" pitchFamily="34" charset="0"/>
            </a:endParaRPr>
          </a:p>
          <a:p>
            <a:pPr>
              <a:spcBef>
                <a:spcPts val="0"/>
              </a:spcBef>
            </a:pPr>
            <a:endParaRPr lang="en-GB" sz="1100" b="0">
              <a:solidFill>
                <a:schemeClr val="tx1"/>
              </a:solidFill>
              <a:latin typeface="+mn-lt"/>
              <a:cs typeface="Arial" panose="020B0604020202020204" pitchFamily="34" charset="0"/>
            </a:endParaRPr>
          </a:p>
          <a:p>
            <a:pPr>
              <a:spcBef>
                <a:spcPts val="0"/>
              </a:spcBef>
            </a:pPr>
            <a:endParaRPr lang="en-GB" sz="1100" b="0">
              <a:solidFill>
                <a:schemeClr val="tx1"/>
              </a:solidFill>
              <a:latin typeface="+mn-lt"/>
              <a:cs typeface="Arial" panose="020B0604020202020204" pitchFamily="34" charset="0"/>
            </a:endParaRPr>
          </a:p>
          <a:p>
            <a:pPr>
              <a:spcBef>
                <a:spcPts val="0"/>
              </a:spcBef>
            </a:pPr>
            <a:endParaRPr lang="en-GB" sz="1100" b="0">
              <a:solidFill>
                <a:schemeClr val="tx1"/>
              </a:solidFill>
              <a:latin typeface="+mn-lt"/>
              <a:cs typeface="Arial" panose="020B0604020202020204" pitchFamily="34" charset="0"/>
            </a:endParaRPr>
          </a:p>
          <a:p>
            <a:pPr>
              <a:spcBef>
                <a:spcPts val="0"/>
              </a:spcBef>
            </a:pPr>
            <a:endParaRPr lang="en-GB" sz="1100" b="0">
              <a:solidFill>
                <a:schemeClr val="tx1"/>
              </a:solidFill>
              <a:latin typeface="+mn-lt"/>
              <a:cs typeface="Arial" panose="020B0604020202020204" pitchFamily="34" charset="0"/>
            </a:endParaRPr>
          </a:p>
          <a:p>
            <a:pPr>
              <a:spcBef>
                <a:spcPts val="0"/>
              </a:spcBef>
            </a:pPr>
            <a:r>
              <a:rPr lang="en-GB" sz="900" b="0">
                <a:solidFill>
                  <a:schemeClr val="tx1"/>
                </a:solidFill>
                <a:latin typeface="+mn-lt"/>
                <a:cs typeface="Arial" panose="020B0604020202020204" pitchFamily="34" charset="0"/>
              </a:rPr>
              <a:t>Charity registered in England and Wales: 1081688</a:t>
            </a:r>
          </a:p>
          <a:p>
            <a:pPr>
              <a:spcBef>
                <a:spcPts val="0"/>
              </a:spcBef>
            </a:pPr>
            <a:r>
              <a:rPr lang="en-GB" sz="900" b="0">
                <a:solidFill>
                  <a:schemeClr val="tx1"/>
                </a:solidFill>
                <a:latin typeface="+mn-lt"/>
                <a:cs typeface="Arial" panose="020B0604020202020204" pitchFamily="34" charset="0"/>
              </a:rPr>
              <a:t>Charity registered in Scotland: SC045048</a:t>
            </a:r>
          </a:p>
          <a:p>
            <a:pPr>
              <a:spcBef>
                <a:spcPts val="0"/>
              </a:spcBef>
            </a:pPr>
            <a:r>
              <a:rPr lang="en-GB" sz="900" b="0">
                <a:solidFill>
                  <a:schemeClr val="tx1"/>
                </a:solidFill>
                <a:latin typeface="+mn-lt"/>
                <a:cs typeface="Arial" panose="020B0604020202020204" pitchFamily="34" charset="0"/>
              </a:rPr>
              <a:t>Company limited by guarantee registered in England and Wales</a:t>
            </a:r>
          </a:p>
        </p:txBody>
      </p:sp>
      <p:pic>
        <p:nvPicPr>
          <p:cNvPr id="4" name="Picture 3" descr="A blue circle with white letters on it&#10;&#10;Description automatically generated">
            <a:extLst>
              <a:ext uri="{FF2B5EF4-FFF2-40B4-BE49-F238E27FC236}">
                <a16:creationId xmlns:a16="http://schemas.microsoft.com/office/drawing/2014/main" id="{D47CE1E9-B235-C6B7-0AF2-59BE9739B6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283" y="5711851"/>
            <a:ext cx="330200" cy="330200"/>
          </a:xfrm>
          <a:prstGeom prst="rect">
            <a:avLst/>
          </a:prstGeom>
        </p:spPr>
      </p:pic>
      <p:sp>
        <p:nvSpPr>
          <p:cNvPr id="5" name="TextBox 4">
            <a:extLst>
              <a:ext uri="{FF2B5EF4-FFF2-40B4-BE49-F238E27FC236}">
                <a16:creationId xmlns:a16="http://schemas.microsoft.com/office/drawing/2014/main" id="{CEE73968-468B-C23D-E806-5458DEBE6251}"/>
              </a:ext>
            </a:extLst>
          </p:cNvPr>
          <p:cNvSpPr txBox="1"/>
          <p:nvPr userDrawn="1"/>
        </p:nvSpPr>
        <p:spPr>
          <a:xfrm>
            <a:off x="657341" y="5701751"/>
            <a:ext cx="16088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a:solidFill>
                  <a:schemeClr val="tx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@pickereurope</a:t>
            </a:r>
            <a:endParaRPr lang="en-GB" sz="1400" b="0" i="0" u="none" strike="noStrike">
              <a:solidFill>
                <a:schemeClr val="tx1"/>
              </a:solidFill>
              <a:effectLst/>
              <a:latin typeface="Arial" panose="020B0604020202020204" pitchFamily="34" charset="0"/>
              <a:cs typeface="Arial" panose="020B0604020202020204" pitchFamily="34" charset="0"/>
            </a:endParaRPr>
          </a:p>
          <a:p>
            <a:endParaRPr lang="en-GB"/>
          </a:p>
        </p:txBody>
      </p:sp>
      <p:pic>
        <p:nvPicPr>
          <p:cNvPr id="8" name="Picture 7" descr="A white x on a black background&#10;&#10;Description automatically generated">
            <a:extLst>
              <a:ext uri="{FF2B5EF4-FFF2-40B4-BE49-F238E27FC236}">
                <a16:creationId xmlns:a16="http://schemas.microsoft.com/office/drawing/2014/main" id="{3CE2EF18-79B1-0BB3-5E1F-5A0A9ADC052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752" y="5710328"/>
            <a:ext cx="308758" cy="308758"/>
          </a:xfrm>
          <a:prstGeom prst="rect">
            <a:avLst/>
          </a:prstGeom>
        </p:spPr>
      </p:pic>
      <p:sp>
        <p:nvSpPr>
          <p:cNvPr id="10" name="TextBox 9">
            <a:extLst>
              <a:ext uri="{FF2B5EF4-FFF2-40B4-BE49-F238E27FC236}">
                <a16:creationId xmlns:a16="http://schemas.microsoft.com/office/drawing/2014/main" id="{A529ECB2-ACF3-5E8C-AB5E-FF7E4864AD00}"/>
              </a:ext>
            </a:extLst>
          </p:cNvPr>
          <p:cNvSpPr txBox="1"/>
          <p:nvPr userDrawn="1"/>
        </p:nvSpPr>
        <p:spPr>
          <a:xfrm>
            <a:off x="2633934" y="5701750"/>
            <a:ext cx="3307967" cy="584775"/>
          </a:xfrm>
          <a:prstGeom prst="rect">
            <a:avLst/>
          </a:prstGeom>
          <a:noFill/>
        </p:spPr>
        <p:txBody>
          <a:bodyPr wrap="square" rtlCol="0">
            <a:spAutoFit/>
          </a:bodyPr>
          <a:lstStyle/>
          <a:p>
            <a:pPr algn="l" fontAlgn="base"/>
            <a:r>
              <a:rPr lang="en-GB" sz="1400" b="0" i="0" u="none" strike="noStrike">
                <a:solidFill>
                  <a:schemeClr val="tx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/picker-institute-europe</a:t>
            </a:r>
            <a:endParaRPr lang="en-GB" sz="1400" b="0" i="0" u="none" strike="noStrike">
              <a:solidFill>
                <a:schemeClr val="tx1"/>
              </a:solidFill>
              <a:effectLst/>
              <a:latin typeface="Arial" panose="020B0604020202020204" pitchFamily="34" charset="0"/>
              <a:cs typeface="Arial" panose="020B0604020202020204" pitchFamily="34" charset="0"/>
            </a:endParaRPr>
          </a:p>
          <a:p>
            <a:endParaRPr lang="en-GB"/>
          </a:p>
        </p:txBody>
      </p:sp>
      <p:sp>
        <p:nvSpPr>
          <p:cNvPr id="11" name="TextBox 10">
            <a:extLst>
              <a:ext uri="{FF2B5EF4-FFF2-40B4-BE49-F238E27FC236}">
                <a16:creationId xmlns:a16="http://schemas.microsoft.com/office/drawing/2014/main" id="{F807AD48-FFB3-9652-1BC4-BD836C38BDE8}"/>
              </a:ext>
            </a:extLst>
          </p:cNvPr>
          <p:cNvSpPr txBox="1"/>
          <p:nvPr userDrawn="1"/>
        </p:nvSpPr>
        <p:spPr>
          <a:xfrm>
            <a:off x="2258794" y="4558901"/>
            <a:ext cx="2790701" cy="877163"/>
          </a:xfrm>
          <a:prstGeom prst="rect">
            <a:avLst/>
          </a:prstGeom>
          <a:noFill/>
        </p:spPr>
        <p:txBody>
          <a:bodyPr wrap="square" rtlCol="0">
            <a:spAutoFit/>
          </a:bodyPr>
          <a:lstStyle/>
          <a:p>
            <a:pPr>
              <a:spcBef>
                <a:spcPts val="0"/>
              </a:spcBef>
            </a:pPr>
            <a:r>
              <a:rPr lang="en-GB" sz="1100" b="0">
                <a:solidFill>
                  <a:schemeClr val="tx1"/>
                </a:solidFill>
                <a:latin typeface="+mn-lt"/>
                <a:cs typeface="Arial" panose="020B0604020202020204" pitchFamily="34" charset="0"/>
              </a:rPr>
              <a:t>Tel: + 44 (0) 1865 208100     </a:t>
            </a:r>
          </a:p>
          <a:p>
            <a:pPr>
              <a:spcBef>
                <a:spcPts val="0"/>
              </a:spcBef>
            </a:pPr>
            <a:r>
              <a:rPr lang="en-GB" sz="1100" b="0">
                <a:solidFill>
                  <a:schemeClr val="tx1"/>
                </a:solidFill>
                <a:latin typeface="+mn-lt"/>
                <a:cs typeface="Arial" panose="020B0604020202020204" pitchFamily="34" charset="0"/>
              </a:rPr>
              <a:t>info@pickereurope.ac.uk     </a:t>
            </a:r>
          </a:p>
          <a:p>
            <a:pPr>
              <a:spcBef>
                <a:spcPts val="0"/>
              </a:spcBef>
            </a:pPr>
            <a:r>
              <a:rPr lang="en-GB" sz="1100" b="0">
                <a:solidFill>
                  <a:schemeClr val="tx1"/>
                </a:solidFill>
                <a:latin typeface="+mn-lt"/>
                <a:cs typeface="Arial" panose="020B0604020202020204" pitchFamily="34" charset="0"/>
              </a:rPr>
              <a:t>https://picker.org</a:t>
            </a:r>
          </a:p>
          <a:p>
            <a:endParaRPr lang="en-GB"/>
          </a:p>
        </p:txBody>
      </p:sp>
      <p:pic>
        <p:nvPicPr>
          <p:cNvPr id="9" name="Graphic 8">
            <a:extLst>
              <a:ext uri="{FF2B5EF4-FFF2-40B4-BE49-F238E27FC236}">
                <a16:creationId xmlns:a16="http://schemas.microsoft.com/office/drawing/2014/main" id="{D7F7DCAC-B2DB-31CD-2736-B290D9C9A3C2}"/>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6088083" y="-2251329"/>
            <a:ext cx="8092941" cy="8092941"/>
          </a:xfrm>
          <a:prstGeom prst="rect">
            <a:avLst/>
          </a:prstGeom>
        </p:spPr>
      </p:pic>
    </p:spTree>
    <p:extLst>
      <p:ext uri="{BB962C8B-B14F-4D97-AF65-F5344CB8AC3E}">
        <p14:creationId xmlns:p14="http://schemas.microsoft.com/office/powerpoint/2010/main" val="3792607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FBA4F-B546-26C0-9D68-4340111C46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63CC90-FB36-25EA-4DEB-871638C29B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8823AFE-6986-8604-D73D-A3231FD5C5A2}"/>
              </a:ext>
            </a:extLst>
          </p:cNvPr>
          <p:cNvSpPr>
            <a:spLocks noGrp="1"/>
          </p:cNvSpPr>
          <p:nvPr>
            <p:ph type="dt" sz="half" idx="10"/>
          </p:nvPr>
        </p:nvSpPr>
        <p:spPr/>
        <p:txBody>
          <a:bodyPr/>
          <a:lstStyle/>
          <a:p>
            <a:fld id="{F1A6473C-226C-4B97-827A-F352EE106B80}" type="datetimeFigureOut">
              <a:rPr lang="en-GB" smtClean="0"/>
              <a:t>22/06/2026</a:t>
            </a:fld>
            <a:endParaRPr lang="en-GB"/>
          </a:p>
        </p:txBody>
      </p:sp>
      <p:sp>
        <p:nvSpPr>
          <p:cNvPr id="5" name="Footer Placeholder 4">
            <a:extLst>
              <a:ext uri="{FF2B5EF4-FFF2-40B4-BE49-F238E27FC236}">
                <a16:creationId xmlns:a16="http://schemas.microsoft.com/office/drawing/2014/main" id="{2C683B82-4884-AD9B-B075-88CD589714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ACFFE2-ED8B-AA55-5034-4C5588A8FF6E}"/>
              </a:ext>
            </a:extLst>
          </p:cNvPr>
          <p:cNvSpPr>
            <a:spLocks noGrp="1"/>
          </p:cNvSpPr>
          <p:nvPr>
            <p:ph type="sldNum" sz="quarter" idx="12"/>
          </p:nvPr>
        </p:nvSpPr>
        <p:spPr/>
        <p:txBody>
          <a:bodyPr/>
          <a:lstStyle/>
          <a:p>
            <a:fld id="{DC0B0944-E088-4AFD-BF1C-7F6ED3CBA2AD}" type="slidenum">
              <a:rPr lang="en-GB" smtClean="0"/>
              <a:t>‹#›</a:t>
            </a:fld>
            <a:endParaRPr lang="en-GB"/>
          </a:p>
        </p:txBody>
      </p:sp>
      <p:pic>
        <p:nvPicPr>
          <p:cNvPr id="7" name="Graphic 6">
            <a:extLst>
              <a:ext uri="{FF2B5EF4-FFF2-40B4-BE49-F238E27FC236}">
                <a16:creationId xmlns:a16="http://schemas.microsoft.com/office/drawing/2014/main" id="{BE4110A8-0D24-AB18-5991-78C5E2827CB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408379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AADD-D53A-D942-EA4A-419B46AD6954}"/>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007B4E"/>
                </a:solidFill>
              </a:defRPr>
            </a:lvl1pPr>
          </a:lstStyle>
          <a:p>
            <a:r>
              <a:rPr lang="en-GB"/>
              <a:t>Presentation Title</a:t>
            </a:r>
          </a:p>
        </p:txBody>
      </p:sp>
      <p:sp>
        <p:nvSpPr>
          <p:cNvPr id="3" name="Subtitle 2">
            <a:extLst>
              <a:ext uri="{FF2B5EF4-FFF2-40B4-BE49-F238E27FC236}">
                <a16:creationId xmlns:a16="http://schemas.microsoft.com/office/drawing/2014/main" id="{259EB21C-0AC3-0A25-AFCE-01360AC1F7EF}"/>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sp>
        <p:nvSpPr>
          <p:cNvPr id="5" name="Oval 4" hidden="1">
            <a:extLst>
              <a:ext uri="{FF2B5EF4-FFF2-40B4-BE49-F238E27FC236}">
                <a16:creationId xmlns:a16="http://schemas.microsoft.com/office/drawing/2014/main" id="{48EAAC37-BD99-349E-8C25-C08A69F30647}"/>
              </a:ext>
            </a:extLst>
          </p:cNvPr>
          <p:cNvSpPr>
            <a:spLocks noChangeAspect="1"/>
          </p:cNvSpPr>
          <p:nvPr userDrawn="1"/>
        </p:nvSpPr>
        <p:spPr>
          <a:xfrm>
            <a:off x="6599976" y="-1639254"/>
            <a:ext cx="6912000" cy="6913289"/>
          </a:xfrm>
          <a:prstGeom prst="ellipse">
            <a:avLst/>
          </a:prstGeom>
          <a:noFill/>
          <a:ln w="11080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lose-up of a logo&#10;&#10;Description automatically generated">
            <a:extLst>
              <a:ext uri="{FF2B5EF4-FFF2-40B4-BE49-F238E27FC236}">
                <a16:creationId xmlns:a16="http://schemas.microsoft.com/office/drawing/2014/main" id="{4300CC83-2246-855C-3DC0-38E3EA1EC4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6" name="Graphic 5">
            <a:extLst>
              <a:ext uri="{FF2B5EF4-FFF2-40B4-BE49-F238E27FC236}">
                <a16:creationId xmlns:a16="http://schemas.microsoft.com/office/drawing/2014/main" id="{0D282A63-20E2-365B-C993-8DDBB070391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88083" y="-2242536"/>
            <a:ext cx="8092941" cy="8092941"/>
          </a:xfrm>
          <a:prstGeom prst="rect">
            <a:avLst/>
          </a:prstGeom>
        </p:spPr>
      </p:pic>
    </p:spTree>
    <p:extLst>
      <p:ext uri="{BB962C8B-B14F-4D97-AF65-F5344CB8AC3E}">
        <p14:creationId xmlns:p14="http://schemas.microsoft.com/office/powerpoint/2010/main" val="23842520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AADD-D53A-D942-EA4A-419B46AD6954}"/>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007B4E"/>
                </a:solidFill>
              </a:defRPr>
            </a:lvl1pPr>
          </a:lstStyle>
          <a:p>
            <a:r>
              <a:rPr lang="en-GB"/>
              <a:t>Presentation Title</a:t>
            </a:r>
          </a:p>
        </p:txBody>
      </p:sp>
      <p:sp>
        <p:nvSpPr>
          <p:cNvPr id="3" name="Subtitle 2">
            <a:extLst>
              <a:ext uri="{FF2B5EF4-FFF2-40B4-BE49-F238E27FC236}">
                <a16:creationId xmlns:a16="http://schemas.microsoft.com/office/drawing/2014/main" id="{259EB21C-0AC3-0A25-AFCE-01360AC1F7EF}"/>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sp>
        <p:nvSpPr>
          <p:cNvPr id="5" name="Oval 4" hidden="1">
            <a:extLst>
              <a:ext uri="{FF2B5EF4-FFF2-40B4-BE49-F238E27FC236}">
                <a16:creationId xmlns:a16="http://schemas.microsoft.com/office/drawing/2014/main" id="{48EAAC37-BD99-349E-8C25-C08A69F30647}"/>
              </a:ext>
            </a:extLst>
          </p:cNvPr>
          <p:cNvSpPr>
            <a:spLocks noChangeAspect="1"/>
          </p:cNvSpPr>
          <p:nvPr userDrawn="1"/>
        </p:nvSpPr>
        <p:spPr>
          <a:xfrm>
            <a:off x="6599976" y="-1639254"/>
            <a:ext cx="6912000" cy="6913289"/>
          </a:xfrm>
          <a:prstGeom prst="ellipse">
            <a:avLst/>
          </a:prstGeom>
          <a:noFill/>
          <a:ln w="11080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lose-up of a logo&#10;&#10;Description automatically generated">
            <a:extLst>
              <a:ext uri="{FF2B5EF4-FFF2-40B4-BE49-F238E27FC236}">
                <a16:creationId xmlns:a16="http://schemas.microsoft.com/office/drawing/2014/main" id="{4300CC83-2246-855C-3DC0-38E3EA1EC4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6" name="Picture 5" descr="Two people looking at something&#10;&#10;Description automatically generated">
            <a:extLst>
              <a:ext uri="{FF2B5EF4-FFF2-40B4-BE49-F238E27FC236}">
                <a16:creationId xmlns:a16="http://schemas.microsoft.com/office/drawing/2014/main" id="{032D1DFC-EF6F-CB30-382E-0F879F18DE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1685" y="-1998316"/>
            <a:ext cx="7843284" cy="7855656"/>
          </a:xfrm>
          <a:prstGeom prst="rect">
            <a:avLst/>
          </a:prstGeom>
        </p:spPr>
      </p:pic>
    </p:spTree>
    <p:extLst>
      <p:ext uri="{BB962C8B-B14F-4D97-AF65-F5344CB8AC3E}">
        <p14:creationId xmlns:p14="http://schemas.microsoft.com/office/powerpoint/2010/main" val="15289009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35D01F-5597-65B1-1301-4ABC45974CCB}"/>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1E445C"/>
                </a:solidFill>
              </a:defRPr>
            </a:lvl1pPr>
          </a:lstStyle>
          <a:p>
            <a:r>
              <a:rPr lang="en-GB"/>
              <a:t>Presentation Title</a:t>
            </a:r>
          </a:p>
        </p:txBody>
      </p:sp>
      <p:sp>
        <p:nvSpPr>
          <p:cNvPr id="2" name="Subtitle 2">
            <a:extLst>
              <a:ext uri="{FF2B5EF4-FFF2-40B4-BE49-F238E27FC236}">
                <a16:creationId xmlns:a16="http://schemas.microsoft.com/office/drawing/2014/main" id="{FAF9EA1A-37D8-2130-CE82-6B99D3B9920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pic>
        <p:nvPicPr>
          <p:cNvPr id="3" name="Picture 2" descr="A close-up of a logo&#10;&#10;Description automatically generated">
            <a:extLst>
              <a:ext uri="{FF2B5EF4-FFF2-40B4-BE49-F238E27FC236}">
                <a16:creationId xmlns:a16="http://schemas.microsoft.com/office/drawing/2014/main" id="{B49347DE-72AE-7FA0-F8B3-0D7F2D0BC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4" name="Picture 3" descr="A person in a grey shirt&#10;&#10;Description automatically generated">
            <a:extLst>
              <a:ext uri="{FF2B5EF4-FFF2-40B4-BE49-F238E27FC236}">
                <a16:creationId xmlns:a16="http://schemas.microsoft.com/office/drawing/2014/main" id="{D25D9329-4A5B-C5AD-AEAE-F3EC51B0C5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8592" y="-1985193"/>
            <a:ext cx="7848602" cy="7836242"/>
          </a:xfrm>
          <a:prstGeom prst="rect">
            <a:avLst/>
          </a:prstGeom>
        </p:spPr>
      </p:pic>
    </p:spTree>
    <p:extLst>
      <p:ext uri="{BB962C8B-B14F-4D97-AF65-F5344CB8AC3E}">
        <p14:creationId xmlns:p14="http://schemas.microsoft.com/office/powerpoint/2010/main" val="15246750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35D01F-5597-65B1-1301-4ABC45974CCB}"/>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1E445C"/>
                </a:solidFill>
              </a:defRPr>
            </a:lvl1pPr>
          </a:lstStyle>
          <a:p>
            <a:r>
              <a:rPr lang="en-GB"/>
              <a:t>Presentation Title</a:t>
            </a:r>
          </a:p>
        </p:txBody>
      </p:sp>
      <p:sp>
        <p:nvSpPr>
          <p:cNvPr id="2" name="Subtitle 2">
            <a:extLst>
              <a:ext uri="{FF2B5EF4-FFF2-40B4-BE49-F238E27FC236}">
                <a16:creationId xmlns:a16="http://schemas.microsoft.com/office/drawing/2014/main" id="{FAF9EA1A-37D8-2130-CE82-6B99D3B9920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pic>
        <p:nvPicPr>
          <p:cNvPr id="3" name="Picture 2" descr="A close-up of a logo&#10;&#10;Description automatically generated">
            <a:extLst>
              <a:ext uri="{FF2B5EF4-FFF2-40B4-BE49-F238E27FC236}">
                <a16:creationId xmlns:a16="http://schemas.microsoft.com/office/drawing/2014/main" id="{B49347DE-72AE-7FA0-F8B3-0D7F2D0BC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4" name="Picture 3" descr="A person and person looking at each other&#10;&#10;Description automatically generated">
            <a:extLst>
              <a:ext uri="{FF2B5EF4-FFF2-40B4-BE49-F238E27FC236}">
                <a16:creationId xmlns:a16="http://schemas.microsoft.com/office/drawing/2014/main" id="{4F3D0A36-B158-F283-EC98-9C6AE47941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3042" y="-2001140"/>
            <a:ext cx="7873380" cy="7860981"/>
          </a:xfrm>
          <a:prstGeom prst="rect">
            <a:avLst/>
          </a:prstGeom>
        </p:spPr>
      </p:pic>
    </p:spTree>
    <p:extLst>
      <p:ext uri="{BB962C8B-B14F-4D97-AF65-F5344CB8AC3E}">
        <p14:creationId xmlns:p14="http://schemas.microsoft.com/office/powerpoint/2010/main" val="3039486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307D60-218F-6E38-8F9C-6B03EF3ABC4A}"/>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chemeClr val="accent3"/>
                </a:solidFill>
              </a:defRPr>
            </a:lvl1pPr>
          </a:lstStyle>
          <a:p>
            <a:r>
              <a:rPr lang="en-GB"/>
              <a:t>Presentation Title</a:t>
            </a:r>
          </a:p>
        </p:txBody>
      </p:sp>
      <p:sp>
        <p:nvSpPr>
          <p:cNvPr id="2" name="Subtitle 2">
            <a:extLst>
              <a:ext uri="{FF2B5EF4-FFF2-40B4-BE49-F238E27FC236}">
                <a16:creationId xmlns:a16="http://schemas.microsoft.com/office/drawing/2014/main" id="{E3807A03-301F-7FC5-86E9-C7300D1D187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pic>
        <p:nvPicPr>
          <p:cNvPr id="3" name="Picture 2" descr="A close-up of a logo&#10;&#10;Description automatically generated">
            <a:extLst>
              <a:ext uri="{FF2B5EF4-FFF2-40B4-BE49-F238E27FC236}">
                <a16:creationId xmlns:a16="http://schemas.microsoft.com/office/drawing/2014/main" id="{A7009060-C72B-E197-2A24-6CA017416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7" name="Picture 6" descr="A person and person looking at a phone&#10;&#10;Description automatically generated">
            <a:extLst>
              <a:ext uri="{FF2B5EF4-FFF2-40B4-BE49-F238E27FC236}">
                <a16:creationId xmlns:a16="http://schemas.microsoft.com/office/drawing/2014/main" id="{79023047-5269-D39C-CAF4-B354CDAD8A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1834" y="-2001138"/>
            <a:ext cx="7848602" cy="7860981"/>
          </a:xfrm>
          <a:prstGeom prst="rect">
            <a:avLst/>
          </a:prstGeom>
        </p:spPr>
      </p:pic>
    </p:spTree>
    <p:extLst>
      <p:ext uri="{BB962C8B-B14F-4D97-AF65-F5344CB8AC3E}">
        <p14:creationId xmlns:p14="http://schemas.microsoft.com/office/powerpoint/2010/main" val="42870137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Title 3">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307D60-218F-6E38-8F9C-6B03EF3ABC4A}"/>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chemeClr val="accent3"/>
                </a:solidFill>
              </a:defRPr>
            </a:lvl1pPr>
          </a:lstStyle>
          <a:p>
            <a:r>
              <a:rPr lang="en-GB"/>
              <a:t>Presentation Title</a:t>
            </a:r>
          </a:p>
        </p:txBody>
      </p:sp>
      <p:sp>
        <p:nvSpPr>
          <p:cNvPr id="2" name="Subtitle 2">
            <a:extLst>
              <a:ext uri="{FF2B5EF4-FFF2-40B4-BE49-F238E27FC236}">
                <a16:creationId xmlns:a16="http://schemas.microsoft.com/office/drawing/2014/main" id="{E3807A03-301F-7FC5-86E9-C7300D1D187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pic>
        <p:nvPicPr>
          <p:cNvPr id="3" name="Picture 2" descr="A close-up of a logo&#10;&#10;Description automatically generated">
            <a:extLst>
              <a:ext uri="{FF2B5EF4-FFF2-40B4-BE49-F238E27FC236}">
                <a16:creationId xmlns:a16="http://schemas.microsoft.com/office/drawing/2014/main" id="{A7009060-C72B-E197-2A24-6CA017416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7" name="Picture 6" descr="A person and person talking&#10;&#10;Description automatically generated">
            <a:extLst>
              <a:ext uri="{FF2B5EF4-FFF2-40B4-BE49-F238E27FC236}">
                <a16:creationId xmlns:a16="http://schemas.microsoft.com/office/drawing/2014/main" id="{9A5B288E-7E34-D707-B5E9-720335E97F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5999" y="-1965564"/>
            <a:ext cx="7808747" cy="7808747"/>
          </a:xfrm>
          <a:prstGeom prst="rect">
            <a:avLst/>
          </a:prstGeom>
        </p:spPr>
      </p:pic>
    </p:spTree>
    <p:extLst>
      <p:ext uri="{BB962C8B-B14F-4D97-AF65-F5344CB8AC3E}">
        <p14:creationId xmlns:p14="http://schemas.microsoft.com/office/powerpoint/2010/main" val="21653612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52FB-5C5B-1138-CA12-8AF5207C1950}"/>
              </a:ext>
            </a:extLst>
          </p:cNvPr>
          <p:cNvSpPr>
            <a:spLocks noGrp="1"/>
          </p:cNvSpPr>
          <p:nvPr>
            <p:ph type="title" hasCustomPrompt="1"/>
          </p:nvPr>
        </p:nvSpPr>
        <p:spPr>
          <a:xfrm>
            <a:off x="517526" y="489480"/>
            <a:ext cx="5578474" cy="461665"/>
          </a:xfrm>
        </p:spPr>
        <p:txBody>
          <a:bodyPr anchor="t">
            <a:noAutofit/>
          </a:bodyPr>
          <a:lstStyle>
            <a:lvl1pPr>
              <a:defRPr sz="3000">
                <a:solidFill>
                  <a:srgbClr val="007B4E"/>
                </a:solidFill>
              </a:defRPr>
            </a:lvl1pPr>
          </a:lstStyle>
          <a:p>
            <a:r>
              <a:rPr lang="en-GB"/>
              <a:t>Section number</a:t>
            </a:r>
          </a:p>
        </p:txBody>
      </p:sp>
      <p:sp>
        <p:nvSpPr>
          <p:cNvPr id="3" name="Text Placeholder 2">
            <a:extLst>
              <a:ext uri="{FF2B5EF4-FFF2-40B4-BE49-F238E27FC236}">
                <a16:creationId xmlns:a16="http://schemas.microsoft.com/office/drawing/2014/main" id="{FF6EBE32-083C-CC3A-ACC3-50DD4E6AB060}"/>
              </a:ext>
            </a:extLst>
          </p:cNvPr>
          <p:cNvSpPr>
            <a:spLocks noGrp="1"/>
          </p:cNvSpPr>
          <p:nvPr>
            <p:ph type="body" idx="1"/>
          </p:nvPr>
        </p:nvSpPr>
        <p:spPr>
          <a:xfrm>
            <a:off x="517525" y="1286043"/>
            <a:ext cx="5305051" cy="665019"/>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Graphic 4">
            <a:extLst>
              <a:ext uri="{FF2B5EF4-FFF2-40B4-BE49-F238E27FC236}">
                <a16:creationId xmlns:a16="http://schemas.microsoft.com/office/drawing/2014/main" id="{FBCFBC9F-37D9-CDAF-AA86-CC051990F8E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088083" y="-2242536"/>
            <a:ext cx="8092941" cy="8092941"/>
          </a:xfrm>
          <a:prstGeom prst="rect">
            <a:avLst/>
          </a:prstGeom>
        </p:spPr>
      </p:pic>
    </p:spTree>
    <p:extLst>
      <p:ext uri="{BB962C8B-B14F-4D97-AF65-F5344CB8AC3E}">
        <p14:creationId xmlns:p14="http://schemas.microsoft.com/office/powerpoint/2010/main" val="29696870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821F-35AB-93AF-44CC-B22DB9651A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C13410-BF66-42B1-CD29-148A942606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4FB0D9-ED2A-CBEC-598E-BD26D7E7B4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E5EF35-5550-F3E9-A27D-FFC645FE436B}"/>
              </a:ext>
            </a:extLst>
          </p:cNvPr>
          <p:cNvSpPr>
            <a:spLocks noGrp="1"/>
          </p:cNvSpPr>
          <p:nvPr>
            <p:ph type="dt" sz="half" idx="10"/>
          </p:nvPr>
        </p:nvSpPr>
        <p:spPr/>
        <p:txBody>
          <a:bodyPr/>
          <a:lstStyle/>
          <a:p>
            <a:fld id="{F1A6473C-226C-4B97-827A-F352EE106B80}" type="datetimeFigureOut">
              <a:rPr lang="en-GB" smtClean="0"/>
              <a:t>22/06/2026</a:t>
            </a:fld>
            <a:endParaRPr lang="en-GB"/>
          </a:p>
        </p:txBody>
      </p:sp>
      <p:sp>
        <p:nvSpPr>
          <p:cNvPr id="6" name="Footer Placeholder 5">
            <a:extLst>
              <a:ext uri="{FF2B5EF4-FFF2-40B4-BE49-F238E27FC236}">
                <a16:creationId xmlns:a16="http://schemas.microsoft.com/office/drawing/2014/main" id="{9BF50BD7-67A1-EF95-8E33-AB251817FD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DA2AC3-39F7-CABD-763A-D2B74709CA55}"/>
              </a:ext>
            </a:extLst>
          </p:cNvPr>
          <p:cNvSpPr>
            <a:spLocks noGrp="1"/>
          </p:cNvSpPr>
          <p:nvPr>
            <p:ph type="sldNum" sz="quarter" idx="12"/>
          </p:nvPr>
        </p:nvSpPr>
        <p:spPr/>
        <p:txBody>
          <a:bodyPr/>
          <a:lstStyle/>
          <a:p>
            <a:fld id="{DC0B0944-E088-4AFD-BF1C-7F6ED3CBA2AD}" type="slidenum">
              <a:rPr lang="en-GB" smtClean="0"/>
              <a:t>‹#›</a:t>
            </a:fld>
            <a:endParaRPr lang="en-GB"/>
          </a:p>
        </p:txBody>
      </p:sp>
      <p:pic>
        <p:nvPicPr>
          <p:cNvPr id="8" name="Graphic 7">
            <a:extLst>
              <a:ext uri="{FF2B5EF4-FFF2-40B4-BE49-F238E27FC236}">
                <a16:creationId xmlns:a16="http://schemas.microsoft.com/office/drawing/2014/main" id="{8AC6123A-73DD-BA6E-70EB-F50AE7284D7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1827957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EC06C4-831C-2E81-5BFE-A6430A5CE78B}"/>
              </a:ext>
            </a:extLst>
          </p:cNvPr>
          <p:cNvSpPr>
            <a:spLocks noGrp="1"/>
          </p:cNvSpPr>
          <p:nvPr>
            <p:ph type="title" hasCustomPrompt="1"/>
          </p:nvPr>
        </p:nvSpPr>
        <p:spPr>
          <a:xfrm>
            <a:off x="517526" y="489480"/>
            <a:ext cx="5578474" cy="461665"/>
          </a:xfrm>
        </p:spPr>
        <p:txBody>
          <a:bodyPr anchor="t">
            <a:noAutofit/>
          </a:bodyPr>
          <a:lstStyle>
            <a:lvl1pPr>
              <a:defRPr sz="3000">
                <a:solidFill>
                  <a:srgbClr val="1E445C"/>
                </a:solidFill>
              </a:defRPr>
            </a:lvl1pPr>
          </a:lstStyle>
          <a:p>
            <a:r>
              <a:rPr lang="en-GB"/>
              <a:t>Section number</a:t>
            </a:r>
          </a:p>
        </p:txBody>
      </p:sp>
      <p:sp>
        <p:nvSpPr>
          <p:cNvPr id="2" name="Text Placeholder 2">
            <a:extLst>
              <a:ext uri="{FF2B5EF4-FFF2-40B4-BE49-F238E27FC236}">
                <a16:creationId xmlns:a16="http://schemas.microsoft.com/office/drawing/2014/main" id="{92DE6835-A11A-16EB-BDE4-60875D65367C}"/>
              </a:ext>
            </a:extLst>
          </p:cNvPr>
          <p:cNvSpPr>
            <a:spLocks noGrp="1"/>
          </p:cNvSpPr>
          <p:nvPr>
            <p:ph type="body" idx="1"/>
          </p:nvPr>
        </p:nvSpPr>
        <p:spPr>
          <a:xfrm>
            <a:off x="517525" y="1286043"/>
            <a:ext cx="5305051" cy="665019"/>
          </a:xfrm>
        </p:spPr>
        <p:txBody>
          <a:bodyPr/>
          <a:lstStyle>
            <a:lvl1pPr marL="0" indent="0">
              <a:buNone/>
              <a:defRPr sz="1800">
                <a:solidFill>
                  <a:srgbClr val="4A4A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6" name="Graphic 15">
            <a:extLst>
              <a:ext uri="{FF2B5EF4-FFF2-40B4-BE49-F238E27FC236}">
                <a16:creationId xmlns:a16="http://schemas.microsoft.com/office/drawing/2014/main" id="{AD8E08DB-795D-9515-E4C6-056DBAEA616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080165" y="-2251679"/>
            <a:ext cx="8092941" cy="8092941"/>
          </a:xfrm>
          <a:prstGeom prst="rect">
            <a:avLst/>
          </a:prstGeom>
        </p:spPr>
      </p:pic>
    </p:spTree>
    <p:extLst>
      <p:ext uri="{BB962C8B-B14F-4D97-AF65-F5344CB8AC3E}">
        <p14:creationId xmlns:p14="http://schemas.microsoft.com/office/powerpoint/2010/main" val="2484508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AEEABBD-F7CB-DCB4-3238-D3712FFF34C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080166" y="-2213026"/>
            <a:ext cx="8057692" cy="8057692"/>
          </a:xfrm>
          <a:prstGeom prst="rect">
            <a:avLst/>
          </a:prstGeom>
        </p:spPr>
      </p:pic>
      <p:sp>
        <p:nvSpPr>
          <p:cNvPr id="5" name="Title 1">
            <a:extLst>
              <a:ext uri="{FF2B5EF4-FFF2-40B4-BE49-F238E27FC236}">
                <a16:creationId xmlns:a16="http://schemas.microsoft.com/office/drawing/2014/main" id="{6CAF1734-FEA8-0745-5907-D6A160F25A17}"/>
              </a:ext>
            </a:extLst>
          </p:cNvPr>
          <p:cNvSpPr>
            <a:spLocks noGrp="1"/>
          </p:cNvSpPr>
          <p:nvPr>
            <p:ph type="title" hasCustomPrompt="1"/>
          </p:nvPr>
        </p:nvSpPr>
        <p:spPr>
          <a:xfrm>
            <a:off x="517526" y="489480"/>
            <a:ext cx="5578474" cy="461665"/>
          </a:xfrm>
        </p:spPr>
        <p:txBody>
          <a:bodyPr anchor="t">
            <a:noAutofit/>
          </a:bodyPr>
          <a:lstStyle>
            <a:lvl1pPr>
              <a:defRPr sz="3000">
                <a:solidFill>
                  <a:schemeClr val="accent3"/>
                </a:solidFill>
              </a:defRPr>
            </a:lvl1pPr>
          </a:lstStyle>
          <a:p>
            <a:r>
              <a:rPr lang="en-GB"/>
              <a:t>Section number</a:t>
            </a:r>
          </a:p>
        </p:txBody>
      </p:sp>
      <p:sp>
        <p:nvSpPr>
          <p:cNvPr id="2" name="Text Placeholder 2">
            <a:extLst>
              <a:ext uri="{FF2B5EF4-FFF2-40B4-BE49-F238E27FC236}">
                <a16:creationId xmlns:a16="http://schemas.microsoft.com/office/drawing/2014/main" id="{5ABD15AD-4890-ED99-833D-87E0E7B4C83B}"/>
              </a:ext>
            </a:extLst>
          </p:cNvPr>
          <p:cNvSpPr>
            <a:spLocks noGrp="1"/>
          </p:cNvSpPr>
          <p:nvPr>
            <p:ph type="body" idx="1"/>
          </p:nvPr>
        </p:nvSpPr>
        <p:spPr>
          <a:xfrm>
            <a:off x="517525" y="1286043"/>
            <a:ext cx="5305051" cy="665019"/>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169007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BC1-8A06-1DC4-EA31-DF28718DBE91}"/>
              </a:ext>
            </a:extLst>
          </p:cNvPr>
          <p:cNvSpPr>
            <a:spLocks noGrp="1"/>
          </p:cNvSpPr>
          <p:nvPr>
            <p:ph type="title"/>
          </p:nvPr>
        </p:nvSpPr>
        <p:spPr>
          <a:xfrm>
            <a:off x="517525" y="489480"/>
            <a:ext cx="11155361" cy="461665"/>
          </a:xfrm>
        </p:spPr>
        <p:txBody>
          <a:bodyPr/>
          <a:lstStyle/>
          <a:p>
            <a:r>
              <a:rPr lang="en-US"/>
              <a:t>Click to edit Master title style</a:t>
            </a:r>
            <a:endParaRPr lang="en-GB"/>
          </a:p>
        </p:txBody>
      </p:sp>
      <p:sp>
        <p:nvSpPr>
          <p:cNvPr id="4" name="Content Placeholder 1">
            <a:extLst>
              <a:ext uri="{FF2B5EF4-FFF2-40B4-BE49-F238E27FC236}">
                <a16:creationId xmlns:a16="http://schemas.microsoft.com/office/drawing/2014/main" id="{89D53047-A501-25D5-C974-AAD78CD7BD1F}"/>
              </a:ext>
            </a:extLst>
          </p:cNvPr>
          <p:cNvSpPr txBox="1">
            <a:spLocks/>
          </p:cNvSpPr>
          <p:nvPr userDrawn="1"/>
        </p:nvSpPr>
        <p:spPr>
          <a:xfrm>
            <a:off x="516834" y="1203512"/>
            <a:ext cx="11156054" cy="45752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B4A8147-ADD0-593A-95F8-C8CADBFB4518}"/>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buClr>
                <a:schemeClr val="tx2"/>
              </a:buClr>
              <a:defRPr/>
            </a:lvl4pPr>
            <a:lvl5pPr>
              <a:lnSpc>
                <a:spcPct val="114000"/>
              </a:lnSpc>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Graphic 2">
            <a:extLst>
              <a:ext uri="{FF2B5EF4-FFF2-40B4-BE49-F238E27FC236}">
                <a16:creationId xmlns:a16="http://schemas.microsoft.com/office/drawing/2014/main" id="{E00AEEE9-3B87-C009-D6ED-39EE4264999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28882788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BC1-8A06-1DC4-EA31-DF28718DBE91}"/>
              </a:ext>
            </a:extLst>
          </p:cNvPr>
          <p:cNvSpPr>
            <a:spLocks noGrp="1"/>
          </p:cNvSpPr>
          <p:nvPr>
            <p:ph type="title"/>
          </p:nvPr>
        </p:nvSpPr>
        <p:spPr>
          <a:xfrm>
            <a:off x="517525" y="489480"/>
            <a:ext cx="11155361" cy="461665"/>
          </a:xfrm>
        </p:spPr>
        <p:txBody>
          <a:bodyPr/>
          <a:lstStyle/>
          <a:p>
            <a:r>
              <a:rPr lang="en-US"/>
              <a:t>Click to edit Master title style</a:t>
            </a:r>
            <a:endParaRPr lang="en-GB"/>
          </a:p>
        </p:txBody>
      </p:sp>
      <p:sp>
        <p:nvSpPr>
          <p:cNvPr id="4" name="Content Placeholder 1">
            <a:extLst>
              <a:ext uri="{FF2B5EF4-FFF2-40B4-BE49-F238E27FC236}">
                <a16:creationId xmlns:a16="http://schemas.microsoft.com/office/drawing/2014/main" id="{89D53047-A501-25D5-C974-AAD78CD7BD1F}"/>
              </a:ext>
            </a:extLst>
          </p:cNvPr>
          <p:cNvSpPr txBox="1">
            <a:spLocks/>
          </p:cNvSpPr>
          <p:nvPr userDrawn="1"/>
        </p:nvSpPr>
        <p:spPr>
          <a:xfrm>
            <a:off x="516834" y="1203512"/>
            <a:ext cx="11156054" cy="45752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B4A8147-ADD0-593A-95F8-C8CADBFB4518}"/>
              </a:ext>
            </a:extLst>
          </p:cNvPr>
          <p:cNvSpPr>
            <a:spLocks noGrp="1"/>
          </p:cNvSpPr>
          <p:nvPr>
            <p:ph idx="1"/>
          </p:nvPr>
        </p:nvSpPr>
        <p:spPr>
          <a:xfrm>
            <a:off x="516834" y="1271245"/>
            <a:ext cx="7132474" cy="4575255"/>
          </a:xfrm>
        </p:spPr>
        <p:txBody>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buClr>
                <a:schemeClr val="tx2"/>
              </a:buClr>
              <a:defRPr/>
            </a:lvl4pPr>
            <a:lvl5pPr>
              <a:lnSpc>
                <a:spcPct val="114000"/>
              </a:lnSpc>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F7824AFA-4027-C581-AC91-08779C138F7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107279" y="-2242536"/>
            <a:ext cx="8092941" cy="8092941"/>
          </a:xfrm>
          <a:prstGeom prst="rect">
            <a:avLst/>
          </a:prstGeom>
        </p:spPr>
      </p:pic>
      <p:pic>
        <p:nvPicPr>
          <p:cNvPr id="8" name="Picture 7" descr="Two men holding coffee cups&#10;&#10;Description automatically generated">
            <a:extLst>
              <a:ext uri="{FF2B5EF4-FFF2-40B4-BE49-F238E27FC236}">
                <a16:creationId xmlns:a16="http://schemas.microsoft.com/office/drawing/2014/main" id="{A0BAC4E7-6642-A2D4-586C-3B83297219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6496" y="1731355"/>
            <a:ext cx="4126240" cy="4126240"/>
          </a:xfrm>
          <a:prstGeom prst="rect">
            <a:avLst/>
          </a:prstGeom>
        </p:spPr>
      </p:pic>
    </p:spTree>
    <p:extLst>
      <p:ext uri="{BB962C8B-B14F-4D97-AF65-F5344CB8AC3E}">
        <p14:creationId xmlns:p14="http://schemas.microsoft.com/office/powerpoint/2010/main" val="12343687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rgbClr val="1E445C"/>
              </a:buClr>
              <a:defRPr/>
            </a:lvl2pPr>
            <a:lvl3pPr>
              <a:lnSpc>
                <a:spcPct val="114000"/>
              </a:lnSpc>
              <a:buClr>
                <a:srgbClr val="1E445C"/>
              </a:buClr>
              <a:defRPr/>
            </a:lvl3pPr>
            <a:lvl4pPr>
              <a:lnSpc>
                <a:spcPct val="114000"/>
              </a:lnSpc>
              <a:buClr>
                <a:srgbClr val="1E445C"/>
              </a:buClr>
              <a:defRPr/>
            </a:lvl4pPr>
            <a:lvl5pPr>
              <a:lnSpc>
                <a:spcPct val="114000"/>
              </a:lnSpc>
              <a:buClr>
                <a:srgbClr val="1E445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1E445C"/>
                </a:solidFill>
              </a:defRPr>
            </a:lvl1pPr>
          </a:lstStyle>
          <a:p>
            <a:r>
              <a:rPr lang="en-US"/>
              <a:t>Click to edit Master title style</a:t>
            </a:r>
            <a:endParaRPr lang="en-GB"/>
          </a:p>
        </p:txBody>
      </p:sp>
      <p:pic>
        <p:nvPicPr>
          <p:cNvPr id="4" name="Graphic 3">
            <a:extLst>
              <a:ext uri="{FF2B5EF4-FFF2-40B4-BE49-F238E27FC236}">
                <a16:creationId xmlns:a16="http://schemas.microsoft.com/office/drawing/2014/main" id="{B6A2D74B-CA40-3EE6-4A52-3CC2A5BE37C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111126" y="-2196271"/>
            <a:ext cx="8041858" cy="8041858"/>
          </a:xfrm>
          <a:prstGeom prst="rect">
            <a:avLst/>
          </a:prstGeom>
        </p:spPr>
      </p:pic>
    </p:spTree>
    <p:extLst>
      <p:ext uri="{BB962C8B-B14F-4D97-AF65-F5344CB8AC3E}">
        <p14:creationId xmlns:p14="http://schemas.microsoft.com/office/powerpoint/2010/main" val="36636948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3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7141266" cy="4575255"/>
          </a:xfrm>
        </p:spPr>
        <p:txBody>
          <a:bodyPr/>
          <a:lstStyle>
            <a:lvl1pPr>
              <a:lnSpc>
                <a:spcPct val="114000"/>
              </a:lnSpc>
              <a:defRPr/>
            </a:lvl1pPr>
            <a:lvl2pPr>
              <a:lnSpc>
                <a:spcPct val="114000"/>
              </a:lnSpc>
              <a:buClr>
                <a:srgbClr val="1E445C"/>
              </a:buClr>
              <a:defRPr/>
            </a:lvl2pPr>
            <a:lvl3pPr>
              <a:lnSpc>
                <a:spcPct val="114000"/>
              </a:lnSpc>
              <a:buClr>
                <a:srgbClr val="1E445C"/>
              </a:buClr>
              <a:defRPr/>
            </a:lvl3pPr>
            <a:lvl4pPr>
              <a:lnSpc>
                <a:spcPct val="114000"/>
              </a:lnSpc>
              <a:buClr>
                <a:srgbClr val="1E445C"/>
              </a:buClr>
              <a:defRPr/>
            </a:lvl4pPr>
            <a:lvl5pPr>
              <a:lnSpc>
                <a:spcPct val="114000"/>
              </a:lnSpc>
              <a:buClr>
                <a:srgbClr val="1E445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1E445C"/>
                </a:solidFill>
              </a:defRPr>
            </a:lvl1pPr>
          </a:lstStyle>
          <a:p>
            <a:r>
              <a:rPr lang="en-US"/>
              <a:t>Click to edit Master title style</a:t>
            </a:r>
            <a:endParaRPr lang="en-GB"/>
          </a:p>
        </p:txBody>
      </p:sp>
      <p:pic>
        <p:nvPicPr>
          <p:cNvPr id="20" name="Graphic 19">
            <a:extLst>
              <a:ext uri="{FF2B5EF4-FFF2-40B4-BE49-F238E27FC236}">
                <a16:creationId xmlns:a16="http://schemas.microsoft.com/office/drawing/2014/main" id="{B549B513-0F72-E02F-7E70-CE5501D4CF9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111126" y="-2196271"/>
            <a:ext cx="8041858" cy="8041858"/>
          </a:xfrm>
          <a:prstGeom prst="rect">
            <a:avLst/>
          </a:prstGeom>
        </p:spPr>
      </p:pic>
      <p:pic>
        <p:nvPicPr>
          <p:cNvPr id="9" name="Picture 8" descr="A person in a grey shirt&#10;&#10;Description automatically generated">
            <a:extLst>
              <a:ext uri="{FF2B5EF4-FFF2-40B4-BE49-F238E27FC236}">
                <a16:creationId xmlns:a16="http://schemas.microsoft.com/office/drawing/2014/main" id="{73616B59-8E20-4A30-29F4-1D7AA7E9D2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3169" y="1722563"/>
            <a:ext cx="4132748" cy="4126240"/>
          </a:xfrm>
          <a:prstGeom prst="rect">
            <a:avLst/>
          </a:prstGeom>
        </p:spPr>
      </p:pic>
    </p:spTree>
    <p:extLst>
      <p:ext uri="{BB962C8B-B14F-4D97-AF65-F5344CB8AC3E}">
        <p14:creationId xmlns:p14="http://schemas.microsoft.com/office/powerpoint/2010/main" val="15658135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chemeClr val="accent3"/>
              </a:buClr>
              <a:defRPr/>
            </a:lvl2pPr>
            <a:lvl3pPr>
              <a:lnSpc>
                <a:spcPct val="114000"/>
              </a:lnSpc>
              <a:buClr>
                <a:schemeClr val="accent3"/>
              </a:buClr>
              <a:defRPr/>
            </a:lvl3pPr>
            <a:lvl4pPr>
              <a:lnSpc>
                <a:spcPct val="114000"/>
              </a:lnSpc>
              <a:buClr>
                <a:schemeClr val="accent3"/>
              </a:buClr>
              <a:defRPr/>
            </a:lvl4pPr>
            <a:lvl5pPr>
              <a:lnSpc>
                <a:spcPct val="114000"/>
              </a:lnSpc>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8A2700"/>
                </a:solidFill>
              </a:defRPr>
            </a:lvl1pPr>
          </a:lstStyle>
          <a:p>
            <a:r>
              <a:rPr lang="en-US"/>
              <a:t>Click to edit Master title style</a:t>
            </a:r>
            <a:endParaRPr lang="en-GB"/>
          </a:p>
        </p:txBody>
      </p:sp>
      <p:pic>
        <p:nvPicPr>
          <p:cNvPr id="4" name="Graphic 3">
            <a:extLst>
              <a:ext uri="{FF2B5EF4-FFF2-40B4-BE49-F238E27FC236}">
                <a16:creationId xmlns:a16="http://schemas.microsoft.com/office/drawing/2014/main" id="{2D82969B-6617-BF66-78E3-2ECDEFB5BEA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106099" y="-2194558"/>
            <a:ext cx="8057692" cy="8057692"/>
          </a:xfrm>
          <a:prstGeom prst="rect">
            <a:avLst/>
          </a:prstGeom>
        </p:spPr>
      </p:pic>
    </p:spTree>
    <p:extLst>
      <p:ext uri="{BB962C8B-B14F-4D97-AF65-F5344CB8AC3E}">
        <p14:creationId xmlns:p14="http://schemas.microsoft.com/office/powerpoint/2010/main" val="40686008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4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7141265" cy="4575255"/>
          </a:xfrm>
        </p:spPr>
        <p:txBody>
          <a:bodyPr/>
          <a:lstStyle>
            <a:lvl1pPr>
              <a:lnSpc>
                <a:spcPct val="114000"/>
              </a:lnSpc>
              <a:defRPr/>
            </a:lvl1pPr>
            <a:lvl2pPr>
              <a:lnSpc>
                <a:spcPct val="114000"/>
              </a:lnSpc>
              <a:buClr>
                <a:schemeClr val="accent3"/>
              </a:buClr>
              <a:defRPr/>
            </a:lvl2pPr>
            <a:lvl3pPr>
              <a:lnSpc>
                <a:spcPct val="114000"/>
              </a:lnSpc>
              <a:buClr>
                <a:schemeClr val="accent3"/>
              </a:buClr>
              <a:defRPr/>
            </a:lvl3pPr>
            <a:lvl4pPr>
              <a:lnSpc>
                <a:spcPct val="114000"/>
              </a:lnSpc>
              <a:buClr>
                <a:schemeClr val="accent3"/>
              </a:buClr>
              <a:defRPr/>
            </a:lvl4pPr>
            <a:lvl5pPr>
              <a:lnSpc>
                <a:spcPct val="114000"/>
              </a:lnSpc>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8A2700"/>
                </a:solidFill>
              </a:defRPr>
            </a:lvl1pPr>
          </a:lstStyle>
          <a:p>
            <a:r>
              <a:rPr lang="en-US"/>
              <a:t>Click to edit Master title style</a:t>
            </a:r>
            <a:endParaRPr lang="en-GB"/>
          </a:p>
        </p:txBody>
      </p:sp>
      <p:pic>
        <p:nvPicPr>
          <p:cNvPr id="5" name="Graphic 4">
            <a:extLst>
              <a:ext uri="{FF2B5EF4-FFF2-40B4-BE49-F238E27FC236}">
                <a16:creationId xmlns:a16="http://schemas.microsoft.com/office/drawing/2014/main" id="{DF81DB2A-E5E5-17BB-2D1E-70AEFB47C33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106099" y="-2194558"/>
            <a:ext cx="8057692" cy="8057692"/>
          </a:xfrm>
          <a:prstGeom prst="rect">
            <a:avLst/>
          </a:prstGeom>
        </p:spPr>
      </p:pic>
      <p:pic>
        <p:nvPicPr>
          <p:cNvPr id="10" name="Picture 9" descr="A person and person talking&#10;&#10;Description automatically generated">
            <a:extLst>
              <a:ext uri="{FF2B5EF4-FFF2-40B4-BE49-F238E27FC236}">
                <a16:creationId xmlns:a16="http://schemas.microsoft.com/office/drawing/2014/main" id="{AFC65583-B1A4-D4C0-FD41-98769CF230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3168" y="1707289"/>
            <a:ext cx="4142293" cy="4142293"/>
          </a:xfrm>
          <a:prstGeom prst="rect">
            <a:avLst/>
          </a:prstGeom>
        </p:spPr>
      </p:pic>
    </p:spTree>
    <p:extLst>
      <p:ext uri="{BB962C8B-B14F-4D97-AF65-F5344CB8AC3E}">
        <p14:creationId xmlns:p14="http://schemas.microsoft.com/office/powerpoint/2010/main" val="11146587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6" y="489480"/>
            <a:ext cx="11164958" cy="461665"/>
          </a:xfrm>
        </p:spPr>
        <p:txBody>
          <a:bodyPr/>
          <a:lstStyle/>
          <a:p>
            <a:r>
              <a:rPr lang="en-US"/>
              <a:t>Click to edit Master title style</a:t>
            </a:r>
            <a:endParaRPr lang="en-GB"/>
          </a:p>
        </p:txBody>
      </p:sp>
    </p:spTree>
    <p:extLst>
      <p:ext uri="{BB962C8B-B14F-4D97-AF65-F5344CB8AC3E}">
        <p14:creationId xmlns:p14="http://schemas.microsoft.com/office/powerpoint/2010/main" val="37760897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lose">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7DCD1E-9939-FB4C-4077-BFEF86F4F212}"/>
              </a:ext>
            </a:extLst>
          </p:cNvPr>
          <p:cNvSpPr txBox="1">
            <a:spLocks/>
          </p:cNvSpPr>
          <p:nvPr userDrawn="1"/>
        </p:nvSpPr>
        <p:spPr>
          <a:xfrm>
            <a:off x="353752" y="288337"/>
            <a:ext cx="7181133" cy="119796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r>
              <a:rPr lang="en-GB" sz="3200" b="0">
                <a:solidFill>
                  <a:schemeClr val="accent1"/>
                </a:solidFill>
                <a:latin typeface="+mj-lt"/>
                <a:cs typeface="Arial" panose="020B0604020202020204" pitchFamily="34" charset="0"/>
              </a:rPr>
              <a:t>The highest quality person </a:t>
            </a:r>
            <a:br>
              <a:rPr lang="en-GB" sz="3200" b="0">
                <a:solidFill>
                  <a:schemeClr val="accent1"/>
                </a:solidFill>
                <a:latin typeface="+mj-lt"/>
                <a:cs typeface="Arial" panose="020B0604020202020204" pitchFamily="34" charset="0"/>
              </a:rPr>
            </a:br>
            <a:r>
              <a:rPr lang="en-GB" sz="3200" b="0">
                <a:solidFill>
                  <a:schemeClr val="accent1"/>
                </a:solidFill>
                <a:latin typeface="+mj-lt"/>
                <a:cs typeface="Arial" panose="020B0604020202020204" pitchFamily="34" charset="0"/>
              </a:rPr>
              <a:t>centred care for all, always</a:t>
            </a:r>
          </a:p>
        </p:txBody>
      </p:sp>
      <p:sp>
        <p:nvSpPr>
          <p:cNvPr id="2" name="Subtitle 2">
            <a:extLst>
              <a:ext uri="{FF2B5EF4-FFF2-40B4-BE49-F238E27FC236}">
                <a16:creationId xmlns:a16="http://schemas.microsoft.com/office/drawing/2014/main" id="{4B975FB9-E85C-B2C8-B263-23827E01536E}"/>
              </a:ext>
            </a:extLst>
          </p:cNvPr>
          <p:cNvSpPr txBox="1">
            <a:spLocks/>
          </p:cNvSpPr>
          <p:nvPr userDrawn="1"/>
        </p:nvSpPr>
        <p:spPr>
          <a:xfrm>
            <a:off x="365627" y="4594859"/>
            <a:ext cx="4897436" cy="212365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120000"/>
              <a:buFont typeface="Symbol" panose="05050102010706020507" pitchFamily="18" charset="2"/>
              <a:buBlip>
                <a:blip r:embed="rId2"/>
              </a:buBlip>
              <a:defRPr lang="en-GB" sz="160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200" b="0">
                <a:solidFill>
                  <a:schemeClr val="tx1"/>
                </a:solidFill>
                <a:latin typeface="+mn-lt"/>
                <a:cs typeface="Arial" panose="020B0604020202020204" pitchFamily="34" charset="0"/>
              </a:rPr>
              <a:t>Picker Institute Europe</a:t>
            </a:r>
          </a:p>
          <a:p>
            <a:pPr>
              <a:spcBef>
                <a:spcPts val="0"/>
              </a:spcBef>
            </a:pPr>
            <a:r>
              <a:rPr lang="en-GB" sz="1100" b="0">
                <a:solidFill>
                  <a:schemeClr val="tx1"/>
                </a:solidFill>
                <a:latin typeface="+mn-lt"/>
                <a:cs typeface="Arial" panose="020B0604020202020204" pitchFamily="34" charset="0"/>
              </a:rPr>
              <a:t>Suite 6, Fountain House</a:t>
            </a:r>
          </a:p>
          <a:p>
            <a:pPr>
              <a:spcBef>
                <a:spcPts val="0"/>
              </a:spcBef>
            </a:pPr>
            <a:r>
              <a:rPr lang="en-GB" sz="1100" b="0">
                <a:solidFill>
                  <a:schemeClr val="tx1"/>
                </a:solidFill>
                <a:latin typeface="+mn-lt"/>
                <a:cs typeface="Arial" panose="020B0604020202020204" pitchFamily="34" charset="0"/>
              </a:rPr>
              <a:t>1200 Parkway Court</a:t>
            </a:r>
          </a:p>
          <a:p>
            <a:pPr>
              <a:spcBef>
                <a:spcPts val="0"/>
              </a:spcBef>
            </a:pPr>
            <a:r>
              <a:rPr lang="en-GB" sz="1100" b="0">
                <a:solidFill>
                  <a:schemeClr val="tx1"/>
                </a:solidFill>
                <a:latin typeface="+mn-lt"/>
                <a:cs typeface="Arial" panose="020B0604020202020204" pitchFamily="34" charset="0"/>
              </a:rPr>
              <a:t>John Smith Drive</a:t>
            </a:r>
          </a:p>
          <a:p>
            <a:pPr>
              <a:spcBef>
                <a:spcPts val="0"/>
              </a:spcBef>
            </a:pPr>
            <a:r>
              <a:rPr lang="en-GB" sz="1100" b="0">
                <a:solidFill>
                  <a:schemeClr val="tx1"/>
                </a:solidFill>
                <a:latin typeface="+mn-lt"/>
                <a:cs typeface="Arial" panose="020B0604020202020204" pitchFamily="34" charset="0"/>
              </a:rPr>
              <a:t>Oxford OX4 2JY</a:t>
            </a:r>
          </a:p>
          <a:p>
            <a:pPr>
              <a:spcBef>
                <a:spcPts val="0"/>
              </a:spcBef>
            </a:pPr>
            <a:endParaRPr lang="en-GB" sz="1100" b="0">
              <a:solidFill>
                <a:schemeClr val="tx1"/>
              </a:solidFill>
              <a:latin typeface="+mn-lt"/>
              <a:cs typeface="Arial" panose="020B0604020202020204" pitchFamily="34" charset="0"/>
            </a:endParaRPr>
          </a:p>
          <a:p>
            <a:pPr>
              <a:spcBef>
                <a:spcPts val="0"/>
              </a:spcBef>
            </a:pPr>
            <a:endParaRPr lang="en-GB" sz="1100" b="0">
              <a:solidFill>
                <a:schemeClr val="tx1"/>
              </a:solidFill>
              <a:latin typeface="+mn-lt"/>
              <a:cs typeface="Arial" panose="020B0604020202020204" pitchFamily="34" charset="0"/>
            </a:endParaRPr>
          </a:p>
          <a:p>
            <a:pPr>
              <a:spcBef>
                <a:spcPts val="0"/>
              </a:spcBef>
            </a:pPr>
            <a:endParaRPr lang="en-GB" sz="1100" b="0">
              <a:solidFill>
                <a:schemeClr val="tx1"/>
              </a:solidFill>
              <a:latin typeface="+mn-lt"/>
              <a:cs typeface="Arial" panose="020B0604020202020204" pitchFamily="34" charset="0"/>
            </a:endParaRPr>
          </a:p>
          <a:p>
            <a:pPr>
              <a:spcBef>
                <a:spcPts val="0"/>
              </a:spcBef>
            </a:pPr>
            <a:endParaRPr lang="en-GB" sz="1100" b="0">
              <a:solidFill>
                <a:schemeClr val="tx1"/>
              </a:solidFill>
              <a:latin typeface="+mn-lt"/>
              <a:cs typeface="Arial" panose="020B0604020202020204" pitchFamily="34" charset="0"/>
            </a:endParaRPr>
          </a:p>
          <a:p>
            <a:pPr>
              <a:spcBef>
                <a:spcPts val="0"/>
              </a:spcBef>
            </a:pPr>
            <a:endParaRPr lang="en-GB" sz="1100" b="0">
              <a:solidFill>
                <a:schemeClr val="tx1"/>
              </a:solidFill>
              <a:latin typeface="+mn-lt"/>
              <a:cs typeface="Arial" panose="020B0604020202020204" pitchFamily="34" charset="0"/>
            </a:endParaRPr>
          </a:p>
          <a:p>
            <a:pPr>
              <a:spcBef>
                <a:spcPts val="0"/>
              </a:spcBef>
            </a:pPr>
            <a:r>
              <a:rPr lang="en-GB" sz="900" b="0">
                <a:solidFill>
                  <a:schemeClr val="tx1"/>
                </a:solidFill>
                <a:latin typeface="+mn-lt"/>
                <a:cs typeface="Arial" panose="020B0604020202020204" pitchFamily="34" charset="0"/>
              </a:rPr>
              <a:t>Charity registered in England and Wales: 1081688</a:t>
            </a:r>
          </a:p>
          <a:p>
            <a:pPr>
              <a:spcBef>
                <a:spcPts val="0"/>
              </a:spcBef>
            </a:pPr>
            <a:r>
              <a:rPr lang="en-GB" sz="900" b="0">
                <a:solidFill>
                  <a:schemeClr val="tx1"/>
                </a:solidFill>
                <a:latin typeface="+mn-lt"/>
                <a:cs typeface="Arial" panose="020B0604020202020204" pitchFamily="34" charset="0"/>
              </a:rPr>
              <a:t>Charity registered in Scotland: SC045048</a:t>
            </a:r>
          </a:p>
          <a:p>
            <a:pPr>
              <a:spcBef>
                <a:spcPts val="0"/>
              </a:spcBef>
            </a:pPr>
            <a:r>
              <a:rPr lang="en-GB" sz="900" b="0">
                <a:solidFill>
                  <a:schemeClr val="tx1"/>
                </a:solidFill>
                <a:latin typeface="+mn-lt"/>
                <a:cs typeface="Arial" panose="020B0604020202020204" pitchFamily="34" charset="0"/>
              </a:rPr>
              <a:t>Company limited by guarantee registered in England and Wales</a:t>
            </a:r>
          </a:p>
        </p:txBody>
      </p:sp>
      <p:pic>
        <p:nvPicPr>
          <p:cNvPr id="4" name="Picture 3" descr="A blue circle with white letters on it&#10;&#10;Description automatically generated">
            <a:extLst>
              <a:ext uri="{FF2B5EF4-FFF2-40B4-BE49-F238E27FC236}">
                <a16:creationId xmlns:a16="http://schemas.microsoft.com/office/drawing/2014/main" id="{D47CE1E9-B235-C6B7-0AF2-59BE9739B6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283" y="5711851"/>
            <a:ext cx="330200" cy="330200"/>
          </a:xfrm>
          <a:prstGeom prst="rect">
            <a:avLst/>
          </a:prstGeom>
        </p:spPr>
      </p:pic>
      <p:sp>
        <p:nvSpPr>
          <p:cNvPr id="5" name="TextBox 4">
            <a:extLst>
              <a:ext uri="{FF2B5EF4-FFF2-40B4-BE49-F238E27FC236}">
                <a16:creationId xmlns:a16="http://schemas.microsoft.com/office/drawing/2014/main" id="{CEE73968-468B-C23D-E806-5458DEBE6251}"/>
              </a:ext>
            </a:extLst>
          </p:cNvPr>
          <p:cNvSpPr txBox="1"/>
          <p:nvPr userDrawn="1"/>
        </p:nvSpPr>
        <p:spPr>
          <a:xfrm>
            <a:off x="657341" y="5701751"/>
            <a:ext cx="16088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a:solidFill>
                  <a:schemeClr val="tx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@pickereurope</a:t>
            </a:r>
            <a:endParaRPr lang="en-GB" sz="1400" b="0" i="0" u="none" strike="noStrike">
              <a:solidFill>
                <a:schemeClr val="tx1"/>
              </a:solidFill>
              <a:effectLst/>
              <a:latin typeface="Arial" panose="020B0604020202020204" pitchFamily="34" charset="0"/>
              <a:cs typeface="Arial" panose="020B0604020202020204" pitchFamily="34" charset="0"/>
            </a:endParaRPr>
          </a:p>
          <a:p>
            <a:endParaRPr lang="en-GB"/>
          </a:p>
        </p:txBody>
      </p:sp>
      <p:pic>
        <p:nvPicPr>
          <p:cNvPr id="8" name="Picture 7" descr="A white x on a black background&#10;&#10;Description automatically generated">
            <a:extLst>
              <a:ext uri="{FF2B5EF4-FFF2-40B4-BE49-F238E27FC236}">
                <a16:creationId xmlns:a16="http://schemas.microsoft.com/office/drawing/2014/main" id="{3CE2EF18-79B1-0BB3-5E1F-5A0A9ADC052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752" y="5710328"/>
            <a:ext cx="308758" cy="308758"/>
          </a:xfrm>
          <a:prstGeom prst="rect">
            <a:avLst/>
          </a:prstGeom>
        </p:spPr>
      </p:pic>
      <p:sp>
        <p:nvSpPr>
          <p:cNvPr id="10" name="TextBox 9">
            <a:extLst>
              <a:ext uri="{FF2B5EF4-FFF2-40B4-BE49-F238E27FC236}">
                <a16:creationId xmlns:a16="http://schemas.microsoft.com/office/drawing/2014/main" id="{A529ECB2-ACF3-5E8C-AB5E-FF7E4864AD00}"/>
              </a:ext>
            </a:extLst>
          </p:cNvPr>
          <p:cNvSpPr txBox="1"/>
          <p:nvPr userDrawn="1"/>
        </p:nvSpPr>
        <p:spPr>
          <a:xfrm>
            <a:off x="2633934" y="5701750"/>
            <a:ext cx="3307967" cy="584775"/>
          </a:xfrm>
          <a:prstGeom prst="rect">
            <a:avLst/>
          </a:prstGeom>
          <a:noFill/>
        </p:spPr>
        <p:txBody>
          <a:bodyPr wrap="square" rtlCol="0">
            <a:spAutoFit/>
          </a:bodyPr>
          <a:lstStyle/>
          <a:p>
            <a:pPr algn="l" fontAlgn="base"/>
            <a:r>
              <a:rPr lang="en-GB" sz="1400" b="0" i="0" u="none" strike="noStrike">
                <a:solidFill>
                  <a:schemeClr val="tx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/picker-institute-europe</a:t>
            </a:r>
            <a:endParaRPr lang="en-GB" sz="1400" b="0" i="0" u="none" strike="noStrike">
              <a:solidFill>
                <a:schemeClr val="tx1"/>
              </a:solidFill>
              <a:effectLst/>
              <a:latin typeface="Arial" panose="020B0604020202020204" pitchFamily="34" charset="0"/>
              <a:cs typeface="Arial" panose="020B0604020202020204" pitchFamily="34" charset="0"/>
            </a:endParaRPr>
          </a:p>
          <a:p>
            <a:endParaRPr lang="en-GB"/>
          </a:p>
        </p:txBody>
      </p:sp>
      <p:sp>
        <p:nvSpPr>
          <p:cNvPr id="11" name="TextBox 10">
            <a:extLst>
              <a:ext uri="{FF2B5EF4-FFF2-40B4-BE49-F238E27FC236}">
                <a16:creationId xmlns:a16="http://schemas.microsoft.com/office/drawing/2014/main" id="{F807AD48-FFB3-9652-1BC4-BD836C38BDE8}"/>
              </a:ext>
            </a:extLst>
          </p:cNvPr>
          <p:cNvSpPr txBox="1"/>
          <p:nvPr userDrawn="1"/>
        </p:nvSpPr>
        <p:spPr>
          <a:xfrm>
            <a:off x="2258794" y="4558901"/>
            <a:ext cx="2790701" cy="877163"/>
          </a:xfrm>
          <a:prstGeom prst="rect">
            <a:avLst/>
          </a:prstGeom>
          <a:noFill/>
        </p:spPr>
        <p:txBody>
          <a:bodyPr wrap="square" rtlCol="0">
            <a:spAutoFit/>
          </a:bodyPr>
          <a:lstStyle/>
          <a:p>
            <a:pPr>
              <a:spcBef>
                <a:spcPts val="0"/>
              </a:spcBef>
            </a:pPr>
            <a:r>
              <a:rPr lang="en-GB" sz="1100" b="0">
                <a:solidFill>
                  <a:schemeClr val="tx1"/>
                </a:solidFill>
                <a:latin typeface="+mn-lt"/>
                <a:cs typeface="Arial" panose="020B0604020202020204" pitchFamily="34" charset="0"/>
              </a:rPr>
              <a:t>Tel: + 44 (0) 1865 208100     </a:t>
            </a:r>
          </a:p>
          <a:p>
            <a:pPr>
              <a:spcBef>
                <a:spcPts val="0"/>
              </a:spcBef>
            </a:pPr>
            <a:r>
              <a:rPr lang="en-GB" sz="1100" b="0">
                <a:solidFill>
                  <a:schemeClr val="tx1"/>
                </a:solidFill>
                <a:latin typeface="+mn-lt"/>
                <a:cs typeface="Arial" panose="020B0604020202020204" pitchFamily="34" charset="0"/>
              </a:rPr>
              <a:t>info@pickereurope.ac.uk     </a:t>
            </a:r>
          </a:p>
          <a:p>
            <a:pPr>
              <a:spcBef>
                <a:spcPts val="0"/>
              </a:spcBef>
            </a:pPr>
            <a:r>
              <a:rPr lang="en-GB" sz="1100" b="0">
                <a:solidFill>
                  <a:schemeClr val="tx1"/>
                </a:solidFill>
                <a:latin typeface="+mn-lt"/>
                <a:cs typeface="Arial" panose="020B0604020202020204" pitchFamily="34" charset="0"/>
              </a:rPr>
              <a:t>https://picker.org</a:t>
            </a:r>
          </a:p>
          <a:p>
            <a:endParaRPr lang="en-GB"/>
          </a:p>
        </p:txBody>
      </p:sp>
      <p:pic>
        <p:nvPicPr>
          <p:cNvPr id="9" name="Graphic 8">
            <a:extLst>
              <a:ext uri="{FF2B5EF4-FFF2-40B4-BE49-F238E27FC236}">
                <a16:creationId xmlns:a16="http://schemas.microsoft.com/office/drawing/2014/main" id="{D7F7DCAC-B2DB-31CD-2736-B290D9C9A3C2}"/>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6088083" y="-2251329"/>
            <a:ext cx="8092941" cy="8092941"/>
          </a:xfrm>
          <a:prstGeom prst="rect">
            <a:avLst/>
          </a:prstGeom>
        </p:spPr>
      </p:pic>
    </p:spTree>
    <p:extLst>
      <p:ext uri="{BB962C8B-B14F-4D97-AF65-F5344CB8AC3E}">
        <p14:creationId xmlns:p14="http://schemas.microsoft.com/office/powerpoint/2010/main" val="2049584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2CB6C-6BFE-2E53-8C7B-89A12774655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4D8355-0AD1-A8CA-5C5E-2E174B4D4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657CFF-59BC-5FB4-2D2B-3469DE7F76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3EB017-780A-5D22-4AEB-372BF377FE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6EDB76-769B-9551-E16A-A525035208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CF82EC-C427-4E64-CABF-AA31127FFBA0}"/>
              </a:ext>
            </a:extLst>
          </p:cNvPr>
          <p:cNvSpPr>
            <a:spLocks noGrp="1"/>
          </p:cNvSpPr>
          <p:nvPr>
            <p:ph type="dt" sz="half" idx="10"/>
          </p:nvPr>
        </p:nvSpPr>
        <p:spPr/>
        <p:txBody>
          <a:bodyPr/>
          <a:lstStyle/>
          <a:p>
            <a:fld id="{F1A6473C-226C-4B97-827A-F352EE106B80}" type="datetimeFigureOut">
              <a:rPr lang="en-GB" smtClean="0"/>
              <a:t>22/06/2026</a:t>
            </a:fld>
            <a:endParaRPr lang="en-GB"/>
          </a:p>
        </p:txBody>
      </p:sp>
      <p:sp>
        <p:nvSpPr>
          <p:cNvPr id="8" name="Footer Placeholder 7">
            <a:extLst>
              <a:ext uri="{FF2B5EF4-FFF2-40B4-BE49-F238E27FC236}">
                <a16:creationId xmlns:a16="http://schemas.microsoft.com/office/drawing/2014/main" id="{2AA437BA-FA5A-9328-934C-2A014C30157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70B6C4-AFE0-2016-51B5-39D83A20473C}"/>
              </a:ext>
            </a:extLst>
          </p:cNvPr>
          <p:cNvSpPr>
            <a:spLocks noGrp="1"/>
          </p:cNvSpPr>
          <p:nvPr>
            <p:ph type="sldNum" sz="quarter" idx="12"/>
          </p:nvPr>
        </p:nvSpPr>
        <p:spPr/>
        <p:txBody>
          <a:bodyPr/>
          <a:lstStyle/>
          <a:p>
            <a:fld id="{DC0B0944-E088-4AFD-BF1C-7F6ED3CBA2AD}" type="slidenum">
              <a:rPr lang="en-GB" smtClean="0"/>
              <a:t>‹#›</a:t>
            </a:fld>
            <a:endParaRPr lang="en-GB"/>
          </a:p>
        </p:txBody>
      </p:sp>
      <p:pic>
        <p:nvPicPr>
          <p:cNvPr id="10" name="Graphic 9">
            <a:extLst>
              <a:ext uri="{FF2B5EF4-FFF2-40B4-BE49-F238E27FC236}">
                <a16:creationId xmlns:a16="http://schemas.microsoft.com/office/drawing/2014/main" id="{440B3454-A163-7EDA-E184-25FDFBE5BDE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2015987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AE536-6363-912A-3DEE-229DC0A109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89D871-EC4A-15C5-77AD-B6C574A0B982}"/>
              </a:ext>
            </a:extLst>
          </p:cNvPr>
          <p:cNvSpPr>
            <a:spLocks noGrp="1"/>
          </p:cNvSpPr>
          <p:nvPr>
            <p:ph type="dt" sz="half" idx="10"/>
          </p:nvPr>
        </p:nvSpPr>
        <p:spPr/>
        <p:txBody>
          <a:bodyPr/>
          <a:lstStyle/>
          <a:p>
            <a:fld id="{F1A6473C-226C-4B97-827A-F352EE106B80}" type="datetimeFigureOut">
              <a:rPr lang="en-GB" smtClean="0"/>
              <a:t>22/06/2026</a:t>
            </a:fld>
            <a:endParaRPr lang="en-GB"/>
          </a:p>
        </p:txBody>
      </p:sp>
      <p:sp>
        <p:nvSpPr>
          <p:cNvPr id="4" name="Footer Placeholder 3">
            <a:extLst>
              <a:ext uri="{FF2B5EF4-FFF2-40B4-BE49-F238E27FC236}">
                <a16:creationId xmlns:a16="http://schemas.microsoft.com/office/drawing/2014/main" id="{5F19B8C4-CC6E-7A6A-0732-94FB3B53DF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BD22726-D5F9-1A17-CEE0-BD51FE0C59FD}"/>
              </a:ext>
            </a:extLst>
          </p:cNvPr>
          <p:cNvSpPr>
            <a:spLocks noGrp="1"/>
          </p:cNvSpPr>
          <p:nvPr>
            <p:ph type="sldNum" sz="quarter" idx="12"/>
          </p:nvPr>
        </p:nvSpPr>
        <p:spPr/>
        <p:txBody>
          <a:bodyPr/>
          <a:lstStyle/>
          <a:p>
            <a:fld id="{DC0B0944-E088-4AFD-BF1C-7F6ED3CBA2AD}" type="slidenum">
              <a:rPr lang="en-GB" smtClean="0"/>
              <a:t>‹#›</a:t>
            </a:fld>
            <a:endParaRPr lang="en-GB"/>
          </a:p>
        </p:txBody>
      </p:sp>
      <p:pic>
        <p:nvPicPr>
          <p:cNvPr id="6" name="Graphic 5">
            <a:extLst>
              <a:ext uri="{FF2B5EF4-FFF2-40B4-BE49-F238E27FC236}">
                <a16:creationId xmlns:a16="http://schemas.microsoft.com/office/drawing/2014/main" id="{763F7A3C-A3C4-8DAF-BDA4-F7C9A7DB2D2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10439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6CE2B7-5389-BCD9-BCF0-FE02FD4C251C}"/>
              </a:ext>
            </a:extLst>
          </p:cNvPr>
          <p:cNvSpPr>
            <a:spLocks noGrp="1"/>
          </p:cNvSpPr>
          <p:nvPr>
            <p:ph type="dt" sz="half" idx="10"/>
          </p:nvPr>
        </p:nvSpPr>
        <p:spPr/>
        <p:txBody>
          <a:bodyPr/>
          <a:lstStyle/>
          <a:p>
            <a:fld id="{F1A6473C-226C-4B97-827A-F352EE106B80}" type="datetimeFigureOut">
              <a:rPr lang="en-GB" smtClean="0"/>
              <a:t>22/06/2026</a:t>
            </a:fld>
            <a:endParaRPr lang="en-GB"/>
          </a:p>
        </p:txBody>
      </p:sp>
      <p:sp>
        <p:nvSpPr>
          <p:cNvPr id="3" name="Footer Placeholder 2">
            <a:extLst>
              <a:ext uri="{FF2B5EF4-FFF2-40B4-BE49-F238E27FC236}">
                <a16:creationId xmlns:a16="http://schemas.microsoft.com/office/drawing/2014/main" id="{18E801AF-A249-E47D-2624-99280C0296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1C12DC-E9BD-5073-2BB4-C9E102B7AACC}"/>
              </a:ext>
            </a:extLst>
          </p:cNvPr>
          <p:cNvSpPr>
            <a:spLocks noGrp="1"/>
          </p:cNvSpPr>
          <p:nvPr>
            <p:ph type="sldNum" sz="quarter" idx="12"/>
          </p:nvPr>
        </p:nvSpPr>
        <p:spPr/>
        <p:txBody>
          <a:bodyPr/>
          <a:lstStyle/>
          <a:p>
            <a:fld id="{DC0B0944-E088-4AFD-BF1C-7F6ED3CBA2AD}" type="slidenum">
              <a:rPr lang="en-GB" smtClean="0"/>
              <a:t>‹#›</a:t>
            </a:fld>
            <a:endParaRPr lang="en-GB"/>
          </a:p>
        </p:txBody>
      </p:sp>
      <p:pic>
        <p:nvPicPr>
          <p:cNvPr id="5" name="Graphic 4">
            <a:extLst>
              <a:ext uri="{FF2B5EF4-FFF2-40B4-BE49-F238E27FC236}">
                <a16:creationId xmlns:a16="http://schemas.microsoft.com/office/drawing/2014/main" id="{55B460B3-178E-3BD9-D26E-AE99D4D88E0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3444537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1227-E51E-5B69-D0AA-E67D15A0F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C318A72-CE05-776F-8660-AF1071872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CF20AE-F15D-FDA1-4E06-22C0912E5C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8F194-EA9D-28E0-7E34-E7C2DEAFF429}"/>
              </a:ext>
            </a:extLst>
          </p:cNvPr>
          <p:cNvSpPr>
            <a:spLocks noGrp="1"/>
          </p:cNvSpPr>
          <p:nvPr>
            <p:ph type="dt" sz="half" idx="10"/>
          </p:nvPr>
        </p:nvSpPr>
        <p:spPr/>
        <p:txBody>
          <a:bodyPr/>
          <a:lstStyle/>
          <a:p>
            <a:fld id="{F1A6473C-226C-4B97-827A-F352EE106B80}" type="datetimeFigureOut">
              <a:rPr lang="en-GB" smtClean="0"/>
              <a:t>22/06/2026</a:t>
            </a:fld>
            <a:endParaRPr lang="en-GB"/>
          </a:p>
        </p:txBody>
      </p:sp>
      <p:sp>
        <p:nvSpPr>
          <p:cNvPr id="6" name="Footer Placeholder 5">
            <a:extLst>
              <a:ext uri="{FF2B5EF4-FFF2-40B4-BE49-F238E27FC236}">
                <a16:creationId xmlns:a16="http://schemas.microsoft.com/office/drawing/2014/main" id="{5C36EDF8-A109-93B1-0089-7C9ED01F42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8D34B0-453D-6AFC-ADAA-2F7BB14D05CF}"/>
              </a:ext>
            </a:extLst>
          </p:cNvPr>
          <p:cNvSpPr>
            <a:spLocks noGrp="1"/>
          </p:cNvSpPr>
          <p:nvPr>
            <p:ph type="sldNum" sz="quarter" idx="12"/>
          </p:nvPr>
        </p:nvSpPr>
        <p:spPr/>
        <p:txBody>
          <a:bodyPr/>
          <a:lstStyle/>
          <a:p>
            <a:fld id="{DC0B0944-E088-4AFD-BF1C-7F6ED3CBA2AD}" type="slidenum">
              <a:rPr lang="en-GB" smtClean="0"/>
              <a:t>‹#›</a:t>
            </a:fld>
            <a:endParaRPr lang="en-GB"/>
          </a:p>
        </p:txBody>
      </p:sp>
    </p:spTree>
    <p:extLst>
      <p:ext uri="{BB962C8B-B14F-4D97-AF65-F5344CB8AC3E}">
        <p14:creationId xmlns:p14="http://schemas.microsoft.com/office/powerpoint/2010/main" val="121466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03A4-DA85-E227-8907-36A7AADB45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337D75-AA68-4C41-4FCA-85076E8D3C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64A63A-74D5-2F70-93FE-840DF90C4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F5E002-93B5-23CB-69C9-3625482BD355}"/>
              </a:ext>
            </a:extLst>
          </p:cNvPr>
          <p:cNvSpPr>
            <a:spLocks noGrp="1"/>
          </p:cNvSpPr>
          <p:nvPr>
            <p:ph type="dt" sz="half" idx="10"/>
          </p:nvPr>
        </p:nvSpPr>
        <p:spPr/>
        <p:txBody>
          <a:bodyPr/>
          <a:lstStyle/>
          <a:p>
            <a:fld id="{F1A6473C-226C-4B97-827A-F352EE106B80}" type="datetimeFigureOut">
              <a:rPr lang="en-GB" smtClean="0"/>
              <a:t>22/06/2026</a:t>
            </a:fld>
            <a:endParaRPr lang="en-GB"/>
          </a:p>
        </p:txBody>
      </p:sp>
      <p:sp>
        <p:nvSpPr>
          <p:cNvPr id="6" name="Footer Placeholder 5">
            <a:extLst>
              <a:ext uri="{FF2B5EF4-FFF2-40B4-BE49-F238E27FC236}">
                <a16:creationId xmlns:a16="http://schemas.microsoft.com/office/drawing/2014/main" id="{FF1B4016-724E-4600-9B6B-787BD703EC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F08CE6-EC4E-E131-C015-FC9904C2F1EC}"/>
              </a:ext>
            </a:extLst>
          </p:cNvPr>
          <p:cNvSpPr>
            <a:spLocks noGrp="1"/>
          </p:cNvSpPr>
          <p:nvPr>
            <p:ph type="sldNum" sz="quarter" idx="12"/>
          </p:nvPr>
        </p:nvSpPr>
        <p:spPr/>
        <p:txBody>
          <a:bodyPr/>
          <a:lstStyle/>
          <a:p>
            <a:fld id="{DC0B0944-E088-4AFD-BF1C-7F6ED3CBA2AD}" type="slidenum">
              <a:rPr lang="en-GB" smtClean="0"/>
              <a:t>‹#›</a:t>
            </a:fld>
            <a:endParaRPr lang="en-GB"/>
          </a:p>
        </p:txBody>
      </p:sp>
    </p:spTree>
    <p:extLst>
      <p:ext uri="{BB962C8B-B14F-4D97-AF65-F5344CB8AC3E}">
        <p14:creationId xmlns:p14="http://schemas.microsoft.com/office/powerpoint/2010/main" val="3535216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1.jpe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419C1C-33C6-C934-CF32-F45DF24D71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43BF52-9D06-886D-B8D4-1E9F6170F4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466E11-F741-66FB-5736-11B3B367F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rial" panose="020B0604020202020204" pitchFamily="34" charset="0"/>
              </a:defRPr>
            </a:lvl1pPr>
          </a:lstStyle>
          <a:p>
            <a:fld id="{F1A6473C-226C-4B97-827A-F352EE106B80}" type="datetimeFigureOut">
              <a:rPr lang="en-GB" smtClean="0"/>
              <a:pPr/>
              <a:t>22/06/2026</a:t>
            </a:fld>
            <a:endParaRPr lang="en-GB"/>
          </a:p>
        </p:txBody>
      </p:sp>
      <p:sp>
        <p:nvSpPr>
          <p:cNvPr id="5" name="Footer Placeholder 4">
            <a:extLst>
              <a:ext uri="{FF2B5EF4-FFF2-40B4-BE49-F238E27FC236}">
                <a16:creationId xmlns:a16="http://schemas.microsoft.com/office/drawing/2014/main" id="{168110CA-1016-E4C8-12D4-723DB64A52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B7DAFE49-D71F-542A-5D0B-A6B6625DBE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defRPr>
            </a:lvl1pPr>
          </a:lstStyle>
          <a:p>
            <a:fld id="{DC0B0944-E088-4AFD-BF1C-7F6ED3CBA2AD}" type="slidenum">
              <a:rPr lang="en-GB" smtClean="0"/>
              <a:pPr/>
              <a:t>‹#›</a:t>
            </a:fld>
            <a:endParaRPr lang="en-GB"/>
          </a:p>
        </p:txBody>
      </p:sp>
      <p:pic>
        <p:nvPicPr>
          <p:cNvPr id="7" name="Picture 6" descr="A close-up of a logo&#10;&#10;Description automatically generated">
            <a:extLst>
              <a:ext uri="{FF2B5EF4-FFF2-40B4-BE49-F238E27FC236}">
                <a16:creationId xmlns:a16="http://schemas.microsoft.com/office/drawing/2014/main" id="{E616AFF8-F2ED-BD77-3E2F-60B9745D51F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spTree>
    <p:extLst>
      <p:ext uri="{BB962C8B-B14F-4D97-AF65-F5344CB8AC3E}">
        <p14:creationId xmlns:p14="http://schemas.microsoft.com/office/powerpoint/2010/main" val="907575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700" r:id="rId1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A38D6-603E-E8A1-78B0-FA02925F96FB}"/>
              </a:ext>
            </a:extLst>
          </p:cNvPr>
          <p:cNvSpPr>
            <a:spLocks noGrp="1"/>
          </p:cNvSpPr>
          <p:nvPr>
            <p:ph type="title"/>
          </p:nvPr>
        </p:nvSpPr>
        <p:spPr>
          <a:xfrm>
            <a:off x="517526" y="489480"/>
            <a:ext cx="5578474" cy="461665"/>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6278CD-77F1-C0DD-6C58-7A8C69A174D1}"/>
              </a:ext>
            </a:extLst>
          </p:cNvPr>
          <p:cNvSpPr>
            <a:spLocks noGrp="1"/>
          </p:cNvSpPr>
          <p:nvPr>
            <p:ph type="body" idx="1"/>
          </p:nvPr>
        </p:nvSpPr>
        <p:spPr>
          <a:xfrm>
            <a:off x="516834" y="1276684"/>
            <a:ext cx="11156054" cy="457525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A close-up of a logo&#10;&#10;Description automatically generated">
            <a:extLst>
              <a:ext uri="{FF2B5EF4-FFF2-40B4-BE49-F238E27FC236}">
                <a16:creationId xmlns:a16="http://schemas.microsoft.com/office/drawing/2014/main" id="{EA136DF0-7DC1-EC21-9747-E184ACBA819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spTree>
    <p:extLst>
      <p:ext uri="{BB962C8B-B14F-4D97-AF65-F5344CB8AC3E}">
        <p14:creationId xmlns:p14="http://schemas.microsoft.com/office/powerpoint/2010/main" val="22741404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hf sldNum="0" hdr="0" ftr="0" dt="0"/>
  <p:txStyles>
    <p:titleStyle>
      <a:lvl1pPr algn="l" defTabSz="914400" rtl="0" eaLnBrk="1" latinLnBrk="0" hangingPunct="1">
        <a:lnSpc>
          <a:spcPct val="100000"/>
        </a:lnSpc>
        <a:spcBef>
          <a:spcPct val="0"/>
        </a:spcBef>
        <a:buNone/>
        <a:defRPr sz="3000" b="0" kern="1200">
          <a:solidFill>
            <a:srgbClr val="007B4E"/>
          </a:solidFill>
          <a:latin typeface="+mj-lt"/>
          <a:ea typeface="+mj-ea"/>
          <a:cs typeface="+mj-cs"/>
        </a:defRPr>
      </a:lvl1pPr>
    </p:titleStyle>
    <p:body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00C4FF"/>
          </p15:clr>
        </p15:guide>
        <p15:guide id="2" pos="7680">
          <p15:clr>
            <a:srgbClr val="00C4FF"/>
          </p15:clr>
        </p15:guide>
        <p15:guide id="3" pos="326">
          <p15:clr>
            <a:srgbClr val="00C4FF"/>
          </p15:clr>
        </p15:guide>
        <p15:guide id="4" pos="7353">
          <p15:clr>
            <a:srgbClr val="00C4FF"/>
          </p15:clr>
        </p15:guide>
        <p15:guide id="5" orient="horz">
          <p15:clr>
            <a:srgbClr val="00C4FF"/>
          </p15:clr>
        </p15:guide>
        <p15:guide id="6" orient="horz" pos="4320">
          <p15:clr>
            <a:srgbClr val="00C4FF"/>
          </p15:clr>
        </p15:guide>
        <p15:guide id="7" orient="horz" pos="303">
          <p15:clr>
            <a:srgbClr val="00C4FF"/>
          </p15:clr>
        </p15:guide>
        <p15:guide id="8" orient="horz" pos="4016">
          <p15:clr>
            <a:srgbClr val="00C4FF"/>
          </p15:clr>
        </p15:guide>
        <p15:guide id="14" orient="horz" pos="3680">
          <p15:clr>
            <a:srgbClr val="00C4FF"/>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A38D6-603E-E8A1-78B0-FA02925F96FB}"/>
              </a:ext>
            </a:extLst>
          </p:cNvPr>
          <p:cNvSpPr>
            <a:spLocks noGrp="1"/>
          </p:cNvSpPr>
          <p:nvPr>
            <p:ph type="title"/>
          </p:nvPr>
        </p:nvSpPr>
        <p:spPr>
          <a:xfrm>
            <a:off x="517526" y="489480"/>
            <a:ext cx="5578474" cy="461665"/>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6278CD-77F1-C0DD-6C58-7A8C69A174D1}"/>
              </a:ext>
            </a:extLst>
          </p:cNvPr>
          <p:cNvSpPr>
            <a:spLocks noGrp="1"/>
          </p:cNvSpPr>
          <p:nvPr>
            <p:ph type="body" idx="1"/>
          </p:nvPr>
        </p:nvSpPr>
        <p:spPr>
          <a:xfrm>
            <a:off x="516834" y="1276684"/>
            <a:ext cx="11156054" cy="457525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A close-up of a logo&#10;&#10;Description automatically generated">
            <a:extLst>
              <a:ext uri="{FF2B5EF4-FFF2-40B4-BE49-F238E27FC236}">
                <a16:creationId xmlns:a16="http://schemas.microsoft.com/office/drawing/2014/main" id="{EA136DF0-7DC1-EC21-9747-E184ACBA819C}"/>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spTree>
    <p:extLst>
      <p:ext uri="{BB962C8B-B14F-4D97-AF65-F5344CB8AC3E}">
        <p14:creationId xmlns:p14="http://schemas.microsoft.com/office/powerpoint/2010/main" val="80860998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hf sldNum="0" hdr="0" ftr="0" dt="0"/>
  <p:txStyles>
    <p:titleStyle>
      <a:lvl1pPr algn="l" defTabSz="914400" rtl="0" eaLnBrk="1" latinLnBrk="0" hangingPunct="1">
        <a:lnSpc>
          <a:spcPct val="100000"/>
        </a:lnSpc>
        <a:spcBef>
          <a:spcPct val="0"/>
        </a:spcBef>
        <a:buNone/>
        <a:defRPr sz="3000" b="0" kern="1200">
          <a:solidFill>
            <a:srgbClr val="007B4E"/>
          </a:solidFill>
          <a:latin typeface="+mj-lt"/>
          <a:ea typeface="+mj-ea"/>
          <a:cs typeface="+mj-cs"/>
        </a:defRPr>
      </a:lvl1pPr>
    </p:titleStyle>
    <p:body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00C4FF"/>
          </p15:clr>
        </p15:guide>
        <p15:guide id="2" pos="7680">
          <p15:clr>
            <a:srgbClr val="00C4FF"/>
          </p15:clr>
        </p15:guide>
        <p15:guide id="3" pos="326">
          <p15:clr>
            <a:srgbClr val="00C4FF"/>
          </p15:clr>
        </p15:guide>
        <p15:guide id="4" pos="7353">
          <p15:clr>
            <a:srgbClr val="00C4FF"/>
          </p15:clr>
        </p15:guide>
        <p15:guide id="5" orient="horz">
          <p15:clr>
            <a:srgbClr val="00C4FF"/>
          </p15:clr>
        </p15:guide>
        <p15:guide id="6" orient="horz" pos="4320">
          <p15:clr>
            <a:srgbClr val="00C4FF"/>
          </p15:clr>
        </p15:guide>
        <p15:guide id="7" orient="horz" pos="303">
          <p15:clr>
            <a:srgbClr val="00C4FF"/>
          </p15:clr>
        </p15:guide>
        <p15:guide id="8" orient="horz" pos="4016">
          <p15:clr>
            <a:srgbClr val="00C4FF"/>
          </p15:clr>
        </p15:guide>
        <p15:guide id="14" orient="horz" pos="3680">
          <p15:clr>
            <a:srgbClr val="00C4FF"/>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nhssurveys.org/surveys/survey/05-community-mental-health/year/202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0.svg"/><Relationship Id="rId4" Type="http://schemas.openxmlformats.org/officeDocument/2006/relationships/hyperlink" Target="https://nhssurveys.org/surveys/survey/05-community-mental-health/year/2026/"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6/" TargetMode="External"/><Relationship Id="rId2" Type="http://schemas.openxmlformats.org/officeDocument/2006/relationships/notesSlide" Target="../notesSlides/notesSlide11.xml"/><Relationship Id="rId1" Type="http://schemas.openxmlformats.org/officeDocument/2006/relationships/slideLayout" Target="../slideLayouts/slideLayout42.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slideLayout" Target="../slideLayouts/slideLayout4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50.xml"/><Relationship Id="rId3" Type="http://schemas.openxmlformats.org/officeDocument/2006/relationships/slide" Target="slide3.xml"/><Relationship Id="rId7" Type="http://schemas.openxmlformats.org/officeDocument/2006/relationships/slide" Target="slide27.xml"/><Relationship Id="rId12" Type="http://schemas.openxmlformats.org/officeDocument/2006/relationships/slide" Target="slide4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46.xml"/><Relationship Id="rId5" Type="http://schemas.openxmlformats.org/officeDocument/2006/relationships/slide" Target="slide10.xml"/><Relationship Id="rId10" Type="http://schemas.openxmlformats.org/officeDocument/2006/relationships/slide" Target="slide43.xml"/><Relationship Id="rId4" Type="http://schemas.openxmlformats.org/officeDocument/2006/relationships/slide" Target="slide5.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31.png"/><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image" Target="../media/image34.sv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igital.nhs.uk/services/organisation-data-service/data-search-and-expor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nhssurveys.org/surveys/survey/05-community-mental-health/year/2026/" TargetMode="External"/><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supremecourt.uk/uploads/uksc_2024_0042_judgment_aea6c48cee.pdf" TargetMode="External"/><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7.svg"/><Relationship Id="rId4" Type="http://schemas.openxmlformats.org/officeDocument/2006/relationships/image" Target="../media/image36.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20.svg"/><Relationship Id="rId2" Type="http://schemas.openxmlformats.org/officeDocument/2006/relationships/notesSlide" Target="../notesSlides/notesSlide24.xml"/><Relationship Id="rId1" Type="http://schemas.openxmlformats.org/officeDocument/2006/relationships/slideLayout" Target="../slideLayouts/slideLayout42.xml"/><Relationship Id="rId6" Type="http://schemas.openxmlformats.org/officeDocument/2006/relationships/hyperlink" Target="https://nhssurveys.org/survey-instructions/publicising-surveys/" TargetMode="External"/><Relationship Id="rId5" Type="http://schemas.openxmlformats.org/officeDocument/2006/relationships/image" Target="../media/image40.svg"/><Relationship Id="rId4" Type="http://schemas.openxmlformats.org/officeDocument/2006/relationships/image" Target="../media/image39.svg"/></Relationships>
</file>

<file path=ppt/slides/_rels/slide37.xml.rels><?xml version="1.0" encoding="UTF-8" standalone="yes"?>
<Relationships xmlns="http://schemas.openxmlformats.org/package/2006/relationships"><Relationship Id="rId3" Type="http://schemas.openxmlformats.org/officeDocument/2006/relationships/hyperlink" Target="https://nhssurveys.org/surveys/survey/05-community-mental-health/year/2026/" TargetMode="External"/><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image" Target="../media/image44.svg"/><Relationship Id="rId5" Type="http://schemas.openxmlformats.org/officeDocument/2006/relationships/image" Target="../media/image43.svg"/><Relationship Id="rId4" Type="http://schemas.openxmlformats.org/officeDocument/2006/relationships/image" Target="../media/image42.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hyperlink" Target="https://nhssurveys.org/survey-instructions/publicising-survey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6/"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www.nhssurveys.org/usefullinks" TargetMode="External"/><Relationship Id="rId7" Type="http://schemas.openxmlformats.org/officeDocument/2006/relationships/diagramColors" Target="../diagrams/colors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www.cqc.org.uk/publications/surveys/nhs-patient-survey-programme-outline-programme-publication-date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44.xml"/><Relationship Id="rId4" Type="http://schemas.openxmlformats.org/officeDocument/2006/relationships/hyperlink" Target="https://archive.datadictionary.nhs.uk/DD%20Release%20May%202024/attributes/person_stated_gender_code.html" TargetMode="External"/></Relationships>
</file>

<file path=ppt/slides/_rels/slide8.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DBB24-93D2-C438-E19C-AB07BF106591}"/>
              </a:ext>
            </a:extLst>
          </p:cNvPr>
          <p:cNvSpPr>
            <a:spLocks noGrp="1"/>
          </p:cNvSpPr>
          <p:nvPr>
            <p:ph type="ctrTitle"/>
          </p:nvPr>
        </p:nvSpPr>
        <p:spPr>
          <a:xfrm>
            <a:off x="517526" y="489480"/>
            <a:ext cx="5578474" cy="1384995"/>
          </a:xfrm>
        </p:spPr>
        <p:txBody>
          <a:bodyPr/>
          <a:lstStyle/>
          <a:p>
            <a:r>
              <a:rPr lang="en-GB" sz="3000" dirty="0">
                <a:solidFill>
                  <a:srgbClr val="007B4E"/>
                </a:solidFill>
                <a:latin typeface="Arial" panose="020B0604020202020204" pitchFamily="34" charset="0"/>
                <a:cs typeface="Arial" panose="020B0604020202020204" pitchFamily="34" charset="0"/>
              </a:rPr>
              <a:t>2026 Community Mental Health Survey</a:t>
            </a:r>
            <a:br>
              <a:rPr lang="en-GB" sz="3000" dirty="0">
                <a:solidFill>
                  <a:srgbClr val="007B4E"/>
                </a:solidFill>
                <a:latin typeface="Arial" panose="020B0604020202020204" pitchFamily="34" charset="0"/>
                <a:cs typeface="Arial" panose="020B0604020202020204" pitchFamily="34" charset="0"/>
              </a:rPr>
            </a:br>
            <a:r>
              <a:rPr lang="en-GB" sz="3000" dirty="0">
                <a:solidFill>
                  <a:srgbClr val="007B4E"/>
                </a:solidFill>
                <a:latin typeface="Arial" panose="020B0604020202020204" pitchFamily="34" charset="0"/>
                <a:cs typeface="Arial" panose="020B0604020202020204" pitchFamily="34" charset="0"/>
              </a:rPr>
              <a:t>Trust Webinar 2</a:t>
            </a:r>
            <a:endParaRPr lang="en-GB" dirty="0"/>
          </a:p>
        </p:txBody>
      </p:sp>
      <p:sp>
        <p:nvSpPr>
          <p:cNvPr id="3" name="Subtitle 2">
            <a:extLst>
              <a:ext uri="{FF2B5EF4-FFF2-40B4-BE49-F238E27FC236}">
                <a16:creationId xmlns:a16="http://schemas.microsoft.com/office/drawing/2014/main" id="{EFBF0668-86EE-3F14-D6D7-1BB1768D4EAD}"/>
              </a:ext>
            </a:extLst>
          </p:cNvPr>
          <p:cNvSpPr>
            <a:spLocks noGrp="1"/>
          </p:cNvSpPr>
          <p:nvPr>
            <p:ph type="subTitle" idx="1"/>
          </p:nvPr>
        </p:nvSpPr>
        <p:spPr>
          <a:xfrm>
            <a:off x="597425" y="2067392"/>
            <a:ext cx="5578474" cy="779802"/>
          </a:xfrm>
        </p:spPr>
        <p:txBody>
          <a:bodyPr/>
          <a:lstStyle/>
          <a:p>
            <a:r>
              <a:rPr kumimoji="0" lang="en-GB" sz="1800" b="0" i="0" u="none" strike="noStrike" kern="1200" cap="none" spc="0" normalizeH="0" baseline="0" noProof="0" dirty="0">
                <a:ln>
                  <a:noFill/>
                </a:ln>
                <a:solidFill>
                  <a:srgbClr val="4A4A49"/>
                </a:solidFill>
                <a:effectLst/>
                <a:uLnTx/>
                <a:uFillTx/>
                <a:latin typeface="Arial" panose="020B0604020202020204" pitchFamily="34" charset="0"/>
                <a:cs typeface="Arial" panose="020B0604020202020204" pitchFamily="34" charset="0"/>
              </a:rPr>
              <a:t>22nd June 2026</a:t>
            </a:r>
          </a:p>
          <a:p>
            <a:endParaRPr lang="en-GB" dirty="0"/>
          </a:p>
        </p:txBody>
      </p:sp>
    </p:spTree>
    <p:extLst>
      <p:ext uri="{BB962C8B-B14F-4D97-AF65-F5344CB8AC3E}">
        <p14:creationId xmlns:p14="http://schemas.microsoft.com/office/powerpoint/2010/main" val="347365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121A365-D7C1-DCD3-7610-1E0B62192A21}"/>
              </a:ext>
            </a:extLst>
          </p:cNvPr>
          <p:cNvSpPr txBox="1">
            <a:spLocks/>
          </p:cNvSpPr>
          <p:nvPr/>
        </p:nvSpPr>
        <p:spPr>
          <a:xfrm>
            <a:off x="669926" y="641879"/>
            <a:ext cx="5578474" cy="4616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1E445C"/>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a:ln>
                  <a:noFill/>
                </a:ln>
                <a:solidFill>
                  <a:srgbClr val="007B4E"/>
                </a:solidFill>
                <a:effectLst/>
                <a:uLnTx/>
                <a:uFillTx/>
                <a:latin typeface="Arial" panose="020B0604020202020204"/>
                <a:ea typeface="+mj-ea"/>
                <a:cs typeface="+mj-cs"/>
              </a:rPr>
              <a:t>Instruction manuals</a:t>
            </a:r>
            <a:endParaRPr kumimoji="0" lang="en-GB" sz="3000" b="0" i="0" u="none" strike="noStrike" kern="1200" cap="none" spc="0" normalizeH="0" baseline="0" noProof="0">
              <a:ln>
                <a:noFill/>
              </a:ln>
              <a:solidFill>
                <a:srgbClr val="007B4E"/>
              </a:solidFill>
              <a:effectLst/>
              <a:uLnTx/>
              <a:uFillTx/>
              <a:latin typeface="Arial" panose="020B0604020202020204"/>
              <a:ea typeface="+mj-ea"/>
              <a:cs typeface="+mj-cs"/>
            </a:endParaRPr>
          </a:p>
        </p:txBody>
      </p:sp>
    </p:spTree>
    <p:extLst>
      <p:ext uri="{BB962C8B-B14F-4D97-AF65-F5344CB8AC3E}">
        <p14:creationId xmlns:p14="http://schemas.microsoft.com/office/powerpoint/2010/main" val="38746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C9805-2F87-9EDB-6430-92BAB81C041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03B8786-6970-0854-64F8-0DF68706494D}"/>
              </a:ext>
            </a:extLst>
          </p:cNvPr>
          <p:cNvSpPr>
            <a:spLocks noGrp="1"/>
          </p:cNvSpPr>
          <p:nvPr>
            <p:ph type="title"/>
          </p:nvPr>
        </p:nvSpPr>
        <p:spPr>
          <a:xfrm>
            <a:off x="632618" y="662518"/>
            <a:ext cx="11155361" cy="461665"/>
          </a:xfrm>
        </p:spPr>
        <p:txBody>
          <a:bodyPr>
            <a:noAutofit/>
          </a:bodyPr>
          <a:lstStyle/>
          <a:p>
            <a:r>
              <a:rPr lang="en-US" sz="3000">
                <a:solidFill>
                  <a:srgbClr val="007B4E"/>
                </a:solidFill>
              </a:rPr>
              <a:t>Survey handbook</a:t>
            </a:r>
            <a:endParaRPr lang="en-GB" sz="3000">
              <a:solidFill>
                <a:srgbClr val="007B4E"/>
              </a:solidFill>
            </a:endParaRPr>
          </a:p>
        </p:txBody>
      </p:sp>
      <p:sp>
        <p:nvSpPr>
          <p:cNvPr id="4" name="Rectangle 3">
            <a:extLst>
              <a:ext uri="{FF2B5EF4-FFF2-40B4-BE49-F238E27FC236}">
                <a16:creationId xmlns:a16="http://schemas.microsoft.com/office/drawing/2014/main" id="{F5D40402-F3AC-2779-C0F3-8B7711B62ECF}"/>
              </a:ext>
            </a:extLst>
          </p:cNvPr>
          <p:cNvSpPr/>
          <p:nvPr/>
        </p:nvSpPr>
        <p:spPr>
          <a:xfrm>
            <a:off x="1530571" y="5711678"/>
            <a:ext cx="9157575" cy="521351"/>
          </a:xfrm>
          <a:prstGeom prst="rect">
            <a:avLst/>
          </a:prstGeom>
          <a:solidFill>
            <a:srgbClr val="007B4E"/>
          </a:solidFill>
          <a:ln>
            <a:solidFill>
              <a:srgbClr val="007B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This </a:t>
            </a:r>
            <a:r>
              <a:rPr lang="en-GB" sz="1700">
                <a:solidFill>
                  <a:srgbClr val="FFFFFF"/>
                </a:solidFill>
                <a:latin typeface="Arial" panose="020B0604020202020204" pitchFamily="34" charset="0"/>
                <a:cs typeface="Arial" panose="020B0604020202020204" pitchFamily="34" charset="0"/>
              </a:rPr>
              <a:t>document is now</a:t>
            </a:r>
            <a:r>
              <a:rPr kumimoji="0" lang="en-GB" sz="17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available on the </a:t>
            </a:r>
            <a:r>
              <a:rPr lang="en-GB" sz="170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Community Mental Health website </a:t>
            </a:r>
            <a:r>
              <a:rPr kumimoji="0" lang="en-GB" sz="17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2" name="Content Placeholder 1">
            <a:extLst>
              <a:ext uri="{FF2B5EF4-FFF2-40B4-BE49-F238E27FC236}">
                <a16:creationId xmlns:a16="http://schemas.microsoft.com/office/drawing/2014/main" id="{36B62D5A-57B8-1F28-F851-D2472C8E5A21}"/>
              </a:ext>
            </a:extLst>
          </p:cNvPr>
          <p:cNvSpPr>
            <a:spLocks noGrp="1"/>
          </p:cNvSpPr>
          <p:nvPr>
            <p:ph idx="1"/>
          </p:nvPr>
        </p:nvSpPr>
        <p:spPr>
          <a:xfrm>
            <a:off x="665508" y="1324182"/>
            <a:ext cx="6993575" cy="4575255"/>
          </a:xfrm>
        </p:spPr>
        <p:txBody>
          <a:bodyPr/>
          <a:lstStyle/>
          <a:p>
            <a:r>
              <a:rPr lang="en-GB" sz="1600" b="1">
                <a:solidFill>
                  <a:srgbClr val="4D4D4D"/>
                </a:solidFill>
                <a:latin typeface="Arial" panose="020B0604020202020204" pitchFamily="34" charset="0"/>
                <a:cs typeface="Arial" panose="020B0604020202020204" pitchFamily="34" charset="0"/>
              </a:rPr>
              <a:t>For survey leads:</a:t>
            </a:r>
          </a:p>
          <a:p>
            <a:pPr marR="0" lvl="1" fontAlgn="auto">
              <a:spcAft>
                <a:spcPts val="0"/>
              </a:spcAft>
              <a:buClr>
                <a:srgbClr val="007B4E"/>
              </a:buClr>
              <a:buFont typeface="Courier New" panose="02070309020205020404" pitchFamily="49" charset="0"/>
              <a:buChar char="o"/>
              <a:tabLst/>
              <a:defRPr/>
            </a:pPr>
            <a:r>
              <a:rPr lang="en-US" sz="1600">
                <a:solidFill>
                  <a:srgbClr val="4D4D4D"/>
                </a:solidFill>
                <a:latin typeface="Arial" panose="020B0604020202020204"/>
              </a:rPr>
              <a:t>Document outlining step-by-step process for preparing and running the survey.</a:t>
            </a:r>
          </a:p>
          <a:p>
            <a:pPr marR="0" lvl="1" fontAlgn="auto">
              <a:spcAft>
                <a:spcPts val="0"/>
              </a:spcAft>
              <a:buClr>
                <a:srgbClr val="007B4E"/>
              </a:buClr>
              <a:buFont typeface="Courier New" panose="02070309020205020404" pitchFamily="49" charset="0"/>
              <a:buChar char="o"/>
              <a:tabLst/>
              <a:defRPr/>
            </a:pPr>
            <a:r>
              <a:rPr lang="en-US" sz="1600">
                <a:solidFill>
                  <a:srgbClr val="4D4D4D"/>
                </a:solidFill>
                <a:latin typeface="Arial" panose="020B0604020202020204"/>
              </a:rPr>
              <a:t>It is a key summary document that links to all other relevant information regarding the survey handbook.</a:t>
            </a:r>
            <a:endParaRPr lang="en-GB" sz="1600">
              <a:solidFill>
                <a:srgbClr val="4D4D4D"/>
              </a:solidFill>
              <a:latin typeface="Arial" panose="020B0604020202020204"/>
            </a:endParaRPr>
          </a:p>
          <a:p>
            <a:r>
              <a:rPr lang="en-GB" sz="1600" b="1">
                <a:solidFill>
                  <a:srgbClr val="4D4D4D"/>
                </a:solidFill>
                <a:latin typeface="Arial" panose="020B0604020202020204" pitchFamily="34" charset="0"/>
                <a:cs typeface="Arial" panose="020B0604020202020204" pitchFamily="34" charset="0"/>
              </a:rPr>
              <a:t>Includes:</a:t>
            </a:r>
          </a:p>
          <a:p>
            <a:pPr lvl="1">
              <a:buClr>
                <a:srgbClr val="007B4E"/>
              </a:buClr>
              <a:buFont typeface="Courier New" panose="02070309020205020404" pitchFamily="49" charset="0"/>
              <a:buChar char="o"/>
              <a:defRPr/>
            </a:pPr>
            <a:r>
              <a:rPr lang="en-US" sz="1600">
                <a:solidFill>
                  <a:srgbClr val="4D4D4D"/>
                </a:solidFill>
                <a:latin typeface="Arial" panose="020B0604020202020204"/>
              </a:rPr>
              <a:t>What’s new for CMH26.</a:t>
            </a:r>
          </a:p>
          <a:p>
            <a:pPr lvl="1">
              <a:buClr>
                <a:srgbClr val="007B4E"/>
              </a:buClr>
              <a:buFont typeface="Courier New" panose="02070309020205020404" pitchFamily="49" charset="0"/>
              <a:buChar char="o"/>
              <a:defRPr/>
            </a:pPr>
            <a:r>
              <a:rPr lang="en-US" sz="1600">
                <a:solidFill>
                  <a:srgbClr val="4D4D4D"/>
                </a:solidFill>
                <a:latin typeface="Arial" panose="020B0604020202020204"/>
              </a:rPr>
              <a:t>Tips on managing and implementing the survey.</a:t>
            </a:r>
          </a:p>
          <a:p>
            <a:pPr lvl="1">
              <a:buClr>
                <a:srgbClr val="007B4E"/>
              </a:buClr>
              <a:buFont typeface="Courier New" panose="02070309020205020404" pitchFamily="49" charset="0"/>
              <a:buChar char="o"/>
              <a:defRPr/>
            </a:pPr>
            <a:r>
              <a:rPr lang="en-US" sz="1600">
                <a:solidFill>
                  <a:srgbClr val="4D4D4D"/>
                </a:solidFill>
                <a:latin typeface="Arial" panose="020B0604020202020204"/>
              </a:rPr>
              <a:t>Key dates: top level.</a:t>
            </a:r>
          </a:p>
          <a:p>
            <a:pPr lvl="1">
              <a:buClr>
                <a:srgbClr val="007B4E"/>
              </a:buClr>
              <a:buFont typeface="Courier New" panose="02070309020205020404" pitchFamily="49" charset="0"/>
              <a:buChar char="o"/>
              <a:defRPr/>
            </a:pPr>
            <a:r>
              <a:rPr lang="en-US" sz="1600">
                <a:solidFill>
                  <a:srgbClr val="4D4D4D"/>
                </a:solidFill>
                <a:latin typeface="Arial" panose="020B0604020202020204"/>
              </a:rPr>
              <a:t>Highlights on key information e.g. Section 251.</a:t>
            </a:r>
          </a:p>
          <a:p>
            <a:pPr marL="0" marR="0" lvl="1" indent="0" algn="l" defTabSz="914400" rtl="0" eaLnBrk="1" fontAlgn="auto" latinLnBrk="0" hangingPunct="1">
              <a:lnSpc>
                <a:spcPct val="114000"/>
              </a:lnSpc>
              <a:spcBef>
                <a:spcPts val="800"/>
              </a:spcBef>
              <a:spcAft>
                <a:spcPts val="0"/>
              </a:spcAft>
              <a:buClr>
                <a:srgbClr val="1E445C"/>
              </a:buClr>
              <a:buSzPct val="85000"/>
              <a:buNone/>
              <a:tabLst/>
              <a:defRPr/>
            </a:pPr>
            <a:endParaRPr kumimoji="0" lang="en-US" sz="16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endParaRPr>
          </a:p>
          <a:p>
            <a:endParaRPr lang="en-GB" sz="1600" b="1">
              <a:solidFill>
                <a:srgbClr val="4A4A49"/>
              </a:solidFill>
              <a:latin typeface="Arial" panose="020B0604020202020204" pitchFamily="34" charset="0"/>
              <a:cs typeface="Arial" panose="020B0604020202020204" pitchFamily="34" charset="0"/>
            </a:endParaRPr>
          </a:p>
          <a:p>
            <a:pPr lvl="4"/>
            <a:endParaRPr lang="en-GB" sz="1600"/>
          </a:p>
          <a:p>
            <a:endParaRPr lang="en-GB" sz="1600"/>
          </a:p>
        </p:txBody>
      </p:sp>
      <p:grpSp>
        <p:nvGrpSpPr>
          <p:cNvPr id="5" name="Google Shape;662;p26">
            <a:extLst>
              <a:ext uri="{FF2B5EF4-FFF2-40B4-BE49-F238E27FC236}">
                <a16:creationId xmlns:a16="http://schemas.microsoft.com/office/drawing/2014/main" id="{622F0A8C-BC96-2361-4509-8287A43E8C68}"/>
              </a:ext>
            </a:extLst>
          </p:cNvPr>
          <p:cNvGrpSpPr/>
          <p:nvPr/>
        </p:nvGrpSpPr>
        <p:grpSpPr>
          <a:xfrm>
            <a:off x="555950" y="5217555"/>
            <a:ext cx="1742800" cy="1509600"/>
            <a:chOff x="710274" y="3077051"/>
            <a:chExt cx="1307100" cy="1132200"/>
          </a:xfrm>
        </p:grpSpPr>
        <p:sp>
          <p:nvSpPr>
            <p:cNvPr id="6" name="Google Shape;664;p26">
              <a:extLst>
                <a:ext uri="{FF2B5EF4-FFF2-40B4-BE49-F238E27FC236}">
                  <a16:creationId xmlns:a16="http://schemas.microsoft.com/office/drawing/2014/main" id="{27DE5132-2093-CBA7-D3F8-4C57C48BF066}"/>
                </a:ext>
              </a:extLst>
            </p:cNvPr>
            <p:cNvSpPr/>
            <p:nvPr/>
          </p:nvSpPr>
          <p:spPr>
            <a:xfrm>
              <a:off x="710274" y="3077051"/>
              <a:ext cx="1307100" cy="1132200"/>
            </a:xfrm>
            <a:prstGeom prst="hexagon">
              <a:avLst>
                <a:gd name="adj" fmla="val 28729"/>
                <a:gd name="vf" fmla="val 115470"/>
              </a:avLst>
            </a:prstGeom>
            <a:solidFill>
              <a:srgbClr val="007B4E">
                <a:alpha val="5843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7" name="Google Shape;665;p26">
              <a:extLst>
                <a:ext uri="{FF2B5EF4-FFF2-40B4-BE49-F238E27FC236}">
                  <a16:creationId xmlns:a16="http://schemas.microsoft.com/office/drawing/2014/main" id="{25F9F658-4AAE-D32A-4193-C037853886E9}"/>
                </a:ext>
              </a:extLst>
            </p:cNvPr>
            <p:cNvSpPr/>
            <p:nvPr/>
          </p:nvSpPr>
          <p:spPr>
            <a:xfrm>
              <a:off x="883425" y="3227050"/>
              <a:ext cx="960900" cy="832200"/>
            </a:xfrm>
            <a:prstGeom prst="hexagon">
              <a:avLst>
                <a:gd name="adj" fmla="val 28729"/>
                <a:gd name="vf" fmla="val 115470"/>
              </a:avLst>
            </a:prstGeom>
            <a:solidFill>
              <a:srgbClr val="007B4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grpSp>
      <p:pic>
        <p:nvPicPr>
          <p:cNvPr id="8" name="Graphic 7" descr="Internet with solid fill">
            <a:extLst>
              <a:ext uri="{FF2B5EF4-FFF2-40B4-BE49-F238E27FC236}">
                <a16:creationId xmlns:a16="http://schemas.microsoft.com/office/drawing/2014/main" id="{A92DEDA8-F5A4-9B93-2C2A-66398CFEF6B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70150" y="5489448"/>
            <a:ext cx="914400" cy="914400"/>
          </a:xfrm>
          <a:prstGeom prst="rect">
            <a:avLst/>
          </a:prstGeom>
        </p:spPr>
      </p:pic>
      <p:pic>
        <p:nvPicPr>
          <p:cNvPr id="11" name="Picture 10">
            <a:extLst>
              <a:ext uri="{FF2B5EF4-FFF2-40B4-BE49-F238E27FC236}">
                <a16:creationId xmlns:a16="http://schemas.microsoft.com/office/drawing/2014/main" id="{802AA7BA-D27D-520B-DE3B-41DBB37DBDC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93653" y="556302"/>
            <a:ext cx="3460431" cy="4921503"/>
          </a:xfrm>
          <a:prstGeom prst="rect">
            <a:avLst/>
          </a:prstGeom>
          <a:ln>
            <a:solidFill>
              <a:srgbClr val="1E445C"/>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B6A533DC-50A3-1A2B-02D9-F013C9311AA7}"/>
              </a:ext>
            </a:extLst>
          </p:cNvPr>
          <p:cNvSpPr/>
          <p:nvPr/>
        </p:nvSpPr>
        <p:spPr>
          <a:xfrm>
            <a:off x="7962900" y="3924300"/>
            <a:ext cx="190500" cy="342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033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7992D-0A5D-2132-8CAA-8C1FB60BCC4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47BE97-54BC-0D8F-CAF7-32C5ED021908}"/>
              </a:ext>
            </a:extLst>
          </p:cNvPr>
          <p:cNvSpPr>
            <a:spLocks noGrp="1"/>
          </p:cNvSpPr>
          <p:nvPr>
            <p:ph idx="1"/>
          </p:nvPr>
        </p:nvSpPr>
        <p:spPr>
          <a:xfrm>
            <a:off x="632618" y="1344998"/>
            <a:ext cx="6034690" cy="4575255"/>
          </a:xfrm>
        </p:spPr>
        <p:txBody>
          <a:bodyPr/>
          <a:lstStyle/>
          <a:p>
            <a:r>
              <a:rPr lang="en-GB" sz="1600" b="1">
                <a:solidFill>
                  <a:srgbClr val="4D4D4D"/>
                </a:solidFill>
                <a:latin typeface="Arial" panose="020B0604020202020204" pitchFamily="34" charset="0"/>
                <a:cs typeface="Arial" panose="020B0604020202020204" pitchFamily="34" charset="0"/>
              </a:rPr>
              <a:t>For sample drawers (data team):</a:t>
            </a:r>
          </a:p>
          <a:p>
            <a:pPr marR="0" lvl="1" fontAlgn="auto">
              <a:spcAft>
                <a:spcPts val="0"/>
              </a:spcAft>
              <a:buClr>
                <a:srgbClr val="007B4E"/>
              </a:buClr>
              <a:buFont typeface="Courier New" panose="02070309020205020404" pitchFamily="49" charset="0"/>
              <a:buChar char="o"/>
              <a:tabLst/>
              <a:defRPr/>
            </a:pPr>
            <a:r>
              <a:rPr lang="en-US" sz="1600">
                <a:solidFill>
                  <a:srgbClr val="4D4D4D"/>
                </a:solidFill>
                <a:latin typeface="Arial" panose="020B0604020202020204"/>
              </a:rPr>
              <a:t>Document outlining step-by-step process of how to draw your sample.</a:t>
            </a:r>
          </a:p>
          <a:p>
            <a:pPr marR="0" lvl="1" fontAlgn="auto">
              <a:spcAft>
                <a:spcPts val="0"/>
              </a:spcAft>
              <a:buClr>
                <a:srgbClr val="007B4E"/>
              </a:buClr>
              <a:buFont typeface="Courier New" panose="02070309020205020404" pitchFamily="49" charset="0"/>
              <a:buChar char="o"/>
              <a:tabLst/>
              <a:defRPr/>
            </a:pPr>
            <a:r>
              <a:rPr lang="en-US" sz="1600">
                <a:solidFill>
                  <a:srgbClr val="4D4D4D"/>
                </a:solidFill>
                <a:latin typeface="Arial" panose="020B0604020202020204"/>
              </a:rPr>
              <a:t>Key summary document that links to all other relevant information regarding survey sampling. </a:t>
            </a:r>
          </a:p>
          <a:p>
            <a:r>
              <a:rPr lang="en-GB" sz="1600" b="1">
                <a:solidFill>
                  <a:srgbClr val="4D4D4D"/>
                </a:solidFill>
                <a:latin typeface="Arial" panose="020B0604020202020204" pitchFamily="34" charset="0"/>
                <a:cs typeface="Arial" panose="020B0604020202020204" pitchFamily="34" charset="0"/>
              </a:rPr>
              <a:t>Includes:</a:t>
            </a:r>
          </a:p>
          <a:p>
            <a:pPr lvl="1">
              <a:buClr>
                <a:srgbClr val="007B4E"/>
              </a:buClr>
              <a:buFont typeface="Courier New" panose="02070309020205020404" pitchFamily="49" charset="0"/>
              <a:buChar char="o"/>
              <a:defRPr/>
            </a:pPr>
            <a:r>
              <a:rPr lang="en-US" sz="1600">
                <a:solidFill>
                  <a:srgbClr val="4D4D4D"/>
                </a:solidFill>
                <a:latin typeface="Arial" panose="020B0604020202020204"/>
              </a:rPr>
              <a:t>Overview of the sample drawing process.</a:t>
            </a:r>
          </a:p>
          <a:p>
            <a:pPr lvl="1">
              <a:buClr>
                <a:srgbClr val="007B4E"/>
              </a:buClr>
              <a:buFont typeface="Courier New" panose="02070309020205020404" pitchFamily="49" charset="0"/>
              <a:buChar char="o"/>
              <a:defRPr/>
            </a:pPr>
            <a:r>
              <a:rPr lang="en-US" sz="1600">
                <a:solidFill>
                  <a:srgbClr val="4D4D4D"/>
                </a:solidFill>
                <a:latin typeface="Arial" panose="020B0604020202020204"/>
              </a:rPr>
              <a:t>Details on eligible and ineligible service users.</a:t>
            </a:r>
          </a:p>
          <a:p>
            <a:pPr lvl="1">
              <a:buClr>
                <a:srgbClr val="007B4E"/>
              </a:buClr>
              <a:buFont typeface="Courier New" panose="02070309020205020404" pitchFamily="49" charset="0"/>
              <a:buChar char="o"/>
              <a:defRPr/>
            </a:pPr>
            <a:r>
              <a:rPr lang="en-US" sz="1600">
                <a:solidFill>
                  <a:srgbClr val="4D4D4D"/>
                </a:solidFill>
                <a:latin typeface="Arial" panose="020B0604020202020204"/>
              </a:rPr>
              <a:t>Information on DBS checks for deceased service users. This has been </a:t>
            </a:r>
            <a:r>
              <a:rPr lang="en-US" sz="1600" b="1">
                <a:solidFill>
                  <a:srgbClr val="4D4D4D"/>
                </a:solidFill>
                <a:latin typeface="Arial" panose="020B0604020202020204"/>
                <a:hlinkClick r:id="rId3" action="ppaction://hlinksldjump"/>
              </a:rPr>
              <a:t>updated for 2026 </a:t>
            </a:r>
            <a:r>
              <a:rPr lang="en-US" sz="1600">
                <a:solidFill>
                  <a:srgbClr val="4D4D4D"/>
                </a:solidFill>
                <a:latin typeface="Arial" panose="020B0604020202020204"/>
              </a:rPr>
              <a:t>and will be outlined later in the presentation.</a:t>
            </a:r>
          </a:p>
          <a:p>
            <a:pPr lvl="1">
              <a:buClr>
                <a:srgbClr val="007B4E"/>
              </a:buClr>
              <a:buFont typeface="Courier New" panose="02070309020205020404" pitchFamily="49" charset="0"/>
              <a:buChar char="o"/>
              <a:defRPr/>
            </a:pPr>
            <a:r>
              <a:rPr lang="en-US" sz="1600">
                <a:solidFill>
                  <a:srgbClr val="4D4D4D"/>
                </a:solidFill>
                <a:latin typeface="Arial" panose="020B0604020202020204"/>
              </a:rPr>
              <a:t>Checking and submitting your sample.</a:t>
            </a:r>
          </a:p>
          <a:p>
            <a:endParaRPr lang="en-GB"/>
          </a:p>
        </p:txBody>
      </p:sp>
      <p:sp>
        <p:nvSpPr>
          <p:cNvPr id="3" name="Title 2">
            <a:extLst>
              <a:ext uri="{FF2B5EF4-FFF2-40B4-BE49-F238E27FC236}">
                <a16:creationId xmlns:a16="http://schemas.microsoft.com/office/drawing/2014/main" id="{CCE78F55-93D8-C1DE-73F1-078EA7AB3B05}"/>
              </a:ext>
            </a:extLst>
          </p:cNvPr>
          <p:cNvSpPr>
            <a:spLocks noGrp="1"/>
          </p:cNvSpPr>
          <p:nvPr>
            <p:ph type="title"/>
          </p:nvPr>
        </p:nvSpPr>
        <p:spPr>
          <a:xfrm>
            <a:off x="632618" y="683334"/>
            <a:ext cx="11155361" cy="461665"/>
          </a:xfrm>
        </p:spPr>
        <p:txBody>
          <a:bodyPr>
            <a:noAutofit/>
          </a:bodyPr>
          <a:lstStyle/>
          <a:p>
            <a:r>
              <a:rPr lang="en-US" sz="3000">
                <a:solidFill>
                  <a:srgbClr val="007B4E"/>
                </a:solidFill>
              </a:rPr>
              <a:t>Sampling instructions</a:t>
            </a:r>
            <a:endParaRPr lang="en-GB" sz="3000">
              <a:solidFill>
                <a:srgbClr val="007B4E"/>
              </a:solidFill>
            </a:endParaRPr>
          </a:p>
        </p:txBody>
      </p:sp>
      <p:sp>
        <p:nvSpPr>
          <p:cNvPr id="4" name="Rectangle 3">
            <a:extLst>
              <a:ext uri="{FF2B5EF4-FFF2-40B4-BE49-F238E27FC236}">
                <a16:creationId xmlns:a16="http://schemas.microsoft.com/office/drawing/2014/main" id="{32601CE7-3226-A28F-2DE7-FFFA5EE2EBD0}"/>
              </a:ext>
            </a:extLst>
          </p:cNvPr>
          <p:cNvSpPr/>
          <p:nvPr/>
        </p:nvSpPr>
        <p:spPr>
          <a:xfrm>
            <a:off x="1530571" y="5711678"/>
            <a:ext cx="9157575" cy="521351"/>
          </a:xfrm>
          <a:prstGeom prst="rect">
            <a:avLst/>
          </a:prstGeom>
          <a:solidFill>
            <a:srgbClr val="007B4E"/>
          </a:solidFill>
          <a:ln>
            <a:solidFill>
              <a:srgbClr val="007B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This </a:t>
            </a:r>
            <a:r>
              <a:rPr lang="en-GB" sz="1700">
                <a:solidFill>
                  <a:srgbClr val="FFFFFF"/>
                </a:solidFill>
                <a:latin typeface="Arial" panose="020B0604020202020204" pitchFamily="34" charset="0"/>
                <a:cs typeface="Arial" panose="020B0604020202020204" pitchFamily="34" charset="0"/>
              </a:rPr>
              <a:t>document is now</a:t>
            </a:r>
            <a:r>
              <a:rPr kumimoji="0" lang="en-GB" sz="17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available on the </a:t>
            </a:r>
            <a:r>
              <a:rPr kumimoji="0" lang="en-GB" sz="17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NHS Community Mental Health </a:t>
            </a:r>
            <a:r>
              <a:rPr kumimoji="0" lang="en-GB" sz="17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website.</a:t>
            </a:r>
          </a:p>
        </p:txBody>
      </p:sp>
      <p:grpSp>
        <p:nvGrpSpPr>
          <p:cNvPr id="5" name="Google Shape;662;p26">
            <a:extLst>
              <a:ext uri="{FF2B5EF4-FFF2-40B4-BE49-F238E27FC236}">
                <a16:creationId xmlns:a16="http://schemas.microsoft.com/office/drawing/2014/main" id="{C8D52FA2-7184-EC80-C6DA-440DB15292C3}"/>
              </a:ext>
            </a:extLst>
          </p:cNvPr>
          <p:cNvGrpSpPr/>
          <p:nvPr/>
        </p:nvGrpSpPr>
        <p:grpSpPr>
          <a:xfrm>
            <a:off x="555950" y="5217555"/>
            <a:ext cx="1742800" cy="1509600"/>
            <a:chOff x="710274" y="3077051"/>
            <a:chExt cx="1307100" cy="1132200"/>
          </a:xfrm>
        </p:grpSpPr>
        <p:sp>
          <p:nvSpPr>
            <p:cNvPr id="6" name="Google Shape;664;p26">
              <a:extLst>
                <a:ext uri="{FF2B5EF4-FFF2-40B4-BE49-F238E27FC236}">
                  <a16:creationId xmlns:a16="http://schemas.microsoft.com/office/drawing/2014/main" id="{60055E4A-6011-5E90-E327-A18D13F61367}"/>
                </a:ext>
              </a:extLst>
            </p:cNvPr>
            <p:cNvSpPr/>
            <p:nvPr/>
          </p:nvSpPr>
          <p:spPr>
            <a:xfrm>
              <a:off x="710274" y="3077051"/>
              <a:ext cx="1307100" cy="1132200"/>
            </a:xfrm>
            <a:prstGeom prst="hexagon">
              <a:avLst>
                <a:gd name="adj" fmla="val 28729"/>
                <a:gd name="vf" fmla="val 115470"/>
              </a:avLst>
            </a:prstGeom>
            <a:solidFill>
              <a:srgbClr val="007B4E">
                <a:alpha val="5843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7" name="Google Shape;665;p26">
              <a:extLst>
                <a:ext uri="{FF2B5EF4-FFF2-40B4-BE49-F238E27FC236}">
                  <a16:creationId xmlns:a16="http://schemas.microsoft.com/office/drawing/2014/main" id="{075066AF-D9A8-6FDF-003B-F40A188615BD}"/>
                </a:ext>
              </a:extLst>
            </p:cNvPr>
            <p:cNvSpPr/>
            <p:nvPr/>
          </p:nvSpPr>
          <p:spPr>
            <a:xfrm>
              <a:off x="883425" y="3227050"/>
              <a:ext cx="960900" cy="832200"/>
            </a:xfrm>
            <a:prstGeom prst="hexagon">
              <a:avLst>
                <a:gd name="adj" fmla="val 28729"/>
                <a:gd name="vf" fmla="val 115470"/>
              </a:avLst>
            </a:prstGeom>
            <a:solidFill>
              <a:srgbClr val="007B4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grpSp>
      <p:pic>
        <p:nvPicPr>
          <p:cNvPr id="8" name="Graphic 7" descr="Internet with solid fill">
            <a:extLst>
              <a:ext uri="{FF2B5EF4-FFF2-40B4-BE49-F238E27FC236}">
                <a16:creationId xmlns:a16="http://schemas.microsoft.com/office/drawing/2014/main" id="{5549BB93-31D0-C0E8-7D27-88B2A71F95A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70150" y="5489448"/>
            <a:ext cx="914400" cy="914400"/>
          </a:xfrm>
          <a:prstGeom prst="rect">
            <a:avLst/>
          </a:prstGeom>
        </p:spPr>
      </p:pic>
      <p:pic>
        <p:nvPicPr>
          <p:cNvPr id="16" name="Picture 15">
            <a:extLst>
              <a:ext uri="{FF2B5EF4-FFF2-40B4-BE49-F238E27FC236}">
                <a16:creationId xmlns:a16="http://schemas.microsoft.com/office/drawing/2014/main" id="{29ED2478-DEC6-9FF3-99B1-9FA5FB7CA3E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27003" y="556468"/>
            <a:ext cx="3435527" cy="4928898"/>
          </a:xfrm>
          <a:prstGeom prst="rect">
            <a:avLst/>
          </a:prstGeom>
          <a:ln>
            <a:solidFill>
              <a:srgbClr val="1E445C"/>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8354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97DFD-E771-4CE0-06DB-D6BA98640B0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06EE31-C4CB-AC34-69ED-96B48B80AA25}"/>
              </a:ext>
            </a:extLst>
          </p:cNvPr>
          <p:cNvSpPr>
            <a:spLocks noGrp="1"/>
          </p:cNvSpPr>
          <p:nvPr>
            <p:ph type="title"/>
          </p:nvPr>
        </p:nvSpPr>
        <p:spPr>
          <a:xfrm>
            <a:off x="632617" y="683334"/>
            <a:ext cx="11155361" cy="461665"/>
          </a:xfrm>
        </p:spPr>
        <p:txBody>
          <a:bodyPr>
            <a:noAutofit/>
          </a:bodyPr>
          <a:lstStyle/>
          <a:p>
            <a:r>
              <a:rPr lang="en-US" sz="3000">
                <a:solidFill>
                  <a:srgbClr val="007B4E"/>
                </a:solidFill>
              </a:rPr>
              <a:t>Other Documents</a:t>
            </a:r>
            <a:endParaRPr lang="en-GB" sz="3000">
              <a:solidFill>
                <a:srgbClr val="007B4E"/>
              </a:solidFill>
            </a:endParaRPr>
          </a:p>
        </p:txBody>
      </p:sp>
      <p:sp>
        <p:nvSpPr>
          <p:cNvPr id="4" name="TextBox 3">
            <a:extLst>
              <a:ext uri="{FF2B5EF4-FFF2-40B4-BE49-F238E27FC236}">
                <a16:creationId xmlns:a16="http://schemas.microsoft.com/office/drawing/2014/main" id="{CD69FA3B-4C22-5A9B-5906-E5337BF74A5C}"/>
              </a:ext>
            </a:extLst>
          </p:cNvPr>
          <p:cNvSpPr txBox="1"/>
          <p:nvPr/>
        </p:nvSpPr>
        <p:spPr>
          <a:xfrm>
            <a:off x="631823" y="2123697"/>
            <a:ext cx="5369034" cy="1802801"/>
          </a:xfrm>
          <a:prstGeom prst="rect">
            <a:avLst/>
          </a:prstGeom>
          <a:noFill/>
        </p:spPr>
        <p:txBody>
          <a:bodyPr wrap="square" rtlCol="0">
            <a:spAutoFit/>
          </a:bodyPr>
          <a:lstStyle/>
          <a:p>
            <a:pPr algn="ctr"/>
            <a:r>
              <a:rPr lang="en-GB" sz="1600">
                <a:solidFill>
                  <a:srgbClr val="007B4E"/>
                </a:solidFill>
                <a:latin typeface="Arial" panose="020B0604020202020204" pitchFamily="34" charset="0"/>
                <a:cs typeface="Arial" panose="020B0604020202020204" pitchFamily="34" charset="0"/>
              </a:rPr>
              <a:t>To be used to construct the sample of eligible service users for the survey.</a:t>
            </a:r>
            <a:endParaRPr lang="en-GB" sz="1600" b="1">
              <a:solidFill>
                <a:srgbClr val="007B4E"/>
              </a:solidFill>
              <a:latin typeface="Arial" panose="020B0604020202020204" pitchFamily="34" charset="0"/>
              <a:cs typeface="Arial" panose="020B0604020202020204" pitchFamily="34" charset="0"/>
            </a:endParaRP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Courier New" panose="02070309020205020404" pitchFamily="49" charset="0"/>
              <a:buChar char="o"/>
              <a:tabLst/>
              <a:defRPr/>
            </a:pPr>
            <a:r>
              <a:rPr kumimoji="0" lang="en-US" sz="16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Includes</a:t>
            </a:r>
            <a:r>
              <a:rPr lang="en-US" sz="1600">
                <a:solidFill>
                  <a:srgbClr val="4A4A49"/>
                </a:solidFill>
                <a:latin typeface="Arial" panose="020B0604020202020204"/>
                <a:cs typeface="Arial" panose="020B0604020202020204" pitchFamily="34" charset="0"/>
              </a:rPr>
              <a:t> </a:t>
            </a:r>
            <a:r>
              <a:rPr kumimoji="0" lang="en-US" sz="16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all relevant fields for the sample details, mailing details and fieldwork variables.</a:t>
            </a:r>
            <a:endParaRPr kumimoji="0" lang="en-GB" sz="1600" b="0" i="0" u="none" strike="noStrike" kern="1200" cap="none" spc="0" normalizeH="0" baseline="0" noProof="0">
              <a:ln>
                <a:noFill/>
              </a:ln>
              <a:solidFill>
                <a:srgbClr val="4A4A49"/>
              </a:solidFill>
              <a:effectLst/>
              <a:uLnTx/>
              <a:uFillTx/>
              <a:latin typeface="Arial" panose="020B0604020202020204" pitchFamily="34" charset="0"/>
              <a:ea typeface="+mn-ea"/>
              <a:cs typeface="Arial" panose="020B0604020202020204" pitchFamily="34" charset="0"/>
            </a:endParaRPr>
          </a:p>
          <a:p>
            <a:pPr marL="285750" indent="-285750">
              <a:buClr>
                <a:srgbClr val="007B4E"/>
              </a:buClr>
              <a:buFont typeface="Courier New" panose="02070309020205020404" pitchFamily="49" charset="0"/>
              <a:buChar char="o"/>
            </a:pPr>
            <a:endParaRPr lang="en-GB">
              <a:solidFill>
                <a:srgbClr val="4A4A4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a:solidFill>
                <a:srgbClr val="4A4A49"/>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BFC4DDF-5586-7EDB-ECC7-E84EBCE83D1B}"/>
              </a:ext>
            </a:extLst>
          </p:cNvPr>
          <p:cNvSpPr txBox="1"/>
          <p:nvPr/>
        </p:nvSpPr>
        <p:spPr>
          <a:xfrm>
            <a:off x="6391766" y="2123697"/>
            <a:ext cx="5569280" cy="1889363"/>
          </a:xfrm>
          <a:prstGeom prst="rect">
            <a:avLst/>
          </a:prstGeom>
          <a:noFill/>
        </p:spPr>
        <p:txBody>
          <a:bodyPr wrap="square" rtlCol="0">
            <a:spAutoFit/>
          </a:bodyPr>
          <a:lstStyle/>
          <a:p>
            <a:pPr algn="ctr"/>
            <a:r>
              <a:rPr lang="en-GB" sz="1600">
                <a:solidFill>
                  <a:srgbClr val="007B4E"/>
                </a:solidFill>
                <a:latin typeface="Arial" panose="020B0604020202020204" pitchFamily="34" charset="0"/>
                <a:cs typeface="Arial" panose="020B0604020202020204" pitchFamily="34" charset="0"/>
              </a:rPr>
              <a:t>To be used to check your sample has been correctly drawn before submission to your contractor or the SCC.</a:t>
            </a:r>
            <a:endParaRPr lang="en-GB" sz="1600" b="1">
              <a:solidFill>
                <a:srgbClr val="007B4E"/>
              </a:solidFill>
              <a:latin typeface="Arial" panose="020B0604020202020204" pitchFamily="34" charset="0"/>
              <a:cs typeface="Arial" panose="020B0604020202020204" pitchFamily="34" charset="0"/>
            </a:endParaRPr>
          </a:p>
          <a:p>
            <a:pPr marL="342900" lvl="1" indent="-342900">
              <a:lnSpc>
                <a:spcPct val="114000"/>
              </a:lnSpc>
              <a:spcBef>
                <a:spcPts val="800"/>
              </a:spcBef>
              <a:buClr>
                <a:srgbClr val="007B4E"/>
              </a:buClr>
              <a:buSzPct val="85000"/>
              <a:buFont typeface="Courier New" panose="02070309020205020404" pitchFamily="49" charset="0"/>
              <a:buChar char="o"/>
              <a:defRPr/>
            </a:pPr>
            <a:r>
              <a:rPr lang="en-US" sz="1600">
                <a:solidFill>
                  <a:srgbClr val="4A4A49"/>
                </a:solidFill>
                <a:latin typeface="Arial" panose="020B0604020202020204"/>
                <a:cs typeface="Arial" panose="020B0604020202020204" pitchFamily="34" charset="0"/>
              </a:rPr>
              <a:t>Includes – instructions, checklist, declaration agreement.</a:t>
            </a:r>
          </a:p>
          <a:p>
            <a:pPr marL="342900" lvl="1" indent="-342900">
              <a:lnSpc>
                <a:spcPct val="114000"/>
              </a:lnSpc>
              <a:spcBef>
                <a:spcPts val="800"/>
              </a:spcBef>
              <a:buClr>
                <a:srgbClr val="007B4E"/>
              </a:buClr>
              <a:buSzPct val="85000"/>
              <a:buFont typeface="Courier New" panose="02070309020205020404" pitchFamily="49" charset="0"/>
              <a:buChar char="o"/>
              <a:defRPr/>
            </a:pPr>
            <a:r>
              <a:rPr lang="en-US" sz="1600">
                <a:solidFill>
                  <a:srgbClr val="4A4A49"/>
                </a:solidFill>
                <a:latin typeface="Arial" panose="020B0604020202020204"/>
                <a:cs typeface="Arial" panose="020B0604020202020204" pitchFamily="34" charset="0"/>
              </a:rPr>
              <a:t>Must be signed by the sample drawer AND your Caldicott Guardian prior to submission.</a:t>
            </a:r>
          </a:p>
        </p:txBody>
      </p:sp>
      <p:sp>
        <p:nvSpPr>
          <p:cNvPr id="10" name="Title 1">
            <a:extLst>
              <a:ext uri="{FF2B5EF4-FFF2-40B4-BE49-F238E27FC236}">
                <a16:creationId xmlns:a16="http://schemas.microsoft.com/office/drawing/2014/main" id="{499B4979-76B1-1865-ECBE-256218D45FF1}"/>
              </a:ext>
            </a:extLst>
          </p:cNvPr>
          <p:cNvSpPr txBox="1">
            <a:spLocks/>
          </p:cNvSpPr>
          <p:nvPr/>
        </p:nvSpPr>
        <p:spPr>
          <a:xfrm>
            <a:off x="631823" y="1629598"/>
            <a:ext cx="5168409" cy="657530"/>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1E445C"/>
                </a:solidFill>
                <a:latin typeface="+mj-lt"/>
                <a:ea typeface="+mj-ea"/>
                <a:cs typeface="+mj-cs"/>
              </a:defRPr>
            </a:lvl1pPr>
          </a:lstStyle>
          <a:p>
            <a:pPr>
              <a:lnSpc>
                <a:spcPct val="90000"/>
              </a:lnSpc>
            </a:pPr>
            <a:r>
              <a:rPr lang="en-GB" sz="1800" b="1">
                <a:solidFill>
                  <a:srgbClr val="007B4E"/>
                </a:solidFill>
                <a:latin typeface="Arial" panose="020B0604020202020204" pitchFamily="34" charset="0"/>
                <a:cs typeface="Arial" panose="020B0604020202020204" pitchFamily="34" charset="0"/>
              </a:rPr>
              <a:t>Sample Construction Spreadsheet</a:t>
            </a:r>
          </a:p>
        </p:txBody>
      </p:sp>
      <p:sp>
        <p:nvSpPr>
          <p:cNvPr id="2" name="Title 1">
            <a:extLst>
              <a:ext uri="{FF2B5EF4-FFF2-40B4-BE49-F238E27FC236}">
                <a16:creationId xmlns:a16="http://schemas.microsoft.com/office/drawing/2014/main" id="{4ECF0624-3F87-C174-367B-A1A6ED57052D}"/>
              </a:ext>
            </a:extLst>
          </p:cNvPr>
          <p:cNvSpPr txBox="1">
            <a:spLocks/>
          </p:cNvSpPr>
          <p:nvPr/>
        </p:nvSpPr>
        <p:spPr>
          <a:xfrm>
            <a:off x="6391766" y="1629598"/>
            <a:ext cx="5168409" cy="657530"/>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1E445C"/>
                </a:solidFill>
                <a:latin typeface="+mj-lt"/>
                <a:ea typeface="+mj-ea"/>
                <a:cs typeface="+mj-cs"/>
              </a:defRPr>
            </a:lvl1pPr>
          </a:lstStyle>
          <a:p>
            <a:pPr>
              <a:lnSpc>
                <a:spcPct val="90000"/>
              </a:lnSpc>
            </a:pPr>
            <a:r>
              <a:rPr lang="en-GB" sz="1800" b="1">
                <a:solidFill>
                  <a:srgbClr val="007B4E"/>
                </a:solidFill>
                <a:latin typeface="Arial" panose="020B0604020202020204" pitchFamily="34" charset="0"/>
                <a:cs typeface="Arial" panose="020B0604020202020204" pitchFamily="34" charset="0"/>
              </a:rPr>
              <a:t>Sample Declaration Form</a:t>
            </a:r>
          </a:p>
        </p:txBody>
      </p:sp>
      <p:sp>
        <p:nvSpPr>
          <p:cNvPr id="7" name="Rectangle 6">
            <a:extLst>
              <a:ext uri="{FF2B5EF4-FFF2-40B4-BE49-F238E27FC236}">
                <a16:creationId xmlns:a16="http://schemas.microsoft.com/office/drawing/2014/main" id="{099E7F81-D18C-5928-7371-A118519AABFB}"/>
              </a:ext>
            </a:extLst>
          </p:cNvPr>
          <p:cNvSpPr/>
          <p:nvPr/>
        </p:nvSpPr>
        <p:spPr>
          <a:xfrm>
            <a:off x="1530571" y="5711678"/>
            <a:ext cx="9157575" cy="521351"/>
          </a:xfrm>
          <a:prstGeom prst="rect">
            <a:avLst/>
          </a:prstGeom>
          <a:solidFill>
            <a:srgbClr val="007B4E"/>
          </a:solidFill>
          <a:ln>
            <a:solidFill>
              <a:srgbClr val="007B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These </a:t>
            </a:r>
            <a:r>
              <a:rPr lang="en-GB" sz="1700">
                <a:solidFill>
                  <a:srgbClr val="FFFFFF"/>
                </a:solidFill>
                <a:latin typeface="Arial" panose="020B0604020202020204" pitchFamily="34" charset="0"/>
                <a:cs typeface="Arial" panose="020B0604020202020204" pitchFamily="34" charset="0"/>
              </a:rPr>
              <a:t>documents are </a:t>
            </a:r>
            <a:r>
              <a:rPr kumimoji="0" lang="en-GB" sz="17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available on the </a:t>
            </a:r>
            <a:r>
              <a:rPr kumimoji="0" lang="en-GB" sz="17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NHS Community Mental Health </a:t>
            </a:r>
            <a:r>
              <a:rPr kumimoji="0" lang="en-GB" sz="17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website.</a:t>
            </a:r>
          </a:p>
        </p:txBody>
      </p:sp>
      <p:sp>
        <p:nvSpPr>
          <p:cNvPr id="9" name="Google Shape;664;p26">
            <a:extLst>
              <a:ext uri="{FF2B5EF4-FFF2-40B4-BE49-F238E27FC236}">
                <a16:creationId xmlns:a16="http://schemas.microsoft.com/office/drawing/2014/main" id="{343DC4BE-1604-BD69-DC82-7B3A4E3251E0}"/>
              </a:ext>
            </a:extLst>
          </p:cNvPr>
          <p:cNvSpPr/>
          <p:nvPr/>
        </p:nvSpPr>
        <p:spPr>
          <a:xfrm>
            <a:off x="555950" y="5217555"/>
            <a:ext cx="1742800" cy="1509600"/>
          </a:xfrm>
          <a:prstGeom prst="hexagon">
            <a:avLst>
              <a:gd name="adj" fmla="val 28729"/>
              <a:gd name="vf" fmla="val 115470"/>
            </a:avLst>
          </a:prstGeom>
          <a:solidFill>
            <a:srgbClr val="007B4E">
              <a:alpha val="5843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11" name="Google Shape;665;p26">
            <a:extLst>
              <a:ext uri="{FF2B5EF4-FFF2-40B4-BE49-F238E27FC236}">
                <a16:creationId xmlns:a16="http://schemas.microsoft.com/office/drawing/2014/main" id="{2C4DACB9-9121-09C3-809D-116E3056F5B8}"/>
              </a:ext>
            </a:extLst>
          </p:cNvPr>
          <p:cNvSpPr/>
          <p:nvPr/>
        </p:nvSpPr>
        <p:spPr>
          <a:xfrm>
            <a:off x="786818" y="5417554"/>
            <a:ext cx="1281200" cy="1109600"/>
          </a:xfrm>
          <a:prstGeom prst="hexagon">
            <a:avLst>
              <a:gd name="adj" fmla="val 28729"/>
              <a:gd name="vf" fmla="val 115470"/>
            </a:avLst>
          </a:prstGeom>
          <a:solidFill>
            <a:srgbClr val="007B4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pic>
        <p:nvPicPr>
          <p:cNvPr id="12" name="Graphic 11" descr="Internet with solid fill">
            <a:extLst>
              <a:ext uri="{FF2B5EF4-FFF2-40B4-BE49-F238E27FC236}">
                <a16:creationId xmlns:a16="http://schemas.microsoft.com/office/drawing/2014/main" id="{B2099EA9-D9AE-3EDA-916C-F5023CBBFCE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70150" y="5489448"/>
            <a:ext cx="914400" cy="914400"/>
          </a:xfrm>
          <a:prstGeom prst="rect">
            <a:avLst/>
          </a:prstGeom>
        </p:spPr>
      </p:pic>
    </p:spTree>
    <p:extLst>
      <p:ext uri="{BB962C8B-B14F-4D97-AF65-F5344CB8AC3E}">
        <p14:creationId xmlns:p14="http://schemas.microsoft.com/office/powerpoint/2010/main" val="2309539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08BF8-49DE-31D0-6C65-29F82BCD1496}"/>
            </a:ext>
          </a:extLst>
        </p:cNvPr>
        <p:cNvGrpSpPr/>
        <p:nvPr/>
      </p:nvGrpSpPr>
      <p:grpSpPr>
        <a:xfrm>
          <a:off x="0" y="0"/>
          <a:ext cx="0" cy="0"/>
          <a:chOff x="0" y="0"/>
          <a:chExt cx="0" cy="0"/>
        </a:xfrm>
      </p:grpSpPr>
      <p:sp>
        <p:nvSpPr>
          <p:cNvPr id="14" name="Google Shape;664;p26">
            <a:extLst>
              <a:ext uri="{FF2B5EF4-FFF2-40B4-BE49-F238E27FC236}">
                <a16:creationId xmlns:a16="http://schemas.microsoft.com/office/drawing/2014/main" id="{7A9220A9-D1FD-BE30-53AC-10E7A60D1430}"/>
              </a:ext>
            </a:extLst>
          </p:cNvPr>
          <p:cNvSpPr/>
          <p:nvPr/>
        </p:nvSpPr>
        <p:spPr>
          <a:xfrm>
            <a:off x="1568004" y="4267642"/>
            <a:ext cx="1742800" cy="1509600"/>
          </a:xfrm>
          <a:prstGeom prst="hexagon">
            <a:avLst>
              <a:gd name="adj" fmla="val 28729"/>
              <a:gd name="vf" fmla="val 115470"/>
            </a:avLst>
          </a:prstGeom>
          <a:solidFill>
            <a:srgbClr val="007B4E">
              <a:alpha val="5843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2" name="Content Placeholder 2">
            <a:extLst>
              <a:ext uri="{FF2B5EF4-FFF2-40B4-BE49-F238E27FC236}">
                <a16:creationId xmlns:a16="http://schemas.microsoft.com/office/drawing/2014/main" id="{25D0D9B9-4A07-830D-C6EA-55A5FC8A2608}"/>
              </a:ext>
            </a:extLst>
          </p:cNvPr>
          <p:cNvSpPr txBox="1">
            <a:spLocks/>
          </p:cNvSpPr>
          <p:nvPr/>
        </p:nvSpPr>
        <p:spPr>
          <a:xfrm>
            <a:off x="632617" y="1280757"/>
            <a:ext cx="10544743" cy="1791551"/>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Pct val="140000"/>
              <a:buFont typeface="Arial" panose="020B0604020202020204" pitchFamily="34" charset="0"/>
              <a:buNone/>
              <a:tabLst/>
              <a:defRPr/>
            </a:pPr>
            <a:r>
              <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Completing the Sample Declaration Form can help avoid errors when drawing your sample. Avoiding errors will ensure your questionnaires can be mailed out earlier and your data will be usable in this year’s survey. This includes:</a:t>
            </a:r>
          </a:p>
          <a:p>
            <a:pPr marL="173038" marR="0" lvl="0" indent="-273050" algn="l" defTabSz="914400" rtl="0" eaLnBrk="1" fontAlgn="auto" latinLnBrk="0" hangingPunct="1">
              <a:lnSpc>
                <a:spcPct val="100000"/>
              </a:lnSpc>
              <a:spcBef>
                <a:spcPts val="600"/>
              </a:spcBef>
              <a:spcAft>
                <a:spcPts val="0"/>
              </a:spcAft>
              <a:buClr>
                <a:srgbClr val="007B4E"/>
              </a:buClr>
              <a:buSzPct val="100000"/>
              <a:buFont typeface="Courier New" panose="02070309020205020404" pitchFamily="49" charset="0"/>
              <a:buChar char="o"/>
              <a:tabLst/>
              <a:defRPr/>
            </a:pPr>
            <a:r>
              <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Sample Figures.</a:t>
            </a:r>
          </a:p>
          <a:p>
            <a:pPr marL="173038" marR="0" lvl="0" indent="-273050" algn="l" defTabSz="914400" rtl="0" eaLnBrk="1" fontAlgn="auto" latinLnBrk="0" hangingPunct="1">
              <a:lnSpc>
                <a:spcPct val="100000"/>
              </a:lnSpc>
              <a:spcBef>
                <a:spcPts val="600"/>
              </a:spcBef>
              <a:spcAft>
                <a:spcPts val="0"/>
              </a:spcAft>
              <a:buClr>
                <a:srgbClr val="007B4E"/>
              </a:buClr>
              <a:buSzPct val="100000"/>
              <a:buFont typeface="Courier New" panose="02070309020205020404" pitchFamily="49" charset="0"/>
              <a:buChar char="o"/>
              <a:tabLst/>
              <a:defRPr/>
            </a:pPr>
            <a:r>
              <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Checklist (with list of Sub-ICB codes)</a:t>
            </a:r>
          </a:p>
          <a:p>
            <a:pPr marL="173038" marR="0" lvl="0" indent="-273050" algn="l" defTabSz="914400" rtl="0" eaLnBrk="1" fontAlgn="auto" latinLnBrk="0" hangingPunct="1">
              <a:lnSpc>
                <a:spcPct val="100000"/>
              </a:lnSpc>
              <a:spcBef>
                <a:spcPts val="600"/>
              </a:spcBef>
              <a:spcAft>
                <a:spcPts val="600"/>
              </a:spcAft>
              <a:buClr>
                <a:srgbClr val="007B4E"/>
              </a:buClr>
              <a:buSzPct val="100000"/>
              <a:buFont typeface="Courier New" panose="02070309020205020404" pitchFamily="49" charset="0"/>
              <a:buChar char="o"/>
              <a:tabLst/>
              <a:defRPr/>
            </a:pPr>
            <a:r>
              <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Declaration Agreement: to be signed by person drawing sample and Caldicott Guardian</a:t>
            </a:r>
          </a:p>
        </p:txBody>
      </p:sp>
      <p:sp>
        <p:nvSpPr>
          <p:cNvPr id="4" name="Rectangle 3">
            <a:extLst>
              <a:ext uri="{FF2B5EF4-FFF2-40B4-BE49-F238E27FC236}">
                <a16:creationId xmlns:a16="http://schemas.microsoft.com/office/drawing/2014/main" id="{15820134-BC97-9D25-7354-C8CB1D21EC34}"/>
              </a:ext>
            </a:extLst>
          </p:cNvPr>
          <p:cNvSpPr/>
          <p:nvPr/>
        </p:nvSpPr>
        <p:spPr>
          <a:xfrm>
            <a:off x="2542625" y="4761767"/>
            <a:ext cx="7551285" cy="521351"/>
          </a:xfrm>
          <a:prstGeom prst="rect">
            <a:avLst/>
          </a:prstGeom>
          <a:solidFill>
            <a:srgbClr val="007B4E"/>
          </a:solidFill>
          <a:ln>
            <a:solidFill>
              <a:srgbClr val="007B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The form is available on the </a:t>
            </a:r>
            <a:r>
              <a:rPr kumimoji="0" lang="en-GB" sz="17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NHS Community Mental Health </a:t>
            </a:r>
            <a:r>
              <a:rPr kumimoji="0" lang="en-GB" sz="17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website.</a:t>
            </a:r>
          </a:p>
        </p:txBody>
      </p:sp>
      <p:sp>
        <p:nvSpPr>
          <p:cNvPr id="8" name="Google Shape;665;p26">
            <a:extLst>
              <a:ext uri="{FF2B5EF4-FFF2-40B4-BE49-F238E27FC236}">
                <a16:creationId xmlns:a16="http://schemas.microsoft.com/office/drawing/2014/main" id="{0CE7486B-E731-1DBC-D8C1-B443C4C49AD2}"/>
              </a:ext>
            </a:extLst>
          </p:cNvPr>
          <p:cNvSpPr/>
          <p:nvPr/>
        </p:nvSpPr>
        <p:spPr>
          <a:xfrm>
            <a:off x="1798872" y="4467643"/>
            <a:ext cx="1281200" cy="1109600"/>
          </a:xfrm>
          <a:prstGeom prst="hexagon">
            <a:avLst>
              <a:gd name="adj" fmla="val 28729"/>
              <a:gd name="vf" fmla="val 115470"/>
            </a:avLst>
          </a:prstGeom>
          <a:solidFill>
            <a:srgbClr val="007B4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pic>
        <p:nvPicPr>
          <p:cNvPr id="9" name="Graphic 8" descr="Internet with solid fill">
            <a:extLst>
              <a:ext uri="{FF2B5EF4-FFF2-40B4-BE49-F238E27FC236}">
                <a16:creationId xmlns:a16="http://schemas.microsoft.com/office/drawing/2014/main" id="{283B3875-B72A-6E48-CD2D-40F68E440DE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82204" y="4539537"/>
            <a:ext cx="914400" cy="914400"/>
          </a:xfrm>
          <a:prstGeom prst="rect">
            <a:avLst/>
          </a:prstGeom>
        </p:spPr>
      </p:pic>
      <p:sp>
        <p:nvSpPr>
          <p:cNvPr id="5" name="Title 2">
            <a:extLst>
              <a:ext uri="{FF2B5EF4-FFF2-40B4-BE49-F238E27FC236}">
                <a16:creationId xmlns:a16="http://schemas.microsoft.com/office/drawing/2014/main" id="{D5329AF6-7185-26B4-DC3E-6FC5627F96BF}"/>
              </a:ext>
            </a:extLst>
          </p:cNvPr>
          <p:cNvSpPr txBox="1">
            <a:spLocks/>
          </p:cNvSpPr>
          <p:nvPr/>
        </p:nvSpPr>
        <p:spPr>
          <a:xfrm>
            <a:off x="632617" y="683334"/>
            <a:ext cx="11155361" cy="4616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8A2700"/>
                </a:solidFill>
                <a:latin typeface="+mj-lt"/>
                <a:ea typeface="+mj-ea"/>
                <a:cs typeface="+mj-cs"/>
              </a:defRPr>
            </a:lvl1pPr>
          </a:lstStyle>
          <a:p>
            <a:r>
              <a:rPr lang="en-GB">
                <a:solidFill>
                  <a:schemeClr val="accent1"/>
                </a:solidFill>
              </a:rPr>
              <a:t>Sample Declaration Form</a:t>
            </a:r>
          </a:p>
        </p:txBody>
      </p:sp>
    </p:spTree>
    <p:extLst>
      <p:ext uri="{BB962C8B-B14F-4D97-AF65-F5344CB8AC3E}">
        <p14:creationId xmlns:p14="http://schemas.microsoft.com/office/powerpoint/2010/main" val="1174245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BDFA2-1616-4D9D-EC3B-B577C32B8CE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477216E-3EE0-4E4E-1390-4C5C65B23413}"/>
              </a:ext>
            </a:extLst>
          </p:cNvPr>
          <p:cNvSpPr txBox="1">
            <a:spLocks/>
          </p:cNvSpPr>
          <p:nvPr/>
        </p:nvSpPr>
        <p:spPr>
          <a:xfrm>
            <a:off x="632617" y="1253491"/>
            <a:ext cx="5341580" cy="5285966"/>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None/>
              <a:tabLst/>
              <a:defRPr/>
            </a:pPr>
            <a:endParaRPr kumimoji="0" lang="en-GB" sz="1800" b="0" i="0" u="none" strike="noStrike" kern="1200" cap="none" spc="0" normalizeH="0" baseline="0" noProof="0" dirty="0">
              <a:ln>
                <a:noFill/>
              </a:ln>
              <a:solidFill>
                <a:srgbClr val="4D4D4D"/>
              </a:solidFill>
              <a:effectLst/>
              <a:uLnTx/>
              <a:uFillTx/>
              <a:latin typeface="Arial" panose="020B0604020202020204"/>
              <a:ea typeface="+mn-ea"/>
              <a:cs typeface="Arial" panose="020B0604020202020204" pitchFamily="34" charset="0"/>
            </a:endParaRPr>
          </a:p>
          <a:p>
            <a:pPr marL="0" marR="0" lvl="1" indent="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None/>
              <a:tabLst/>
              <a:defRPr/>
            </a:pPr>
            <a:r>
              <a:rPr kumimoji="0" lang="en-GB" sz="1800" b="1" i="0" u="none" strike="noStrike" kern="1200" cap="none" spc="0" normalizeH="0" baseline="0" noProof="0" dirty="0">
                <a:ln>
                  <a:noFill/>
                </a:ln>
                <a:solidFill>
                  <a:schemeClr val="accent1"/>
                </a:solidFill>
                <a:effectLst/>
                <a:uLnTx/>
                <a:uFillTx/>
                <a:latin typeface="Arial" panose="020B0604020202020204"/>
                <a:ea typeface="+mn-ea"/>
                <a:cs typeface="Arial" panose="020B0604020202020204" pitchFamily="34" charset="0"/>
              </a:rPr>
              <a:t>‘Instructions’ tab</a:t>
            </a:r>
          </a:p>
          <a:p>
            <a:pPr marL="684000" marR="0" lvl="2"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This includes information on how to complete the declaration form correctly. It’s recommended that this</a:t>
            </a:r>
            <a:r>
              <a:rPr kumimoji="0" lang="en-GB" sz="1800" b="0" i="0" u="none" strike="noStrike" kern="1200" cap="none" spc="0" normalizeH="0" baseline="0" noProof="0" dirty="0">
                <a:ln>
                  <a:noFill/>
                </a:ln>
                <a:solidFill>
                  <a:schemeClr val="tx1"/>
                </a:solidFill>
                <a:effectLst/>
                <a:uLnTx/>
                <a:uFillTx/>
                <a:latin typeface="Arial" panose="020B0604020202020204"/>
                <a:ea typeface="+mn-ea"/>
                <a:cs typeface="Arial" panose="020B0604020202020204" pitchFamily="34" charset="0"/>
              </a:rPr>
              <a:t> is </a:t>
            </a:r>
            <a:r>
              <a:rPr kumimoji="0" lang="en-GB" sz="1800" b="1" i="0" u="none" strike="noStrike" kern="1200" cap="none" spc="0" normalizeH="0" baseline="0" noProof="0" dirty="0">
                <a:ln>
                  <a:noFill/>
                </a:ln>
                <a:solidFill>
                  <a:schemeClr val="accent1"/>
                </a:solidFill>
                <a:effectLst/>
                <a:uLnTx/>
                <a:uFillTx/>
                <a:latin typeface="Arial" panose="020B0604020202020204"/>
                <a:ea typeface="+mn-ea"/>
                <a:cs typeface="Arial" panose="020B0604020202020204" pitchFamily="34" charset="0"/>
              </a:rPr>
              <a:t>reviewed ahead of completing the form</a:t>
            </a:r>
            <a:r>
              <a:rPr kumimoji="0" lang="en-GB"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 </a:t>
            </a:r>
          </a:p>
          <a:p>
            <a:pPr marL="684000" marR="0" lvl="2"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Please ensure that your </a:t>
            </a:r>
            <a:r>
              <a:rPr kumimoji="0" lang="en-GB" sz="1800" b="1" i="0" u="none" strike="noStrike" kern="1200" cap="none" spc="0" normalizeH="0" baseline="0" noProof="0" dirty="0">
                <a:ln>
                  <a:noFill/>
                </a:ln>
                <a:solidFill>
                  <a:schemeClr val="accent1"/>
                </a:solidFill>
                <a:effectLst/>
                <a:uLnTx/>
                <a:uFillTx/>
                <a:latin typeface="Arial" panose="020B0604020202020204"/>
                <a:ea typeface="+mn-ea"/>
                <a:cs typeface="Arial" panose="020B0604020202020204" pitchFamily="34" charset="0"/>
              </a:rPr>
              <a:t>Caldicott Guardian </a:t>
            </a:r>
            <a:r>
              <a:rPr kumimoji="0" lang="en-GB" sz="18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also reads this tab.</a:t>
            </a:r>
          </a:p>
        </p:txBody>
      </p:sp>
      <p:pic>
        <p:nvPicPr>
          <p:cNvPr id="5" name="Picture 4">
            <a:extLst>
              <a:ext uri="{FF2B5EF4-FFF2-40B4-BE49-F238E27FC236}">
                <a16:creationId xmlns:a16="http://schemas.microsoft.com/office/drawing/2014/main" id="{92AF7CA7-82FA-D338-2DAC-DE471058F02E}"/>
              </a:ext>
            </a:extLst>
          </p:cNvPr>
          <p:cNvPicPr>
            <a:picLocks noChangeAspect="1"/>
          </p:cNvPicPr>
          <p:nvPr/>
        </p:nvPicPr>
        <p:blipFill>
          <a:blip r:embed="rId3">
            <a:extLst>
              <a:ext uri="{28A0092B-C50C-407E-A947-70E740481C1C}">
                <a14:useLocalDpi xmlns:a14="http://schemas.microsoft.com/office/drawing/2010/main" val="0"/>
              </a:ext>
            </a:extLst>
          </a:blip>
          <a:srcRect r="4412"/>
          <a:stretch>
            <a:fillRect/>
          </a:stretch>
        </p:blipFill>
        <p:spPr>
          <a:xfrm>
            <a:off x="6511142" y="1639629"/>
            <a:ext cx="4648090" cy="4015046"/>
          </a:xfrm>
          <a:prstGeom prst="rect">
            <a:avLst/>
          </a:prstGeom>
        </p:spPr>
      </p:pic>
      <p:sp>
        <p:nvSpPr>
          <p:cNvPr id="6" name="Title 2">
            <a:extLst>
              <a:ext uri="{FF2B5EF4-FFF2-40B4-BE49-F238E27FC236}">
                <a16:creationId xmlns:a16="http://schemas.microsoft.com/office/drawing/2014/main" id="{1BA12620-8797-2EB5-F159-ED7D1C580E0F}"/>
              </a:ext>
            </a:extLst>
          </p:cNvPr>
          <p:cNvSpPr txBox="1">
            <a:spLocks/>
          </p:cNvSpPr>
          <p:nvPr/>
        </p:nvSpPr>
        <p:spPr>
          <a:xfrm>
            <a:off x="632617" y="683335"/>
            <a:ext cx="11155361" cy="461664"/>
          </a:xfrm>
          <a:prstGeom prst="rect">
            <a:avLst/>
          </a:prstGeom>
          <a:noFill/>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8A2700"/>
                </a:solidFill>
                <a:latin typeface="+mj-lt"/>
                <a:ea typeface="+mj-ea"/>
                <a:cs typeface="+mj-cs"/>
              </a:defRPr>
            </a:lvl1pPr>
          </a:lstStyle>
          <a:p>
            <a:r>
              <a:rPr lang="en-GB">
                <a:solidFill>
                  <a:schemeClr val="accent1"/>
                </a:solidFill>
              </a:rPr>
              <a:t>Sample Declaration Form: ‘Instructions’ tab</a:t>
            </a:r>
          </a:p>
        </p:txBody>
      </p:sp>
    </p:spTree>
    <p:extLst>
      <p:ext uri="{BB962C8B-B14F-4D97-AF65-F5344CB8AC3E}">
        <p14:creationId xmlns:p14="http://schemas.microsoft.com/office/powerpoint/2010/main" val="2161907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98385-9DA3-94E4-3B9C-C8511B068AC3}"/>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73706A0-BDB1-518F-A002-6F92628EDE28}"/>
              </a:ext>
            </a:extLst>
          </p:cNvPr>
          <p:cNvSpPr txBox="1">
            <a:spLocks/>
          </p:cNvSpPr>
          <p:nvPr/>
        </p:nvSpPr>
        <p:spPr>
          <a:xfrm>
            <a:off x="632617" y="1262368"/>
            <a:ext cx="4951811" cy="4455038"/>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None/>
              <a:tabLst/>
              <a:defRPr/>
            </a:pPr>
            <a:r>
              <a:rPr kumimoji="0" lang="en-GB" sz="1400" b="1" i="0" u="none" strike="noStrike" kern="1200" cap="none" spc="0" normalizeH="0" baseline="0" noProof="0" dirty="0">
                <a:ln>
                  <a:noFill/>
                </a:ln>
                <a:solidFill>
                  <a:schemeClr val="accent1"/>
                </a:solidFill>
                <a:effectLst/>
                <a:uLnTx/>
                <a:uFillTx/>
                <a:latin typeface="Arial" panose="020B0604020202020204"/>
                <a:ea typeface="+mn-ea"/>
                <a:cs typeface="Arial" panose="020B0604020202020204" pitchFamily="34" charset="0"/>
              </a:rPr>
              <a:t>‘Sample Figures’ tab</a:t>
            </a:r>
          </a:p>
          <a:p>
            <a:pPr marL="684000" marR="0" lvl="2"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For Section A, please provide a figure for checks A, B and C. Check D will automatically populate.</a:t>
            </a:r>
          </a:p>
          <a:p>
            <a:pPr marL="684000" marR="0" lvl="2"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For Section B, please provide a figure for checks F and G. Check E will automatically populate.</a:t>
            </a:r>
          </a:p>
          <a:p>
            <a:pPr marL="684000" marR="0" lvl="2"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For Section C, please provide a figure for checks I and J. Check H will automatically populate.</a:t>
            </a:r>
          </a:p>
          <a:p>
            <a:pPr marL="1026000" marR="0" lvl="3"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If you have submitted a boosted sample, please record this in the ‘Comments’ section for check H.</a:t>
            </a:r>
          </a:p>
          <a:p>
            <a:pPr marL="684000" marR="0" lvl="2"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Make sure to follow </a:t>
            </a:r>
            <a:r>
              <a:rPr kumimoji="0" lang="en-GB" sz="1400" b="0" i="0" u="none" strike="noStrike" kern="1200" cap="none" spc="0" normalizeH="0" baseline="0" noProof="0" dirty="0">
                <a:ln>
                  <a:noFill/>
                </a:ln>
                <a:solidFill>
                  <a:schemeClr val="tx1"/>
                </a:solidFill>
                <a:effectLst/>
                <a:uLnTx/>
                <a:uFillTx/>
                <a:latin typeface="Arial" panose="020B0604020202020204"/>
                <a:ea typeface="+mn-ea"/>
                <a:cs typeface="Arial" panose="020B0604020202020204" pitchFamily="34" charset="0"/>
              </a:rPr>
              <a:t>any</a:t>
            </a:r>
            <a:r>
              <a:rPr kumimoji="0" lang="en-GB" sz="1400" b="0" i="0" u="none" strike="noStrike" kern="1200" cap="none" spc="0" normalizeH="0" baseline="0" noProof="0" dirty="0">
                <a:ln>
                  <a:noFill/>
                </a:ln>
                <a:solidFill>
                  <a:schemeClr val="accent3"/>
                </a:solidFill>
                <a:effectLst/>
                <a:uLnTx/>
                <a:uFillTx/>
                <a:latin typeface="Arial" panose="020B0604020202020204"/>
                <a:ea typeface="+mn-ea"/>
                <a:cs typeface="Arial" panose="020B0604020202020204" pitchFamily="34" charset="0"/>
              </a:rPr>
              <a:t> </a:t>
            </a:r>
            <a:r>
              <a:rPr kumimoji="0" lang="en-GB" sz="1400" b="1" i="0" u="none" strike="noStrike" kern="1200" cap="none" spc="0" normalizeH="0" baseline="0" noProof="0" dirty="0">
                <a:ln>
                  <a:noFill/>
                </a:ln>
                <a:solidFill>
                  <a:srgbClr val="DE0000"/>
                </a:solidFill>
                <a:effectLst/>
                <a:uLnTx/>
                <a:uFillTx/>
                <a:latin typeface="Arial" panose="020B0604020202020204"/>
                <a:ea typeface="+mn-ea"/>
                <a:cs typeface="Arial" panose="020B0604020202020204" pitchFamily="34" charset="0"/>
              </a:rPr>
              <a:t>red</a:t>
            </a:r>
            <a:r>
              <a:rPr kumimoji="0" lang="en-GB" sz="1400" b="0" i="0" u="none" strike="noStrike" kern="1200" cap="none" spc="0" normalizeH="0" baseline="0" noProof="0" dirty="0">
                <a:ln>
                  <a:noFill/>
                </a:ln>
                <a:solidFill>
                  <a:schemeClr val="accent3"/>
                </a:solidFill>
                <a:effectLst/>
                <a:uLnTx/>
                <a:uFillTx/>
                <a:latin typeface="Arial" panose="020B0604020202020204"/>
                <a:ea typeface="+mn-ea"/>
                <a:cs typeface="Arial" panose="020B0604020202020204" pitchFamily="34" charset="0"/>
              </a:rPr>
              <a:t> </a:t>
            </a:r>
            <a:r>
              <a:rPr kumimoji="0" lang="en-GB" sz="1400" b="0" i="0" u="none" strike="noStrike" kern="1200" cap="none" spc="0" normalizeH="0" baseline="0" noProof="0" dirty="0">
                <a:ln>
                  <a:noFill/>
                </a:ln>
                <a:solidFill>
                  <a:schemeClr val="tx1"/>
                </a:solidFill>
                <a:effectLst/>
                <a:uLnTx/>
                <a:uFillTx/>
                <a:latin typeface="Arial" panose="020B0604020202020204"/>
                <a:ea typeface="+mn-ea"/>
                <a:cs typeface="Arial" panose="020B0604020202020204" pitchFamily="34" charset="0"/>
              </a:rPr>
              <a:t>instructional</a:t>
            </a:r>
            <a:r>
              <a:rPr kumimoji="0" lang="en-GB" sz="1400" b="0" i="0" u="none" strike="noStrike" kern="1200" cap="none" spc="0" normalizeH="0" baseline="0" noProof="0" dirty="0">
                <a:ln>
                  <a:noFill/>
                </a:ln>
                <a:solidFill>
                  <a:schemeClr val="accent3"/>
                </a:solidFill>
                <a:effectLst/>
                <a:uLnTx/>
                <a:uFillTx/>
                <a:latin typeface="Arial" panose="020B0604020202020204"/>
                <a:ea typeface="+mn-ea"/>
                <a:cs typeface="Arial" panose="020B0604020202020204" pitchFamily="34" charset="0"/>
              </a:rPr>
              <a:t> </a:t>
            </a:r>
            <a:r>
              <a:rPr kumimoji="0" lang="en-GB"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text.</a:t>
            </a:r>
          </a:p>
          <a:p>
            <a:pPr marL="684000" marR="0" lvl="2"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Missing information can cause delays to the approval of your sample. </a:t>
            </a:r>
          </a:p>
          <a:p>
            <a:pPr marL="684000" marR="0" lvl="2"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If there are checks where you are unsure what information is required, please consult your approved contractor or the SCC team. </a:t>
            </a:r>
          </a:p>
          <a:p>
            <a:pPr marL="683100" marR="0" lvl="3" indent="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None/>
              <a:tabLst/>
              <a:defRPr/>
            </a:pPr>
            <a:endParaRPr kumimoji="0" lang="en-GB"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endParaRP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endParaRPr kumimoji="0" lang="en-GB"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endParaRPr>
          </a:p>
        </p:txBody>
      </p:sp>
      <p:pic>
        <p:nvPicPr>
          <p:cNvPr id="7" name="Picture 6">
            <a:extLst>
              <a:ext uri="{FF2B5EF4-FFF2-40B4-BE49-F238E27FC236}">
                <a16:creationId xmlns:a16="http://schemas.microsoft.com/office/drawing/2014/main" id="{819D1730-9C62-94F4-B237-7D91F8A8E27B}"/>
              </a:ext>
            </a:extLst>
          </p:cNvPr>
          <p:cNvPicPr>
            <a:picLocks noChangeAspect="1"/>
          </p:cNvPicPr>
          <p:nvPr/>
        </p:nvPicPr>
        <p:blipFill>
          <a:blip r:embed="rId2"/>
          <a:stretch>
            <a:fillRect/>
          </a:stretch>
        </p:blipFill>
        <p:spPr>
          <a:xfrm>
            <a:off x="5983286" y="1631639"/>
            <a:ext cx="5876030" cy="3859333"/>
          </a:xfrm>
          <a:prstGeom prst="rect">
            <a:avLst/>
          </a:prstGeom>
        </p:spPr>
      </p:pic>
      <p:sp>
        <p:nvSpPr>
          <p:cNvPr id="4" name="Title 2">
            <a:extLst>
              <a:ext uri="{FF2B5EF4-FFF2-40B4-BE49-F238E27FC236}">
                <a16:creationId xmlns:a16="http://schemas.microsoft.com/office/drawing/2014/main" id="{341DA66A-A3C0-20EB-4FC3-7965B9C9AA55}"/>
              </a:ext>
            </a:extLst>
          </p:cNvPr>
          <p:cNvSpPr txBox="1">
            <a:spLocks/>
          </p:cNvSpPr>
          <p:nvPr/>
        </p:nvSpPr>
        <p:spPr>
          <a:xfrm>
            <a:off x="632617" y="683335"/>
            <a:ext cx="11155361" cy="461664"/>
          </a:xfrm>
          <a:prstGeom prst="rect">
            <a:avLst/>
          </a:prstGeom>
          <a:noFill/>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8A2700"/>
                </a:solidFill>
                <a:latin typeface="+mj-lt"/>
                <a:ea typeface="+mj-ea"/>
                <a:cs typeface="+mj-cs"/>
              </a:defRPr>
            </a:lvl1pPr>
          </a:lstStyle>
          <a:p>
            <a:r>
              <a:rPr lang="en-GB" dirty="0">
                <a:solidFill>
                  <a:schemeClr val="accent1"/>
                </a:solidFill>
              </a:rPr>
              <a:t>Sample Declaration Form: ‘Sample Figures’ tab</a:t>
            </a:r>
          </a:p>
        </p:txBody>
      </p:sp>
      <p:sp>
        <p:nvSpPr>
          <p:cNvPr id="3" name="Rectangle 2">
            <a:extLst>
              <a:ext uri="{FF2B5EF4-FFF2-40B4-BE49-F238E27FC236}">
                <a16:creationId xmlns:a16="http://schemas.microsoft.com/office/drawing/2014/main" id="{EDE80BF9-6229-2A3D-0340-97543623688F}"/>
              </a:ext>
            </a:extLst>
          </p:cNvPr>
          <p:cNvSpPr/>
          <p:nvPr/>
        </p:nvSpPr>
        <p:spPr>
          <a:xfrm>
            <a:off x="2159267" y="5765591"/>
            <a:ext cx="7873465" cy="818148"/>
          </a:xfrm>
          <a:prstGeom prst="rect">
            <a:avLst/>
          </a:prstGeom>
          <a:ln w="28575">
            <a:solidFill>
              <a:srgbClr val="007B4E"/>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a:t>In the ‘</a:t>
            </a:r>
            <a:r>
              <a:rPr lang="en-US" sz="1600" b="1">
                <a:solidFill>
                  <a:schemeClr val="accent1"/>
                </a:solidFill>
              </a:rPr>
              <a:t>Comments</a:t>
            </a:r>
            <a:r>
              <a:rPr lang="en-US" sz="1600"/>
              <a:t>’ column, please add any information which may help explain differences in sample figures from previous years. For example, where there has been a change within the trust, which has affected services.</a:t>
            </a:r>
            <a:endParaRPr lang="en-GB" sz="1600"/>
          </a:p>
        </p:txBody>
      </p:sp>
    </p:spTree>
    <p:extLst>
      <p:ext uri="{BB962C8B-B14F-4D97-AF65-F5344CB8AC3E}">
        <p14:creationId xmlns:p14="http://schemas.microsoft.com/office/powerpoint/2010/main" val="3046094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A0411-FAF7-DB2F-C0EE-73FCC08E5EFA}"/>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4F7BDF9-465A-FCA3-E727-FE9E449B395D}"/>
              </a:ext>
            </a:extLst>
          </p:cNvPr>
          <p:cNvSpPr txBox="1">
            <a:spLocks/>
          </p:cNvSpPr>
          <p:nvPr/>
        </p:nvSpPr>
        <p:spPr>
          <a:xfrm>
            <a:off x="737026" y="1315104"/>
            <a:ext cx="4003795" cy="5285966"/>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None/>
              <a:tabLst/>
              <a:defRPr/>
            </a:pPr>
            <a:r>
              <a:rPr kumimoji="0" lang="en-GB" sz="1400" b="1"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‘Checklist’ tab</a:t>
            </a:r>
          </a:p>
          <a:p>
            <a:pPr marL="684000" marR="0" lvl="2"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The “</a:t>
            </a:r>
            <a:r>
              <a:rPr kumimoji="0" lang="en-GB" sz="1400" b="1" i="0" u="none" strike="noStrike" kern="1200" cap="none" spc="0" normalizeH="0" baseline="0" noProof="0">
                <a:ln>
                  <a:noFill/>
                </a:ln>
                <a:solidFill>
                  <a:srgbClr val="007B4E"/>
                </a:solidFill>
                <a:effectLst/>
                <a:uLnTx/>
                <a:uFillTx/>
                <a:latin typeface="Arial" panose="020B0604020202020204"/>
                <a:ea typeface="+mn-ea"/>
                <a:cs typeface="Arial" panose="020B0604020202020204" pitchFamily="34" charset="0"/>
              </a:rPr>
              <a:t>Comments about your trust</a:t>
            </a: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 section </a:t>
            </a:r>
            <a:r>
              <a:rPr kumimoji="0" lang="en-GB" sz="1400" b="1"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MUST be completed </a:t>
            </a: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 if there are no changes in your trust this year that could affect the comparability of your sample to last year e.g. trust merger, acquisitions / changes of services etc, then you can write “No changes” in this section. </a:t>
            </a:r>
            <a:r>
              <a:rPr kumimoji="0" lang="en-GB" sz="1400" b="1"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Do not leave this section blank</a:t>
            </a: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 </a:t>
            </a:r>
          </a:p>
          <a:p>
            <a:pPr marL="684000" marR="0" lvl="2"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All checks must be completed – if you have added </a:t>
            </a:r>
            <a:r>
              <a:rPr kumimoji="0" lang="en-GB" sz="1400" b="1"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a:t>
            </a:r>
            <a:r>
              <a:rPr kumimoji="0" lang="en-GB" sz="1400" b="1"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N/A</a:t>
            </a:r>
            <a:r>
              <a:rPr kumimoji="0" lang="en-GB" sz="1400" b="1"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a:t>
            </a: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 for a check, the “Comments” column </a:t>
            </a:r>
            <a:r>
              <a:rPr kumimoji="0" lang="en-GB" sz="1400" b="1"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MUST be completed</a:t>
            </a:r>
            <a:r>
              <a:rPr kumimoji="0" lang="en-GB" sz="1400" b="1"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a:t>
            </a: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 Missing information can cause delays to the approval of your sample. </a:t>
            </a:r>
          </a:p>
          <a:p>
            <a:pPr marL="684000" marR="0" lvl="2"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If there are checks where you are unsure what information is required, please consult your approved contractor or the SCC team. </a:t>
            </a:r>
          </a:p>
          <a:p>
            <a:pPr marL="683100" marR="0" lvl="3" indent="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None/>
              <a:tabLst/>
              <a:defRPr/>
            </a:pPr>
            <a:endPar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endParaRP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endPar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endParaRPr>
          </a:p>
        </p:txBody>
      </p:sp>
      <p:pic>
        <p:nvPicPr>
          <p:cNvPr id="10" name="Graphic 9" descr="Line arrow: Clockwise curve with solid fill">
            <a:extLst>
              <a:ext uri="{FF2B5EF4-FFF2-40B4-BE49-F238E27FC236}">
                <a16:creationId xmlns:a16="http://schemas.microsoft.com/office/drawing/2014/main" id="{E13711B7-E4BF-A1BC-79AF-B936B1B2155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670607" flipH="1">
            <a:off x="4621920" y="2993731"/>
            <a:ext cx="1020289" cy="1007087"/>
          </a:xfrm>
          <a:prstGeom prst="rect">
            <a:avLst/>
          </a:prstGeom>
        </p:spPr>
      </p:pic>
      <p:pic>
        <p:nvPicPr>
          <p:cNvPr id="7" name="Picture 6">
            <a:extLst>
              <a:ext uri="{FF2B5EF4-FFF2-40B4-BE49-F238E27FC236}">
                <a16:creationId xmlns:a16="http://schemas.microsoft.com/office/drawing/2014/main" id="{447CD5D9-4819-AF8A-15FA-C97F77B38C83}"/>
              </a:ext>
            </a:extLst>
          </p:cNvPr>
          <p:cNvPicPr>
            <a:picLocks noChangeAspect="1"/>
          </p:cNvPicPr>
          <p:nvPr/>
        </p:nvPicPr>
        <p:blipFill>
          <a:blip r:embed="rId3"/>
          <a:stretch>
            <a:fillRect/>
          </a:stretch>
        </p:blipFill>
        <p:spPr>
          <a:xfrm>
            <a:off x="5523306" y="1356068"/>
            <a:ext cx="5998985" cy="1829779"/>
          </a:xfrm>
          <a:prstGeom prst="rect">
            <a:avLst/>
          </a:prstGeom>
        </p:spPr>
      </p:pic>
      <p:pic>
        <p:nvPicPr>
          <p:cNvPr id="9" name="Picture 8">
            <a:extLst>
              <a:ext uri="{FF2B5EF4-FFF2-40B4-BE49-F238E27FC236}">
                <a16:creationId xmlns:a16="http://schemas.microsoft.com/office/drawing/2014/main" id="{CDC377C6-FABE-0AA3-E7DF-DED232A901A2}"/>
              </a:ext>
            </a:extLst>
          </p:cNvPr>
          <p:cNvPicPr>
            <a:picLocks noChangeAspect="1"/>
          </p:cNvPicPr>
          <p:nvPr/>
        </p:nvPicPr>
        <p:blipFill>
          <a:blip r:embed="rId4"/>
          <a:stretch>
            <a:fillRect/>
          </a:stretch>
        </p:blipFill>
        <p:spPr>
          <a:xfrm>
            <a:off x="4740821" y="4044238"/>
            <a:ext cx="6932065" cy="1301547"/>
          </a:xfrm>
          <a:prstGeom prst="rect">
            <a:avLst/>
          </a:prstGeom>
        </p:spPr>
      </p:pic>
      <p:sp>
        <p:nvSpPr>
          <p:cNvPr id="4" name="Title 2">
            <a:extLst>
              <a:ext uri="{FF2B5EF4-FFF2-40B4-BE49-F238E27FC236}">
                <a16:creationId xmlns:a16="http://schemas.microsoft.com/office/drawing/2014/main" id="{2BB03DA0-1E2E-20A5-0C87-1C955C491B50}"/>
              </a:ext>
            </a:extLst>
          </p:cNvPr>
          <p:cNvSpPr txBox="1">
            <a:spLocks/>
          </p:cNvSpPr>
          <p:nvPr/>
        </p:nvSpPr>
        <p:spPr>
          <a:xfrm>
            <a:off x="632617" y="683335"/>
            <a:ext cx="11155361" cy="461664"/>
          </a:xfrm>
          <a:prstGeom prst="rect">
            <a:avLst/>
          </a:prstGeom>
          <a:noFill/>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8A2700"/>
                </a:solidFill>
                <a:latin typeface="+mj-lt"/>
                <a:ea typeface="+mj-ea"/>
                <a:cs typeface="+mj-cs"/>
              </a:defRPr>
            </a:lvl1pPr>
          </a:lstStyle>
          <a:p>
            <a:r>
              <a:rPr lang="en-GB">
                <a:solidFill>
                  <a:schemeClr val="accent1"/>
                </a:solidFill>
              </a:rPr>
              <a:t>Sample Declaration Form: ‘Checklist’ tab (1)</a:t>
            </a:r>
          </a:p>
        </p:txBody>
      </p:sp>
    </p:spTree>
    <p:extLst>
      <p:ext uri="{BB962C8B-B14F-4D97-AF65-F5344CB8AC3E}">
        <p14:creationId xmlns:p14="http://schemas.microsoft.com/office/powerpoint/2010/main" val="2306402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33C00-D654-1E3C-A510-37E49DF46F65}"/>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D08D116-9F67-D46F-B66C-CE554002126D}"/>
              </a:ext>
            </a:extLst>
          </p:cNvPr>
          <p:cNvSpPr txBox="1">
            <a:spLocks/>
          </p:cNvSpPr>
          <p:nvPr/>
        </p:nvSpPr>
        <p:spPr>
          <a:xfrm>
            <a:off x="632617" y="1393793"/>
            <a:ext cx="3708937" cy="5285966"/>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None/>
              <a:tabLst/>
              <a:defRPr/>
            </a:pPr>
            <a:r>
              <a:rPr kumimoji="0" lang="en-GB" sz="1400" b="1"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‘Checklist’ tab</a:t>
            </a:r>
          </a:p>
          <a:p>
            <a:pPr marL="684000" marR="0" lvl="2"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Make sure to complete </a:t>
            </a:r>
            <a:r>
              <a:rPr kumimoji="0" lang="en-GB" sz="1400" b="1"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dropdown</a:t>
            </a: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 for the </a:t>
            </a:r>
            <a:r>
              <a:rPr kumimoji="0" lang="en-GB" sz="1400" b="1"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‘Check’ </a:t>
            </a: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column for each row.</a:t>
            </a:r>
          </a:p>
          <a:p>
            <a:pPr marL="684000" marR="0" lvl="2"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If you answer ‘</a:t>
            </a:r>
            <a:r>
              <a:rPr kumimoji="0" lang="en-GB" sz="1400" b="1"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N/A</a:t>
            </a: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 to any of the checks, </a:t>
            </a:r>
            <a:r>
              <a:rPr kumimoji="0" lang="en-GB" sz="1400" b="1"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please add details into the ‘Comments’ cell </a:t>
            </a: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so that we can understand the rationale.</a:t>
            </a:r>
          </a:p>
          <a:p>
            <a:pPr marL="684000" marR="0" lvl="2"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400" b="1"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We will query any shifts of &gt;5% since 2025</a:t>
            </a: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a:t>
            </a:r>
            <a:r>
              <a:rPr kumimoji="0" lang="en-US"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 This is to ensure that the sample characteristics haven’t changed significantly from the previous year - significant changes in sample characteristics may affect benchmarking and your trust’s comparability to previous years.</a:t>
            </a:r>
            <a:endPar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endParaRP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endPar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endParaRPr>
          </a:p>
        </p:txBody>
      </p:sp>
      <p:pic>
        <p:nvPicPr>
          <p:cNvPr id="4" name="Picture 3">
            <a:extLst>
              <a:ext uri="{FF2B5EF4-FFF2-40B4-BE49-F238E27FC236}">
                <a16:creationId xmlns:a16="http://schemas.microsoft.com/office/drawing/2014/main" id="{BD4CDADB-5D91-82A2-1E2D-774167B2CAEF}"/>
              </a:ext>
            </a:extLst>
          </p:cNvPr>
          <p:cNvPicPr>
            <a:picLocks noChangeAspect="1"/>
          </p:cNvPicPr>
          <p:nvPr/>
        </p:nvPicPr>
        <p:blipFill>
          <a:blip r:embed="rId2"/>
          <a:stretch>
            <a:fillRect/>
          </a:stretch>
        </p:blipFill>
        <p:spPr>
          <a:xfrm>
            <a:off x="4488559" y="2337978"/>
            <a:ext cx="7258570" cy="1773937"/>
          </a:xfrm>
          <a:prstGeom prst="rect">
            <a:avLst/>
          </a:prstGeom>
        </p:spPr>
      </p:pic>
      <p:sp>
        <p:nvSpPr>
          <p:cNvPr id="6" name="Title 2">
            <a:extLst>
              <a:ext uri="{FF2B5EF4-FFF2-40B4-BE49-F238E27FC236}">
                <a16:creationId xmlns:a16="http://schemas.microsoft.com/office/drawing/2014/main" id="{5034C574-E5D9-E144-3941-01B3C410EEBB}"/>
              </a:ext>
            </a:extLst>
          </p:cNvPr>
          <p:cNvSpPr txBox="1">
            <a:spLocks/>
          </p:cNvSpPr>
          <p:nvPr/>
        </p:nvSpPr>
        <p:spPr>
          <a:xfrm>
            <a:off x="632617" y="683335"/>
            <a:ext cx="11155361" cy="461664"/>
          </a:xfrm>
          <a:prstGeom prst="rect">
            <a:avLst/>
          </a:prstGeom>
          <a:noFill/>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8A2700"/>
                </a:solidFill>
                <a:latin typeface="+mj-lt"/>
                <a:ea typeface="+mj-ea"/>
                <a:cs typeface="+mj-cs"/>
              </a:defRPr>
            </a:lvl1pPr>
          </a:lstStyle>
          <a:p>
            <a:r>
              <a:rPr lang="en-GB">
                <a:solidFill>
                  <a:schemeClr val="accent1"/>
                </a:solidFill>
              </a:rPr>
              <a:t>Sample Declaration Form: ‘Checklist’ tab (2)</a:t>
            </a:r>
          </a:p>
        </p:txBody>
      </p:sp>
    </p:spTree>
    <p:extLst>
      <p:ext uri="{BB962C8B-B14F-4D97-AF65-F5344CB8AC3E}">
        <p14:creationId xmlns:p14="http://schemas.microsoft.com/office/powerpoint/2010/main" val="2731263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DBF6A-4B13-BD46-E2EF-DA76ED81FF83}"/>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252F327-77CF-8AB8-E285-67634280A8B7}"/>
              </a:ext>
            </a:extLst>
          </p:cNvPr>
          <p:cNvSpPr txBox="1">
            <a:spLocks/>
          </p:cNvSpPr>
          <p:nvPr/>
        </p:nvSpPr>
        <p:spPr>
          <a:xfrm>
            <a:off x="608607" y="4270846"/>
            <a:ext cx="5323005" cy="984735"/>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None/>
              <a:tabLst/>
              <a:defRPr/>
            </a:pPr>
            <a:r>
              <a:rPr kumimoji="0" lang="en-GB" sz="1400" b="1"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‘Checklist’ tab</a:t>
            </a:r>
          </a:p>
          <a:p>
            <a:pPr marL="684000" marR="0" lvl="2"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Make sure to </a:t>
            </a:r>
            <a:r>
              <a:rPr kumimoji="0" lang="en-GB" sz="1400" b="1"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follow any additional instructions </a:t>
            </a: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provided.</a:t>
            </a:r>
          </a:p>
        </p:txBody>
      </p:sp>
      <p:pic>
        <p:nvPicPr>
          <p:cNvPr id="8" name="Picture 7">
            <a:extLst>
              <a:ext uri="{FF2B5EF4-FFF2-40B4-BE49-F238E27FC236}">
                <a16:creationId xmlns:a16="http://schemas.microsoft.com/office/drawing/2014/main" id="{4597C1F0-64ED-AAA5-876B-4CC1FAE31FAD}"/>
              </a:ext>
            </a:extLst>
          </p:cNvPr>
          <p:cNvPicPr>
            <a:picLocks noChangeAspect="1"/>
          </p:cNvPicPr>
          <p:nvPr/>
        </p:nvPicPr>
        <p:blipFill>
          <a:blip r:embed="rId2"/>
          <a:stretch>
            <a:fillRect/>
          </a:stretch>
        </p:blipFill>
        <p:spPr>
          <a:xfrm>
            <a:off x="426441" y="1503484"/>
            <a:ext cx="5505171" cy="2215023"/>
          </a:xfrm>
          <a:prstGeom prst="rect">
            <a:avLst/>
          </a:prstGeom>
        </p:spPr>
      </p:pic>
      <p:pic>
        <p:nvPicPr>
          <p:cNvPr id="10" name="Picture 9">
            <a:extLst>
              <a:ext uri="{FF2B5EF4-FFF2-40B4-BE49-F238E27FC236}">
                <a16:creationId xmlns:a16="http://schemas.microsoft.com/office/drawing/2014/main" id="{56030490-7CE2-529D-5A4D-F4F57E40BAE0}"/>
              </a:ext>
            </a:extLst>
          </p:cNvPr>
          <p:cNvPicPr>
            <a:picLocks noChangeAspect="1"/>
          </p:cNvPicPr>
          <p:nvPr/>
        </p:nvPicPr>
        <p:blipFill>
          <a:blip r:embed="rId3"/>
          <a:stretch>
            <a:fillRect/>
          </a:stretch>
        </p:blipFill>
        <p:spPr>
          <a:xfrm>
            <a:off x="6169306" y="1486573"/>
            <a:ext cx="5730525" cy="4534706"/>
          </a:xfrm>
          <a:prstGeom prst="rect">
            <a:avLst/>
          </a:prstGeom>
        </p:spPr>
      </p:pic>
      <p:sp>
        <p:nvSpPr>
          <p:cNvPr id="11" name="Oval 10">
            <a:extLst>
              <a:ext uri="{FF2B5EF4-FFF2-40B4-BE49-F238E27FC236}">
                <a16:creationId xmlns:a16="http://schemas.microsoft.com/office/drawing/2014/main" id="{09553D93-D1FF-40D9-87E9-C4680A02392B}"/>
              </a:ext>
              <a:ext uri="{C183D7F6-B498-43B3-948B-1728B52AA6E4}">
                <adec:decorative xmlns:adec="http://schemas.microsoft.com/office/drawing/2017/decorative" val="1"/>
              </a:ext>
            </a:extLst>
          </p:cNvPr>
          <p:cNvSpPr/>
          <p:nvPr/>
        </p:nvSpPr>
        <p:spPr>
          <a:xfrm>
            <a:off x="355419" y="3222132"/>
            <a:ext cx="2465372" cy="407599"/>
          </a:xfrm>
          <a:prstGeom prst="ellipse">
            <a:avLst/>
          </a:prstGeom>
          <a:noFill/>
          <a:ln w="28575">
            <a:solidFill>
              <a:srgbClr val="8A2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2">
            <a:extLst>
              <a:ext uri="{FF2B5EF4-FFF2-40B4-BE49-F238E27FC236}">
                <a16:creationId xmlns:a16="http://schemas.microsoft.com/office/drawing/2014/main" id="{31E4E9DB-5DBA-DE7C-BCE9-3F5B52A2F7BB}"/>
              </a:ext>
            </a:extLst>
          </p:cNvPr>
          <p:cNvSpPr txBox="1">
            <a:spLocks/>
          </p:cNvSpPr>
          <p:nvPr/>
        </p:nvSpPr>
        <p:spPr>
          <a:xfrm>
            <a:off x="632617" y="683335"/>
            <a:ext cx="11155361" cy="461664"/>
          </a:xfrm>
          <a:prstGeom prst="rect">
            <a:avLst/>
          </a:prstGeom>
          <a:noFill/>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8A2700"/>
                </a:solidFill>
                <a:latin typeface="+mj-lt"/>
                <a:ea typeface="+mj-ea"/>
                <a:cs typeface="+mj-cs"/>
              </a:defRPr>
            </a:lvl1pPr>
          </a:lstStyle>
          <a:p>
            <a:r>
              <a:rPr lang="en-GB">
                <a:solidFill>
                  <a:schemeClr val="accent1"/>
                </a:solidFill>
              </a:rPr>
              <a:t>Sample Declaration Form: ‘Checklist’ tab (3)</a:t>
            </a:r>
          </a:p>
        </p:txBody>
      </p:sp>
    </p:spTree>
    <p:extLst>
      <p:ext uri="{BB962C8B-B14F-4D97-AF65-F5344CB8AC3E}">
        <p14:creationId xmlns:p14="http://schemas.microsoft.com/office/powerpoint/2010/main" val="302195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6" y="206120"/>
            <a:ext cx="10515600" cy="1325563"/>
          </a:xfrm>
        </p:spPr>
        <p:txBody>
          <a:bodyPr>
            <a:normAutofit/>
          </a:bodyPr>
          <a:lstStyle/>
          <a:p>
            <a:r>
              <a:rPr lang="en-GB" sz="3000">
                <a:solidFill>
                  <a:srgbClr val="007B4E"/>
                </a:solidFill>
                <a:latin typeface="Arial" panose="020B0604020202020204" pitchFamily="34" charset="0"/>
                <a:cs typeface="Arial" panose="020B0604020202020204" pitchFamily="34" charset="0"/>
              </a:rPr>
              <a:t>Agenda</a:t>
            </a:r>
            <a:endParaRPr lang="en-US" sz="3000">
              <a:solidFill>
                <a:srgbClr val="007B4E"/>
              </a:solidFill>
              <a:latin typeface="Arial" panose="020B0604020202020204" pitchFamily="34" charset="0"/>
              <a:cs typeface="Arial" panose="020B0604020202020204" pitchFamily="34" charset="0"/>
            </a:endParaRPr>
          </a:p>
        </p:txBody>
      </p:sp>
      <p:sp>
        <p:nvSpPr>
          <p:cNvPr id="3" name="Subtitle 2"/>
          <p:cNvSpPr>
            <a:spLocks noGrp="1"/>
          </p:cNvSpPr>
          <p:nvPr>
            <p:ph idx="1"/>
          </p:nvPr>
        </p:nvSpPr>
        <p:spPr>
          <a:xfrm>
            <a:off x="426720" y="1405953"/>
            <a:ext cx="10515600" cy="4252801"/>
          </a:xfrm>
        </p:spPr>
        <p:txBody>
          <a:bodyPr>
            <a:normAutofit/>
          </a:bodyPr>
          <a:lstStyle/>
          <a:p>
            <a:pPr indent="-432000">
              <a:buClr>
                <a:srgbClr val="007B4E"/>
              </a:buClr>
              <a:buFont typeface="Wingdings" panose="05000000000000000000" pitchFamily="2" charset="2"/>
              <a:buChar char="Ø"/>
            </a:pPr>
            <a:r>
              <a:rPr lang="en-US" sz="1600">
                <a:solidFill>
                  <a:srgbClr val="4D4D4D"/>
                </a:solidFill>
                <a:latin typeface="Arial" panose="020B0604020202020204" pitchFamily="34" charset="0"/>
                <a:cs typeface="Arial" panose="020B0604020202020204" pitchFamily="34" charset="0"/>
                <a:hlinkClick r:id="rId3" action="ppaction://hlinksldjump"/>
              </a:rPr>
              <a:t>Overview of 2026 Community Mental Health Survey (CMH26) [5 mins]</a:t>
            </a:r>
            <a:endParaRPr lang="en-US" sz="1600">
              <a:solidFill>
                <a:srgbClr val="4D4D4D"/>
              </a:solidFill>
              <a:latin typeface="Arial" panose="020B0604020202020204" pitchFamily="34" charset="0"/>
              <a:cs typeface="Arial" panose="020B0604020202020204" pitchFamily="34" charset="0"/>
            </a:endParaRPr>
          </a:p>
          <a:p>
            <a:pPr indent="-432000">
              <a:buClr>
                <a:srgbClr val="007B4E"/>
              </a:buClr>
              <a:buFont typeface="Wingdings" panose="05000000000000000000" pitchFamily="2" charset="2"/>
              <a:buChar char="Ø"/>
            </a:pPr>
            <a:r>
              <a:rPr lang="en-US" sz="1600">
                <a:solidFill>
                  <a:srgbClr val="4D4D4D"/>
                </a:solidFill>
                <a:latin typeface="Arial" panose="020B0604020202020204" pitchFamily="34" charset="0"/>
                <a:cs typeface="Arial" panose="020B0604020202020204" pitchFamily="34" charset="0"/>
                <a:hlinkClick r:id="rId4" action="ppaction://hlinksldjump"/>
              </a:rPr>
              <a:t>Sampling and contact approach [10 mins]</a:t>
            </a:r>
            <a:endParaRPr lang="en-US" sz="1600">
              <a:solidFill>
                <a:srgbClr val="4D4D4D"/>
              </a:solidFill>
              <a:latin typeface="Arial" panose="020B0604020202020204" pitchFamily="34" charset="0"/>
              <a:cs typeface="Arial" panose="020B0604020202020204" pitchFamily="34" charset="0"/>
            </a:endParaRPr>
          </a:p>
          <a:p>
            <a:pPr indent="-432000">
              <a:buClr>
                <a:srgbClr val="007B4E"/>
              </a:buClr>
              <a:buFont typeface="Wingdings" panose="05000000000000000000" pitchFamily="2" charset="2"/>
              <a:buChar char="Ø"/>
            </a:pPr>
            <a:r>
              <a:rPr lang="en-US" sz="1600">
                <a:solidFill>
                  <a:srgbClr val="4D4D4D"/>
                </a:solidFill>
                <a:cs typeface="Arial" panose="020B0604020202020204" pitchFamily="34" charset="0"/>
                <a:hlinkClick r:id="rId5" action="ppaction://hlinksldjump"/>
              </a:rPr>
              <a:t>Instruction Manuals [10 mins]</a:t>
            </a:r>
            <a:endParaRPr lang="en-US" sz="1600">
              <a:solidFill>
                <a:srgbClr val="4D4D4D"/>
              </a:solidFill>
              <a:cs typeface="Arial" panose="020B0604020202020204" pitchFamily="34" charset="0"/>
            </a:endParaRPr>
          </a:p>
          <a:p>
            <a:pPr indent="-432000">
              <a:buClr>
                <a:srgbClr val="007B4E"/>
              </a:buClr>
              <a:buFont typeface="Wingdings" panose="05000000000000000000" pitchFamily="2" charset="2"/>
              <a:buChar char="Ø"/>
            </a:pPr>
            <a:r>
              <a:rPr lang="en-US" sz="1600">
                <a:solidFill>
                  <a:srgbClr val="4D4D4D"/>
                </a:solidFill>
                <a:latin typeface="Arial" panose="020B0604020202020204" pitchFamily="34" charset="0"/>
                <a:cs typeface="Arial" panose="020B0604020202020204" pitchFamily="34" charset="0"/>
                <a:hlinkClick r:id="rId6" action="ppaction://hlinksldjump"/>
              </a:rPr>
              <a:t>Discussion of common queries and potential sampling errors [15 mins]</a:t>
            </a:r>
            <a:endParaRPr lang="en-US" sz="1600">
              <a:solidFill>
                <a:srgbClr val="4D4D4D"/>
              </a:solidFill>
              <a:latin typeface="Arial" panose="020B0604020202020204" pitchFamily="34" charset="0"/>
              <a:cs typeface="Arial" panose="020B0604020202020204" pitchFamily="34" charset="0"/>
            </a:endParaRPr>
          </a:p>
          <a:p>
            <a:pPr indent="-432000">
              <a:buClr>
                <a:srgbClr val="007B4E"/>
              </a:buClr>
              <a:buFont typeface="Wingdings" panose="05000000000000000000" pitchFamily="2" charset="2"/>
              <a:buChar char="Ø"/>
            </a:pPr>
            <a:r>
              <a:rPr lang="en-US" sz="1600">
                <a:solidFill>
                  <a:srgbClr val="4D4D4D"/>
                </a:solidFill>
                <a:cs typeface="Arial" panose="020B0604020202020204" pitchFamily="34" charset="0"/>
                <a:hlinkClick r:id="rId7" action="ppaction://hlinksldjump"/>
              </a:rPr>
              <a:t>Questionnaire development: survey questions [10 mins]</a:t>
            </a:r>
            <a:endParaRPr lang="en-US" sz="1600">
              <a:solidFill>
                <a:srgbClr val="4D4D4D"/>
              </a:solidFill>
              <a:cs typeface="Arial" panose="020B0604020202020204" pitchFamily="34" charset="0"/>
            </a:endParaRPr>
          </a:p>
          <a:p>
            <a:pPr indent="-432000">
              <a:buClr>
                <a:srgbClr val="007B4E"/>
              </a:buClr>
              <a:buFont typeface="Wingdings" panose="05000000000000000000" pitchFamily="2" charset="2"/>
              <a:buChar char="Ø"/>
            </a:pPr>
            <a:r>
              <a:rPr lang="en-GB" sz="1600">
                <a:solidFill>
                  <a:srgbClr val="4D4D4D"/>
                </a:solidFill>
                <a:latin typeface="Arial" panose="020B0604020202020204" pitchFamily="34" charset="0"/>
                <a:cs typeface="Arial" panose="020B0604020202020204" pitchFamily="34" charset="0"/>
                <a:hlinkClick r:id="rId8" action="ppaction://hlinksldjump"/>
              </a:rPr>
              <a:t>Service-user facing materials [10 mins]</a:t>
            </a:r>
            <a:endParaRPr lang="en-US" sz="1600">
              <a:solidFill>
                <a:srgbClr val="4D4D4D"/>
              </a:solidFill>
              <a:latin typeface="Arial" panose="020B0604020202020204" pitchFamily="34" charset="0"/>
              <a:cs typeface="Arial" panose="020B0604020202020204" pitchFamily="34" charset="0"/>
            </a:endParaRPr>
          </a:p>
          <a:p>
            <a:pPr indent="-432000">
              <a:buClr>
                <a:srgbClr val="007B4E"/>
              </a:buClr>
              <a:buFont typeface="Wingdings" panose="05000000000000000000" pitchFamily="2" charset="2"/>
              <a:buChar char="Ø"/>
            </a:pPr>
            <a:r>
              <a:rPr lang="en-US" sz="1600">
                <a:solidFill>
                  <a:srgbClr val="4D4D4D"/>
                </a:solidFill>
                <a:latin typeface="Arial" panose="020B0604020202020204" pitchFamily="34" charset="0"/>
                <a:cs typeface="Arial" panose="020B0604020202020204" pitchFamily="34" charset="0"/>
                <a:hlinkClick r:id="rId9" action="ppaction://hlinksldjump"/>
              </a:rPr>
              <a:t>Data Protection and Section 251 requirements [5 mins]</a:t>
            </a:r>
            <a:endParaRPr lang="en-US" sz="1600">
              <a:solidFill>
                <a:srgbClr val="4D4D4D"/>
              </a:solidFill>
              <a:latin typeface="Arial" panose="020B0604020202020204" pitchFamily="34" charset="0"/>
              <a:cs typeface="Arial" panose="020B0604020202020204" pitchFamily="34" charset="0"/>
            </a:endParaRPr>
          </a:p>
          <a:p>
            <a:pPr indent="-432000">
              <a:buClr>
                <a:srgbClr val="007B4E"/>
              </a:buClr>
              <a:buFont typeface="Wingdings" panose="05000000000000000000" pitchFamily="2" charset="2"/>
              <a:buChar char="Ø"/>
            </a:pPr>
            <a:r>
              <a:rPr lang="en-GB" sz="1600">
                <a:solidFill>
                  <a:srgbClr val="4D4D4D"/>
                </a:solidFill>
                <a:latin typeface="Arial" panose="020B0604020202020204" pitchFamily="34" charset="0"/>
                <a:cs typeface="Arial" panose="020B0604020202020204" pitchFamily="34" charset="0"/>
                <a:hlinkClick r:id="rId10" action="ppaction://hlinksldjump"/>
              </a:rPr>
              <a:t>Demographic Batch Service (DBS) checks [5 mins]</a:t>
            </a:r>
            <a:endParaRPr lang="en-GB" sz="1600">
              <a:solidFill>
                <a:srgbClr val="4D4D4D"/>
              </a:solidFill>
              <a:latin typeface="Arial" panose="020B0604020202020204" pitchFamily="34" charset="0"/>
              <a:cs typeface="Arial" panose="020B0604020202020204" pitchFamily="34" charset="0"/>
            </a:endParaRPr>
          </a:p>
          <a:p>
            <a:pPr indent="-432000">
              <a:buClr>
                <a:srgbClr val="007B4E"/>
              </a:buClr>
              <a:buFont typeface="Wingdings" panose="05000000000000000000" pitchFamily="2" charset="2"/>
              <a:buChar char="Ø"/>
            </a:pPr>
            <a:r>
              <a:rPr lang="en-US" sz="1600">
                <a:solidFill>
                  <a:srgbClr val="4D4D4D"/>
                </a:solidFill>
                <a:latin typeface="Arial" panose="020B0604020202020204" pitchFamily="34" charset="0"/>
                <a:cs typeface="Arial" panose="020B0604020202020204" pitchFamily="34" charset="0"/>
                <a:hlinkClick r:id="rId11" action="ppaction://hlinksldjump"/>
              </a:rPr>
              <a:t>Entering Fieldwork [5 mins]</a:t>
            </a:r>
            <a:endParaRPr lang="en-US" sz="1600">
              <a:solidFill>
                <a:srgbClr val="4D4D4D"/>
              </a:solidFill>
              <a:latin typeface="Arial" panose="020B0604020202020204" pitchFamily="34" charset="0"/>
              <a:cs typeface="Arial" panose="020B0604020202020204" pitchFamily="34" charset="0"/>
            </a:endParaRPr>
          </a:p>
          <a:p>
            <a:pPr indent="-432000">
              <a:buClr>
                <a:srgbClr val="007B4E"/>
              </a:buClr>
              <a:buFont typeface="Wingdings" panose="05000000000000000000" pitchFamily="2" charset="2"/>
              <a:buChar char="Ø"/>
            </a:pPr>
            <a:r>
              <a:rPr lang="en-US" sz="1600">
                <a:solidFill>
                  <a:srgbClr val="4D4D4D"/>
                </a:solidFill>
                <a:latin typeface="Arial" panose="020B0604020202020204" pitchFamily="34" charset="0"/>
                <a:cs typeface="Arial" panose="020B0604020202020204" pitchFamily="34" charset="0"/>
                <a:hlinkClick r:id="rId12" action="ppaction://hlinksldjump"/>
              </a:rPr>
              <a:t>Key dates [5 mins]</a:t>
            </a:r>
            <a:endParaRPr lang="en-US" sz="1600">
              <a:solidFill>
                <a:srgbClr val="4D4D4D"/>
              </a:solidFill>
              <a:latin typeface="Arial" panose="020B0604020202020204" pitchFamily="34" charset="0"/>
              <a:cs typeface="Arial" panose="020B0604020202020204" pitchFamily="34" charset="0"/>
            </a:endParaRPr>
          </a:p>
          <a:p>
            <a:pPr indent="-432000">
              <a:buClr>
                <a:srgbClr val="007B4E"/>
              </a:buClr>
              <a:buFont typeface="Wingdings" panose="05000000000000000000" pitchFamily="2" charset="2"/>
              <a:buChar char="Ø"/>
            </a:pPr>
            <a:r>
              <a:rPr lang="en-US" sz="1600">
                <a:solidFill>
                  <a:srgbClr val="4D4D4D"/>
                </a:solidFill>
                <a:latin typeface="Arial" panose="020B0604020202020204" pitchFamily="34" charset="0"/>
                <a:cs typeface="Arial" panose="020B0604020202020204" pitchFamily="34" charset="0"/>
                <a:hlinkClick r:id="rId13" action="ppaction://hlinksldjump"/>
              </a:rPr>
              <a:t>Questions [5 mins]</a:t>
            </a:r>
            <a:endParaRPr lang="en-US" sz="160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803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81670-C4E6-672A-FCB8-FFFA09E4F6D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0506DE5-B7D4-F099-6FEE-FC6A9E509994}"/>
              </a:ext>
            </a:extLst>
          </p:cNvPr>
          <p:cNvPicPr>
            <a:picLocks noChangeAspect="1"/>
          </p:cNvPicPr>
          <p:nvPr/>
        </p:nvPicPr>
        <p:blipFill>
          <a:blip r:embed="rId2"/>
          <a:stretch>
            <a:fillRect/>
          </a:stretch>
        </p:blipFill>
        <p:spPr>
          <a:xfrm>
            <a:off x="5515438" y="1237513"/>
            <a:ext cx="5228381" cy="5298008"/>
          </a:xfrm>
          <a:prstGeom prst="rect">
            <a:avLst/>
          </a:prstGeom>
        </p:spPr>
      </p:pic>
      <p:sp>
        <p:nvSpPr>
          <p:cNvPr id="2" name="Content Placeholder 2">
            <a:extLst>
              <a:ext uri="{FF2B5EF4-FFF2-40B4-BE49-F238E27FC236}">
                <a16:creationId xmlns:a16="http://schemas.microsoft.com/office/drawing/2014/main" id="{96898120-1D75-9D7B-6201-EAF64D53466C}"/>
              </a:ext>
            </a:extLst>
          </p:cNvPr>
          <p:cNvSpPr txBox="1">
            <a:spLocks/>
          </p:cNvSpPr>
          <p:nvPr/>
        </p:nvSpPr>
        <p:spPr>
          <a:xfrm>
            <a:off x="632617" y="1446957"/>
            <a:ext cx="4003795" cy="5285966"/>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None/>
              <a:tabLst/>
              <a:defRPr/>
            </a:pPr>
            <a:r>
              <a:rPr kumimoji="0" lang="en-GB" sz="1400" b="1"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‘Checklist’ tab</a:t>
            </a:r>
          </a:p>
          <a:p>
            <a:pPr marL="684000" marR="0" lvl="2"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Please </a:t>
            </a:r>
            <a:r>
              <a:rPr kumimoji="0" lang="en-GB" sz="1400" b="1"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provide dates </a:t>
            </a: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when </a:t>
            </a:r>
            <a:r>
              <a:rPr kumimoji="0" lang="en-GB" sz="1400" b="1"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the local checks and DBS checks </a:t>
            </a: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were conducted.</a:t>
            </a:r>
          </a:p>
          <a:p>
            <a:pPr marL="684000" marR="0" lvl="2"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There is a new check for 2026, which asks you to </a:t>
            </a:r>
            <a:r>
              <a:rPr kumimoji="0" lang="en-GB" sz="1400" b="1"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confirm that the dissent poster was displayed for at least the minimum time period (April – May 2026). </a:t>
            </a: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If the poster was not displayed during this timeframe, details of why, along with approval for this from your Caldicott Guardian must be added to the ‘Comments’ cell.</a:t>
            </a:r>
          </a:p>
          <a:p>
            <a:pPr marL="683100" marR="0" lvl="3" indent="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None/>
              <a:tabLst/>
              <a:defRPr/>
            </a:pPr>
            <a:endPar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endParaRP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endPar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endParaRPr>
          </a:p>
        </p:txBody>
      </p:sp>
      <p:sp>
        <p:nvSpPr>
          <p:cNvPr id="7" name="Oval 6">
            <a:extLst>
              <a:ext uri="{FF2B5EF4-FFF2-40B4-BE49-F238E27FC236}">
                <a16:creationId xmlns:a16="http://schemas.microsoft.com/office/drawing/2014/main" id="{DDACC8DB-8A04-D0BA-CFA8-92B021288230}"/>
              </a:ext>
              <a:ext uri="{C183D7F6-B498-43B3-948B-1728B52AA6E4}">
                <adec:decorative xmlns:adec="http://schemas.microsoft.com/office/drawing/2017/decorative" val="1"/>
              </a:ext>
            </a:extLst>
          </p:cNvPr>
          <p:cNvSpPr/>
          <p:nvPr/>
        </p:nvSpPr>
        <p:spPr>
          <a:xfrm>
            <a:off x="8484525" y="2119278"/>
            <a:ext cx="2380384" cy="686523"/>
          </a:xfrm>
          <a:prstGeom prst="ellipse">
            <a:avLst/>
          </a:prstGeom>
          <a:noFill/>
          <a:ln w="28575">
            <a:solidFill>
              <a:srgbClr val="8A2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Graphic 7" descr="Line arrow: Clockwise curve with solid fill">
            <a:extLst>
              <a:ext uri="{FF2B5EF4-FFF2-40B4-BE49-F238E27FC236}">
                <a16:creationId xmlns:a16="http://schemas.microsoft.com/office/drawing/2014/main" id="{1CF09EFB-CB8A-43FD-3136-68C5CA67B93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6598130" flipH="1">
            <a:off x="3582822" y="4561143"/>
            <a:ext cx="1596602" cy="1575943"/>
          </a:xfrm>
          <a:prstGeom prst="rect">
            <a:avLst/>
          </a:prstGeom>
        </p:spPr>
      </p:pic>
      <p:sp>
        <p:nvSpPr>
          <p:cNvPr id="4" name="Title 2">
            <a:extLst>
              <a:ext uri="{FF2B5EF4-FFF2-40B4-BE49-F238E27FC236}">
                <a16:creationId xmlns:a16="http://schemas.microsoft.com/office/drawing/2014/main" id="{57DFA593-AF2C-37CF-FF11-131C6427C382}"/>
              </a:ext>
            </a:extLst>
          </p:cNvPr>
          <p:cNvSpPr txBox="1">
            <a:spLocks/>
          </p:cNvSpPr>
          <p:nvPr/>
        </p:nvSpPr>
        <p:spPr>
          <a:xfrm>
            <a:off x="632617" y="683335"/>
            <a:ext cx="11155361" cy="461664"/>
          </a:xfrm>
          <a:prstGeom prst="rect">
            <a:avLst/>
          </a:prstGeom>
          <a:noFill/>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8A2700"/>
                </a:solidFill>
                <a:latin typeface="+mj-lt"/>
                <a:ea typeface="+mj-ea"/>
                <a:cs typeface="+mj-cs"/>
              </a:defRPr>
            </a:lvl1pPr>
          </a:lstStyle>
          <a:p>
            <a:r>
              <a:rPr lang="en-GB">
                <a:solidFill>
                  <a:schemeClr val="accent1"/>
                </a:solidFill>
              </a:rPr>
              <a:t>Sample Declaration Form: ‘Checklist’ tab (4)</a:t>
            </a:r>
          </a:p>
        </p:txBody>
      </p:sp>
    </p:spTree>
    <p:extLst>
      <p:ext uri="{BB962C8B-B14F-4D97-AF65-F5344CB8AC3E}">
        <p14:creationId xmlns:p14="http://schemas.microsoft.com/office/powerpoint/2010/main" val="1283938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CD853-F20A-5FF0-5D75-07C414B15AE7}"/>
            </a:ext>
          </a:extLst>
        </p:cNvPr>
        <p:cNvGrpSpPr/>
        <p:nvPr/>
      </p:nvGrpSpPr>
      <p:grpSpPr>
        <a:xfrm>
          <a:off x="0" y="0"/>
          <a:ext cx="0" cy="0"/>
          <a:chOff x="0" y="0"/>
          <a:chExt cx="0" cy="0"/>
        </a:xfrm>
      </p:grpSpPr>
      <p:sp>
        <p:nvSpPr>
          <p:cNvPr id="8" name="Google Shape;657;p26">
            <a:extLst>
              <a:ext uri="{FF2B5EF4-FFF2-40B4-BE49-F238E27FC236}">
                <a16:creationId xmlns:a16="http://schemas.microsoft.com/office/drawing/2014/main" id="{8A37FFC7-B4F0-F2E7-5E31-97DE4515D031}"/>
              </a:ext>
              <a:ext uri="{C183D7F6-B498-43B3-948B-1728B52AA6E4}">
                <adec:decorative xmlns:adec="http://schemas.microsoft.com/office/drawing/2017/decorative" val="1"/>
              </a:ext>
            </a:extLst>
          </p:cNvPr>
          <p:cNvSpPr/>
          <p:nvPr/>
        </p:nvSpPr>
        <p:spPr>
          <a:xfrm>
            <a:off x="1405632" y="4400273"/>
            <a:ext cx="4403510" cy="1308400"/>
          </a:xfrm>
          <a:prstGeom prst="homePlate">
            <a:avLst>
              <a:gd name="adj" fmla="val 29403"/>
            </a:avLst>
          </a:prstGeom>
          <a:solidFill>
            <a:schemeClr val="bg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2" name="Content Placeholder 2">
            <a:extLst>
              <a:ext uri="{FF2B5EF4-FFF2-40B4-BE49-F238E27FC236}">
                <a16:creationId xmlns:a16="http://schemas.microsoft.com/office/drawing/2014/main" id="{1A44E6AB-AE15-4DC3-BAAE-C01D8A4EF4A4}"/>
              </a:ext>
            </a:extLst>
          </p:cNvPr>
          <p:cNvSpPr txBox="1">
            <a:spLocks/>
          </p:cNvSpPr>
          <p:nvPr/>
        </p:nvSpPr>
        <p:spPr>
          <a:xfrm>
            <a:off x="681503" y="1279767"/>
            <a:ext cx="5020936" cy="2628093"/>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None/>
              <a:tabLst/>
              <a:defRPr/>
            </a:pPr>
            <a:r>
              <a:rPr kumimoji="0" lang="en-GB" sz="1400" b="1"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‘Declaration Agreement’ tab</a:t>
            </a:r>
          </a:p>
          <a:p>
            <a:pPr marL="684000" marR="0" lvl="2" indent="-342900" algn="l" defTabSz="914400" rtl="0" eaLnBrk="1" fontAlgn="auto" latinLnBrk="0" hangingPunct="1">
              <a:lnSpc>
                <a:spcPct val="114000"/>
              </a:lnSpc>
              <a:spcBef>
                <a:spcPts val="800"/>
              </a:spcBef>
              <a:spcAft>
                <a:spcPts val="0"/>
              </a:spcAft>
              <a:buClr>
                <a:srgbClr val="8A2700"/>
              </a:buClr>
              <a:buSzPct val="85000"/>
              <a:buFont typeface="Wingdings" panose="05000000000000000000" pitchFamily="2" charset="2"/>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This must be completed and signed by</a:t>
            </a:r>
            <a:r>
              <a:rPr kumimoji="0" lang="en-GB" sz="1400" b="1"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 </a:t>
            </a:r>
            <a:r>
              <a:rPr kumimoji="0" lang="en-GB" sz="1400" b="1"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BOTH</a:t>
            </a:r>
            <a:r>
              <a:rPr kumimoji="0" lang="en-GB" sz="1400" b="1"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 </a:t>
            </a: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the individual who has drawn the sample for your trust </a:t>
            </a:r>
            <a:r>
              <a:rPr kumimoji="0" lang="en-GB" sz="1400" b="1"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AND</a:t>
            </a: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 your Caldicott Guardian. </a:t>
            </a:r>
          </a:p>
          <a:p>
            <a:pPr marL="684000" marR="0" lvl="2" indent="-342900" algn="l" defTabSz="914400" rtl="0" eaLnBrk="1" fontAlgn="auto" latinLnBrk="0" hangingPunct="1">
              <a:lnSpc>
                <a:spcPct val="114000"/>
              </a:lnSpc>
              <a:spcBef>
                <a:spcPts val="800"/>
              </a:spcBef>
              <a:spcAft>
                <a:spcPts val="0"/>
              </a:spcAft>
              <a:buClr>
                <a:srgbClr val="8A2700"/>
              </a:buClr>
              <a:buSzPct val="85000"/>
              <a:buFont typeface="Wingdings" panose="05000000000000000000" pitchFamily="2" charset="2"/>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The </a:t>
            </a:r>
            <a:r>
              <a:rPr kumimoji="0" lang="en-GB" sz="1400" b="1"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date</a:t>
            </a: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 the sample has been signed off by both individuals, along with </a:t>
            </a:r>
            <a:r>
              <a:rPr kumimoji="0" lang="en-GB" sz="1400" b="1"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email addresses</a:t>
            </a:r>
            <a:r>
              <a:rPr kumimoji="0" lang="en-GB" sz="1400" b="0"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 </a:t>
            </a: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and </a:t>
            </a:r>
            <a:r>
              <a:rPr kumimoji="0" lang="en-GB" sz="1400" b="1"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contact numbers</a:t>
            </a:r>
            <a:r>
              <a:rPr kumimoji="0" lang="en-GB" sz="1400" b="1" i="0" u="none" strike="noStrike" kern="1200" cap="none" spc="0" normalizeH="0" baseline="0" noProof="0">
                <a:ln>
                  <a:noFill/>
                </a:ln>
                <a:solidFill>
                  <a:srgbClr val="8A2700"/>
                </a:solidFill>
                <a:effectLst/>
                <a:uLnTx/>
                <a:uFillTx/>
                <a:latin typeface="Arial" panose="020B0604020202020204"/>
                <a:ea typeface="+mn-ea"/>
                <a:cs typeface="Arial" panose="020B0604020202020204" pitchFamily="34" charset="0"/>
              </a:rPr>
              <a:t> </a:t>
            </a: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must also be added. </a:t>
            </a:r>
          </a:p>
          <a:p>
            <a:pPr marL="684000" marR="0" lvl="2" indent="-342900" algn="l" defTabSz="914400" rtl="0" eaLnBrk="1" fontAlgn="auto" latinLnBrk="0" hangingPunct="1">
              <a:lnSpc>
                <a:spcPct val="114000"/>
              </a:lnSpc>
              <a:spcBef>
                <a:spcPts val="800"/>
              </a:spcBef>
              <a:spcAft>
                <a:spcPts val="0"/>
              </a:spcAft>
              <a:buClr>
                <a:srgbClr val="8A2700"/>
              </a:buClr>
              <a:buSzPct val="85000"/>
              <a:buFont typeface="Wingdings" panose="05000000000000000000" pitchFamily="2" charset="2"/>
              <a:buChar char="¡"/>
              <a:tabLst/>
              <a:defRPr/>
            </a:pPr>
            <a:r>
              <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Missing information can delay the approval of your sample. </a:t>
            </a:r>
          </a:p>
          <a:p>
            <a:pPr marL="683100" marR="0" lvl="3" indent="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None/>
              <a:tabLst/>
              <a:defRPr/>
            </a:pPr>
            <a:endPar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endParaRP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endPar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endParaRPr>
          </a:p>
        </p:txBody>
      </p:sp>
      <p:pic>
        <p:nvPicPr>
          <p:cNvPr id="5" name="Picture 4">
            <a:extLst>
              <a:ext uri="{FF2B5EF4-FFF2-40B4-BE49-F238E27FC236}">
                <a16:creationId xmlns:a16="http://schemas.microsoft.com/office/drawing/2014/main" id="{4E4B92AF-D902-FFEC-B076-9C1F4BDFC0C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52322" y="1291689"/>
            <a:ext cx="4082319" cy="5034860"/>
          </a:xfrm>
          <a:prstGeom prst="rect">
            <a:avLst/>
          </a:prstGeom>
        </p:spPr>
      </p:pic>
      <p:sp>
        <p:nvSpPr>
          <p:cNvPr id="4" name="Google Shape;646;p26">
            <a:extLst>
              <a:ext uri="{FF2B5EF4-FFF2-40B4-BE49-F238E27FC236}">
                <a16:creationId xmlns:a16="http://schemas.microsoft.com/office/drawing/2014/main" id="{7406D11A-645A-68E5-96BF-8B9DC195DDAA}"/>
              </a:ext>
              <a:ext uri="{C183D7F6-B498-43B3-948B-1728B52AA6E4}">
                <adec:decorative xmlns:adec="http://schemas.microsoft.com/office/drawing/2017/decorative" val="1"/>
              </a:ext>
            </a:extLst>
          </p:cNvPr>
          <p:cNvSpPr/>
          <p:nvPr/>
        </p:nvSpPr>
        <p:spPr>
          <a:xfrm>
            <a:off x="699046" y="4306732"/>
            <a:ext cx="1799338" cy="1495483"/>
          </a:xfrm>
          <a:prstGeom prst="hexagon">
            <a:avLst>
              <a:gd name="adj" fmla="val 28729"/>
              <a:gd name="vf" fmla="val 115470"/>
            </a:avLst>
          </a:prstGeom>
          <a:solidFill>
            <a:srgbClr val="007B4E">
              <a:alpha val="5843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6" name="Google Shape;647;p26">
            <a:extLst>
              <a:ext uri="{FF2B5EF4-FFF2-40B4-BE49-F238E27FC236}">
                <a16:creationId xmlns:a16="http://schemas.microsoft.com/office/drawing/2014/main" id="{DB6196BD-B0ED-4415-109F-0295DA59AB3A}"/>
              </a:ext>
              <a:ext uri="{C183D7F6-B498-43B3-948B-1728B52AA6E4}">
                <adec:decorative xmlns:adec="http://schemas.microsoft.com/office/drawing/2017/decorative" val="1"/>
              </a:ext>
            </a:extLst>
          </p:cNvPr>
          <p:cNvSpPr/>
          <p:nvPr/>
        </p:nvSpPr>
        <p:spPr>
          <a:xfrm>
            <a:off x="937333" y="4530078"/>
            <a:ext cx="1322764" cy="1099223"/>
          </a:xfrm>
          <a:prstGeom prst="hexagon">
            <a:avLst>
              <a:gd name="adj" fmla="val 28729"/>
              <a:gd name="vf" fmla="val 115470"/>
            </a:avLst>
          </a:prstGeom>
          <a:solidFill>
            <a:srgbClr val="007B4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pic>
        <p:nvPicPr>
          <p:cNvPr id="7" name="Graphic 6" descr="Lights On with solid fill">
            <a:extLst>
              <a:ext uri="{FF2B5EF4-FFF2-40B4-BE49-F238E27FC236}">
                <a16:creationId xmlns:a16="http://schemas.microsoft.com/office/drawing/2014/main" id="{20B5F3B6-11C1-51F5-551F-3AD15569733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03425" y="4687750"/>
            <a:ext cx="783877" cy="783877"/>
          </a:xfrm>
          <a:prstGeom prst="rect">
            <a:avLst/>
          </a:prstGeom>
        </p:spPr>
      </p:pic>
      <p:sp>
        <p:nvSpPr>
          <p:cNvPr id="9" name="Content Placeholder 2">
            <a:extLst>
              <a:ext uri="{FF2B5EF4-FFF2-40B4-BE49-F238E27FC236}">
                <a16:creationId xmlns:a16="http://schemas.microsoft.com/office/drawing/2014/main" id="{4C386186-5167-650E-3BB7-510FDAF6AAF3}"/>
              </a:ext>
            </a:extLst>
          </p:cNvPr>
          <p:cNvSpPr txBox="1">
            <a:spLocks/>
          </p:cNvSpPr>
          <p:nvPr/>
        </p:nvSpPr>
        <p:spPr>
          <a:xfrm>
            <a:off x="1331386" y="3740427"/>
            <a:ext cx="5020936" cy="2628093"/>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4290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4A4A49"/>
              </a:solidFill>
              <a:effectLst/>
              <a:uLnTx/>
              <a:uFillTx/>
              <a:latin typeface="Arial" panose="020B0604020202020204"/>
              <a:ea typeface="+mn-ea"/>
              <a:cs typeface="+mn-cs"/>
            </a:endParaRP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endParaRPr kumimoji="0" lang="en-GB" sz="14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endParaRPr>
          </a:p>
        </p:txBody>
      </p:sp>
      <p:sp>
        <p:nvSpPr>
          <p:cNvPr id="10" name="Content Placeholder 1">
            <a:extLst>
              <a:ext uri="{FF2B5EF4-FFF2-40B4-BE49-F238E27FC236}">
                <a16:creationId xmlns:a16="http://schemas.microsoft.com/office/drawing/2014/main" id="{EBD86270-7163-9358-F0CE-46CBE179836A}"/>
              </a:ext>
            </a:extLst>
          </p:cNvPr>
          <p:cNvSpPr txBox="1">
            <a:spLocks/>
          </p:cNvSpPr>
          <p:nvPr/>
        </p:nvSpPr>
        <p:spPr>
          <a:xfrm>
            <a:off x="2622289" y="4556861"/>
            <a:ext cx="2852028" cy="1104570"/>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None/>
              <a:tabLst/>
              <a:defRPr/>
            </a:pPr>
            <a:r>
              <a:rPr kumimoji="0" lang="en-US"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Make sure to enter a contact number or explain an alternative contact method e.g. “I don’t have a phone number, please use email”.</a:t>
            </a:r>
          </a:p>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11" name="Title 2">
            <a:extLst>
              <a:ext uri="{FF2B5EF4-FFF2-40B4-BE49-F238E27FC236}">
                <a16:creationId xmlns:a16="http://schemas.microsoft.com/office/drawing/2014/main" id="{E6ADD6E2-19C1-636E-3F11-38ED112E1D26}"/>
              </a:ext>
            </a:extLst>
          </p:cNvPr>
          <p:cNvSpPr txBox="1">
            <a:spLocks/>
          </p:cNvSpPr>
          <p:nvPr/>
        </p:nvSpPr>
        <p:spPr>
          <a:xfrm>
            <a:off x="632617" y="683335"/>
            <a:ext cx="11155361" cy="461664"/>
          </a:xfrm>
          <a:prstGeom prst="rect">
            <a:avLst/>
          </a:prstGeom>
          <a:noFill/>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8A2700"/>
                </a:solidFill>
                <a:latin typeface="+mj-lt"/>
                <a:ea typeface="+mj-ea"/>
                <a:cs typeface="+mj-cs"/>
              </a:defRPr>
            </a:lvl1pPr>
          </a:lstStyle>
          <a:p>
            <a:r>
              <a:rPr lang="en-GB">
                <a:solidFill>
                  <a:schemeClr val="accent1"/>
                </a:solidFill>
              </a:rPr>
              <a:t>Sample Declaration Form: ‘Declaration agreement’ tab</a:t>
            </a:r>
          </a:p>
        </p:txBody>
      </p:sp>
    </p:spTree>
    <p:extLst>
      <p:ext uri="{BB962C8B-B14F-4D97-AF65-F5344CB8AC3E}">
        <p14:creationId xmlns:p14="http://schemas.microsoft.com/office/powerpoint/2010/main" val="688306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EF30A-0C64-7078-90AB-135AD61B4F1B}"/>
            </a:ext>
          </a:extLst>
        </p:cNvPr>
        <p:cNvGrpSpPr/>
        <p:nvPr/>
      </p:nvGrpSpPr>
      <p:grpSpPr>
        <a:xfrm>
          <a:off x="0" y="0"/>
          <a:ext cx="0" cy="0"/>
          <a:chOff x="0" y="0"/>
          <a:chExt cx="0" cy="0"/>
        </a:xfrm>
      </p:grpSpPr>
      <p:sp>
        <p:nvSpPr>
          <p:cNvPr id="8" name="Content Placeholder 6">
            <a:extLst>
              <a:ext uri="{FF2B5EF4-FFF2-40B4-BE49-F238E27FC236}">
                <a16:creationId xmlns:a16="http://schemas.microsoft.com/office/drawing/2014/main" id="{E088D995-F382-E29B-7938-7C8A01FC2B3A}"/>
              </a:ext>
            </a:extLst>
          </p:cNvPr>
          <p:cNvSpPr txBox="1">
            <a:spLocks/>
          </p:cNvSpPr>
          <p:nvPr/>
        </p:nvSpPr>
        <p:spPr>
          <a:xfrm>
            <a:off x="632616" y="1373237"/>
            <a:ext cx="11155361" cy="999344"/>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
                <a:srgbClr val="007B4E"/>
              </a:buClr>
              <a:buSzPct val="200000"/>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7B4E"/>
              </a:buClr>
              <a:buSzPct val="200000"/>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7B4E"/>
              </a:buClr>
              <a:buSzPct val="20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7B4E"/>
              </a:buClr>
              <a:buSzPct val="20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7B4E"/>
              </a:buClr>
              <a:buSzPct val="20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7B4E"/>
              </a:buClr>
              <a:buSzPct val="200000"/>
              <a:buFont typeface="Arial" panose="020B0604020202020204" pitchFamily="34" charset="0"/>
              <a:buNone/>
              <a:tabLst/>
              <a:defRPr/>
            </a:pPr>
            <a:r>
              <a:rPr kumimoji="0" lang="en-GB" sz="1800"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Submitting your Sample Declaration Form:</a:t>
            </a:r>
          </a:p>
          <a:p>
            <a:pPr marL="400950" marR="0" lvl="0" indent="-285750" algn="l" defTabSz="914400" rtl="0" eaLnBrk="1" fontAlgn="auto" latinLnBrk="0" hangingPunct="1">
              <a:lnSpc>
                <a:spcPct val="100000"/>
              </a:lnSpc>
              <a:spcBef>
                <a:spcPts val="600"/>
              </a:spcBef>
              <a:spcAft>
                <a:spcPts val="600"/>
              </a:spcAft>
              <a:buSzPct val="100000"/>
              <a:buFont typeface="Courier New" panose="02070309020205020404" pitchFamily="49" charset="0"/>
              <a:buChar char="o"/>
              <a:tabLst/>
              <a:defRPr/>
            </a:pPr>
            <a:r>
              <a:rPr kumimoji="0" lang="en-GB" sz="18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Sample declaration forms are to be submitted to your approved contractor.</a:t>
            </a:r>
          </a:p>
          <a:p>
            <a:pPr marL="400950" marR="0" lvl="0" indent="-285750" algn="l" defTabSz="914400" rtl="0" eaLnBrk="1" fontAlgn="auto" latinLnBrk="0" hangingPunct="1">
              <a:lnSpc>
                <a:spcPct val="100000"/>
              </a:lnSpc>
              <a:spcBef>
                <a:spcPts val="600"/>
              </a:spcBef>
              <a:spcAft>
                <a:spcPts val="600"/>
              </a:spcAft>
              <a:buSzPct val="100000"/>
              <a:buFont typeface="Courier New" panose="02070309020205020404" pitchFamily="49" charset="0"/>
              <a:buChar char="o"/>
              <a:tabLst/>
              <a:defRPr/>
            </a:pPr>
            <a:r>
              <a:rPr kumimoji="0" lang="en-GB" sz="18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Once the form has been approved, please submit your sample safely via the </a:t>
            </a:r>
            <a:r>
              <a:rPr kumimoji="0" lang="en-GB" sz="1800" b="1" i="0" u="none" strike="noStrike" kern="1200" cap="none" spc="0" normalizeH="0" baseline="0" noProof="0">
                <a:ln>
                  <a:noFill/>
                </a:ln>
                <a:solidFill>
                  <a:schemeClr val="accent1"/>
                </a:solidFill>
                <a:effectLst/>
                <a:uLnTx/>
                <a:uFillTx/>
                <a:latin typeface="Arial" panose="020B0604020202020204"/>
                <a:ea typeface="+mn-ea"/>
                <a:cs typeface="Arial" panose="020B0604020202020204" pitchFamily="34" charset="0"/>
              </a:rPr>
              <a:t>secure file transfer site</a:t>
            </a:r>
            <a:r>
              <a:rPr kumimoji="0" lang="en-GB" sz="18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a:t>
            </a:r>
          </a:p>
          <a:p>
            <a:pPr marL="1256400" marR="0" lvl="2" indent="-342000" algn="l" defTabSz="914400" rtl="0" eaLnBrk="1" fontAlgn="auto" latinLnBrk="0" hangingPunct="1">
              <a:lnSpc>
                <a:spcPct val="90000"/>
              </a:lnSpc>
              <a:spcBef>
                <a:spcPts val="500"/>
              </a:spcBef>
              <a:spcAft>
                <a:spcPts val="0"/>
              </a:spcAft>
              <a:buClr>
                <a:srgbClr val="007B4E"/>
              </a:buClr>
              <a:buSzPct val="200000"/>
              <a:buFont typeface="Courier New" panose="02070309020205020404" pitchFamily="49" charset="0"/>
              <a:buChar char="o"/>
              <a:tabLst/>
              <a:defRPr/>
            </a:pPr>
            <a:endParaRPr kumimoji="0" lang="en-GB" sz="1800" b="0" i="0" u="none" strike="noStrike" kern="1200" cap="none" spc="0" normalizeH="0" baseline="0" noProof="0">
              <a:ln>
                <a:noFill/>
              </a:ln>
              <a:solidFill>
                <a:srgbClr val="4A4A49"/>
              </a:solidFill>
              <a:effectLst/>
              <a:uLnTx/>
              <a:uFillTx/>
              <a:latin typeface="Arial" panose="020B0604020202020204" pitchFamily="34" charset="0"/>
              <a:ea typeface="+mn-ea"/>
              <a:cs typeface="Arial" panose="020B0604020202020204" pitchFamily="34" charset="0"/>
            </a:endParaRPr>
          </a:p>
          <a:p>
            <a:pPr marL="115200" marR="0" lvl="0" indent="0" algn="ctr" defTabSz="914400" rtl="0" eaLnBrk="1" fontAlgn="auto" latinLnBrk="0" hangingPunct="1">
              <a:lnSpc>
                <a:spcPct val="100000"/>
              </a:lnSpc>
              <a:spcBef>
                <a:spcPts val="600"/>
              </a:spcBef>
              <a:spcAft>
                <a:spcPts val="600"/>
              </a:spcAft>
              <a:buClr>
                <a:srgbClr val="007B4E"/>
              </a:buClr>
              <a:buSzPct val="140000"/>
              <a:buFont typeface="Arial" panose="020B0604020202020204" pitchFamily="34" charset="0"/>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a:p>
            <a:pPr marL="115200" marR="0" lvl="0" indent="0" algn="ctr" defTabSz="914400" rtl="0" eaLnBrk="1" fontAlgn="auto" latinLnBrk="0" hangingPunct="1">
              <a:lnSpc>
                <a:spcPct val="100000"/>
              </a:lnSpc>
              <a:spcBef>
                <a:spcPts val="600"/>
              </a:spcBef>
              <a:spcAft>
                <a:spcPts val="600"/>
              </a:spcAft>
              <a:buClr>
                <a:srgbClr val="007B4E"/>
              </a:buClr>
              <a:buSzPct val="140000"/>
              <a:buFont typeface="Arial" panose="020B0604020202020204" pitchFamily="34" charset="0"/>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a:p>
            <a:pPr marL="115200" marR="0" lvl="0" indent="0" algn="ctr" defTabSz="914400" rtl="0" eaLnBrk="1" fontAlgn="auto" latinLnBrk="0" hangingPunct="1">
              <a:lnSpc>
                <a:spcPct val="100000"/>
              </a:lnSpc>
              <a:spcBef>
                <a:spcPts val="600"/>
              </a:spcBef>
              <a:spcAft>
                <a:spcPts val="600"/>
              </a:spcAft>
              <a:buClr>
                <a:srgbClr val="007B4E"/>
              </a:buClr>
              <a:buSzPct val="140000"/>
              <a:buFont typeface="Arial" panose="020B0604020202020204" pitchFamily="34" charset="0"/>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
                <a:srgbClr val="007B4E"/>
              </a:buClr>
              <a:buSzPct val="140000"/>
              <a:buFont typeface="Arial" panose="020B0604020202020204" pitchFamily="34" charset="0"/>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29F63820-4A83-342E-C345-E477EFFE5F9C}"/>
              </a:ext>
            </a:extLst>
          </p:cNvPr>
          <p:cNvSpPr/>
          <p:nvPr/>
        </p:nvSpPr>
        <p:spPr>
          <a:xfrm>
            <a:off x="1395319" y="3064989"/>
            <a:ext cx="9401362" cy="2521765"/>
          </a:xfrm>
          <a:prstGeom prst="rect">
            <a:avLst/>
          </a:prstGeom>
          <a:solidFill>
            <a:schemeClr val="bg1"/>
          </a:solidFill>
          <a:ln w="19050">
            <a:solidFill>
              <a:srgbClr val="007B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5200" marR="0" lvl="0" indent="0" algn="ctr" defTabSz="914400" rtl="0" eaLnBrk="1" fontAlgn="auto" latinLnBrk="0" hangingPunct="1">
              <a:lnSpc>
                <a:spcPct val="100000"/>
              </a:lnSpc>
              <a:spcBef>
                <a:spcPts val="600"/>
              </a:spcBef>
              <a:spcAft>
                <a:spcPts val="600"/>
              </a:spcAft>
              <a:buClrTx/>
              <a:buSzPct val="140000"/>
              <a:buFontTx/>
              <a:buNone/>
              <a:tabLst/>
              <a:defRPr/>
            </a:pPr>
            <a:r>
              <a:rPr kumimoji="0" lang="en-GB" sz="18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Tips</a:t>
            </a:r>
          </a:p>
          <a:p>
            <a:pPr marL="400950" marR="0" lvl="0" indent="-285750" algn="l" defTabSz="914400" rtl="0" eaLnBrk="1" fontAlgn="auto" latinLnBrk="0" hangingPunct="1">
              <a:lnSpc>
                <a:spcPct val="100000"/>
              </a:lnSpc>
              <a:spcBef>
                <a:spcPts val="600"/>
              </a:spcBef>
              <a:spcAft>
                <a:spcPts val="600"/>
              </a:spcAft>
              <a:buClr>
                <a:schemeClr val="tx2"/>
              </a:buClr>
              <a:buSzPct val="100000"/>
              <a:buFont typeface="Courier New" panose="02070309020205020404" pitchFamily="49" charset="0"/>
              <a:buChar char="o"/>
              <a:tabLst/>
              <a:defRPr/>
            </a:pPr>
            <a:r>
              <a:rPr kumimoji="0" lang="en-GB"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Take care to fill in</a:t>
            </a:r>
            <a:r>
              <a:rPr kumimoji="0" lang="en-GB" sz="18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 </a:t>
            </a:r>
            <a:r>
              <a:rPr kumimoji="0" lang="en-GB" sz="18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dates</a:t>
            </a:r>
            <a:r>
              <a:rPr kumimoji="0" lang="en-GB"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a:t>
            </a:r>
          </a:p>
          <a:p>
            <a:pPr marL="400950" marR="0" lvl="0" indent="-285750" algn="l" defTabSz="914400" rtl="0" eaLnBrk="1" fontAlgn="auto" latinLnBrk="0" hangingPunct="1">
              <a:lnSpc>
                <a:spcPct val="100000"/>
              </a:lnSpc>
              <a:spcBef>
                <a:spcPts val="600"/>
              </a:spcBef>
              <a:spcAft>
                <a:spcPts val="600"/>
              </a:spcAft>
              <a:buClr>
                <a:schemeClr val="tx2"/>
              </a:buClr>
              <a:buSzPct val="100000"/>
              <a:buFont typeface="Courier New" panose="02070309020205020404" pitchFamily="49" charset="0"/>
              <a:buChar char="o"/>
              <a:tabLst/>
              <a:defRPr/>
            </a:pPr>
            <a:r>
              <a:rPr kumimoji="0" lang="en-GB" sz="18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Schedule time for sign-off in advance with Caldicott Guardian</a:t>
            </a:r>
            <a:r>
              <a:rPr kumimoji="0" lang="en-GB"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a:t>
            </a:r>
          </a:p>
          <a:p>
            <a:pPr marL="400950" marR="0" lvl="0" indent="-285750" algn="l" defTabSz="914400" rtl="0" eaLnBrk="1" fontAlgn="auto" latinLnBrk="0" hangingPunct="1">
              <a:lnSpc>
                <a:spcPct val="100000"/>
              </a:lnSpc>
              <a:spcBef>
                <a:spcPts val="600"/>
              </a:spcBef>
              <a:spcAft>
                <a:spcPts val="600"/>
              </a:spcAft>
              <a:buClr>
                <a:schemeClr val="tx2"/>
              </a:buClr>
              <a:buSzPct val="100000"/>
              <a:buFont typeface="Courier New" panose="02070309020205020404" pitchFamily="49" charset="0"/>
              <a:buChar char="o"/>
              <a:tabLst/>
              <a:defRPr/>
            </a:pPr>
            <a:r>
              <a:rPr kumimoji="0" lang="en-GB" sz="18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SCC will query any unexplained shifts of &gt;5% </a:t>
            </a:r>
            <a:r>
              <a:rPr kumimoji="0" lang="en-GB"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in your sample, so it’s best to provide as much detail about any changes since 2025 as you can.</a:t>
            </a:r>
          </a:p>
          <a:p>
            <a:pPr marL="400950" marR="0" lvl="0" indent="-285750" algn="l" defTabSz="914400" rtl="0" eaLnBrk="1" fontAlgn="auto" latinLnBrk="0" hangingPunct="1">
              <a:lnSpc>
                <a:spcPct val="100000"/>
              </a:lnSpc>
              <a:spcBef>
                <a:spcPts val="600"/>
              </a:spcBef>
              <a:spcAft>
                <a:spcPts val="600"/>
              </a:spcAft>
              <a:buClr>
                <a:srgbClr val="8A2700"/>
              </a:buClr>
              <a:buSzPct val="140000"/>
              <a:buFont typeface="Courier New" panose="02070309020205020404" pitchFamily="49" charset="0"/>
              <a:buChar char="o"/>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4" name="Graphic 13" descr="Lightbulb and gear with solid fill">
            <a:extLst>
              <a:ext uri="{FF2B5EF4-FFF2-40B4-BE49-F238E27FC236}">
                <a16:creationId xmlns:a16="http://schemas.microsoft.com/office/drawing/2014/main" id="{1A856819-4C1C-374E-7208-FA664571D2C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603421" y="3216533"/>
            <a:ext cx="914400" cy="914400"/>
          </a:xfrm>
          <a:prstGeom prst="rect">
            <a:avLst/>
          </a:prstGeom>
        </p:spPr>
      </p:pic>
      <p:sp>
        <p:nvSpPr>
          <p:cNvPr id="5" name="Title 2">
            <a:extLst>
              <a:ext uri="{FF2B5EF4-FFF2-40B4-BE49-F238E27FC236}">
                <a16:creationId xmlns:a16="http://schemas.microsoft.com/office/drawing/2014/main" id="{55B6B41E-4865-C7AB-D4AB-1DD475869475}"/>
              </a:ext>
            </a:extLst>
          </p:cNvPr>
          <p:cNvSpPr txBox="1">
            <a:spLocks/>
          </p:cNvSpPr>
          <p:nvPr/>
        </p:nvSpPr>
        <p:spPr>
          <a:xfrm>
            <a:off x="632617" y="683335"/>
            <a:ext cx="11155361" cy="461664"/>
          </a:xfrm>
          <a:prstGeom prst="rect">
            <a:avLst/>
          </a:prstGeom>
          <a:noFill/>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8A2700"/>
                </a:solidFill>
                <a:latin typeface="+mj-lt"/>
                <a:ea typeface="+mj-ea"/>
                <a:cs typeface="+mj-cs"/>
              </a:defRPr>
            </a:lvl1pPr>
          </a:lstStyle>
          <a:p>
            <a:r>
              <a:rPr lang="en-GB">
                <a:solidFill>
                  <a:schemeClr val="accent1"/>
                </a:solidFill>
              </a:rPr>
              <a:t>Sample Declaration Form: Submission</a:t>
            </a:r>
          </a:p>
        </p:txBody>
      </p:sp>
    </p:spTree>
    <p:extLst>
      <p:ext uri="{BB962C8B-B14F-4D97-AF65-F5344CB8AC3E}">
        <p14:creationId xmlns:p14="http://schemas.microsoft.com/office/powerpoint/2010/main" val="3085148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6831-A090-929F-D79C-7E8B451FD68A}"/>
              </a:ext>
            </a:extLst>
          </p:cNvPr>
          <p:cNvSpPr>
            <a:spLocks noGrp="1"/>
          </p:cNvSpPr>
          <p:nvPr>
            <p:ph type="title"/>
          </p:nvPr>
        </p:nvSpPr>
        <p:spPr/>
        <p:txBody>
          <a:bodyPr/>
          <a:lstStyle/>
          <a:p>
            <a:r>
              <a:rPr lang="en-GB" noProof="0"/>
              <a:t>Discussion of common queries and potential sampling errors</a:t>
            </a:r>
          </a:p>
        </p:txBody>
      </p:sp>
    </p:spTree>
    <p:extLst>
      <p:ext uri="{BB962C8B-B14F-4D97-AF65-F5344CB8AC3E}">
        <p14:creationId xmlns:p14="http://schemas.microsoft.com/office/powerpoint/2010/main" val="1054961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DEC05C73-000C-C1D2-1C77-183F354B23F6}"/>
              </a:ext>
            </a:extLst>
          </p:cNvPr>
          <p:cNvSpPr txBox="1">
            <a:spLocks/>
          </p:cNvSpPr>
          <p:nvPr/>
        </p:nvSpPr>
        <p:spPr>
          <a:xfrm>
            <a:off x="555866" y="1408661"/>
            <a:ext cx="11331334" cy="53349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1200"/>
              </a:spcAft>
              <a:buSzPct val="140000"/>
              <a:buFont typeface="Arial" panose="020B0604020202020204" pitchFamily="34" charset="0"/>
              <a:buNone/>
            </a:pPr>
            <a:r>
              <a:rPr lang="en-GB" sz="1600" dirty="0">
                <a:solidFill>
                  <a:srgbClr val="4D4D4D"/>
                </a:solidFill>
                <a:latin typeface="Arial" panose="020B0604020202020204" pitchFamily="34" charset="0"/>
                <a:cs typeface="Arial" panose="020B0604020202020204" pitchFamily="34" charset="0"/>
              </a:rPr>
              <a:t>Examples of checks you should do before submitting your sample:</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Check that the eligibility criteria have been correctly applied – ensure the sample includes service users who have had at least one contact that is in person, via video conferencing or by telephone during the sampling period (this could include an initial assessment) </a:t>
            </a:r>
            <a:r>
              <a:rPr lang="en-GB" sz="1600" b="1" dirty="0">
                <a:solidFill>
                  <a:srgbClr val="4D4D4D"/>
                </a:solidFill>
                <a:latin typeface="Arial" panose="020B0604020202020204" pitchFamily="34" charset="0"/>
                <a:cs typeface="Arial" panose="020B0604020202020204" pitchFamily="34" charset="0"/>
              </a:rPr>
              <a:t>AND</a:t>
            </a:r>
            <a:r>
              <a:rPr lang="en-GB" sz="1600" dirty="0">
                <a:solidFill>
                  <a:srgbClr val="4D4D4D"/>
                </a:solidFill>
                <a:latin typeface="Arial" panose="020B0604020202020204" pitchFamily="34" charset="0"/>
                <a:cs typeface="Arial" panose="020B0604020202020204" pitchFamily="34" charset="0"/>
              </a:rPr>
              <a:t> had at least one other contact (face-to-face, video conference, telephone, or email) either </a:t>
            </a:r>
            <a:r>
              <a:rPr lang="en-GB" sz="1600" b="1" dirty="0">
                <a:solidFill>
                  <a:srgbClr val="4D4D4D"/>
                </a:solidFill>
                <a:latin typeface="Arial" panose="020B0604020202020204" pitchFamily="34" charset="0"/>
                <a:cs typeface="Arial" panose="020B0604020202020204" pitchFamily="34" charset="0"/>
              </a:rPr>
              <a:t>before</a:t>
            </a:r>
            <a:r>
              <a:rPr lang="en-GB" sz="1600" dirty="0">
                <a:solidFill>
                  <a:srgbClr val="4D4D4D"/>
                </a:solidFill>
                <a:latin typeface="Arial" panose="020B0604020202020204" pitchFamily="34" charset="0"/>
                <a:cs typeface="Arial" panose="020B0604020202020204" pitchFamily="34" charset="0"/>
              </a:rPr>
              <a:t>, </a:t>
            </a:r>
            <a:r>
              <a:rPr lang="en-GB" sz="1600" b="1" dirty="0">
                <a:solidFill>
                  <a:srgbClr val="4D4D4D"/>
                </a:solidFill>
                <a:latin typeface="Arial" panose="020B0604020202020204" pitchFamily="34" charset="0"/>
                <a:cs typeface="Arial" panose="020B0604020202020204" pitchFamily="34" charset="0"/>
              </a:rPr>
              <a:t>during</a:t>
            </a:r>
            <a:r>
              <a:rPr lang="en-GB" sz="1600" dirty="0">
                <a:solidFill>
                  <a:srgbClr val="4D4D4D"/>
                </a:solidFill>
                <a:latin typeface="Arial" panose="020B0604020202020204" pitchFamily="34" charset="0"/>
                <a:cs typeface="Arial" panose="020B0604020202020204" pitchFamily="34" charset="0"/>
              </a:rPr>
              <a:t> or </a:t>
            </a:r>
            <a:r>
              <a:rPr lang="en-GB" sz="1600" b="1" dirty="0">
                <a:solidFill>
                  <a:srgbClr val="4D4D4D"/>
                </a:solidFill>
                <a:latin typeface="Arial" panose="020B0604020202020204" pitchFamily="34" charset="0"/>
                <a:cs typeface="Arial" panose="020B0604020202020204" pitchFamily="34" charset="0"/>
              </a:rPr>
              <a:t>after</a:t>
            </a:r>
            <a:r>
              <a:rPr lang="en-GB" sz="1600" dirty="0">
                <a:solidFill>
                  <a:srgbClr val="4D4D4D"/>
                </a:solidFill>
                <a:latin typeface="Arial" panose="020B0604020202020204" pitchFamily="34" charset="0"/>
                <a:cs typeface="Arial" panose="020B0604020202020204" pitchFamily="34" charset="0"/>
              </a:rPr>
              <a:t> the sampling period. </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Check last contact date – the last date the service user had contact with NHS community mental health services, during or after the sampling period (April to May 2026). As the sample is drawn in July 2026, we would expect there to be a large proportion of service users with a last contact date between April and June 2026.</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Check you </a:t>
            </a:r>
            <a:r>
              <a:rPr lang="en-GB" sz="1600" b="1" dirty="0">
                <a:solidFill>
                  <a:srgbClr val="4D4D4D"/>
                </a:solidFill>
                <a:latin typeface="Arial" panose="020B0604020202020204" pitchFamily="34" charset="0"/>
                <a:cs typeface="Arial" panose="020B0604020202020204" pitchFamily="34" charset="0"/>
              </a:rPr>
              <a:t>included</a:t>
            </a:r>
            <a:r>
              <a:rPr lang="en-GB" sz="1600" dirty="0">
                <a:solidFill>
                  <a:srgbClr val="4D4D4D"/>
                </a:solidFill>
                <a:latin typeface="Arial" panose="020B0604020202020204" pitchFamily="34" charset="0"/>
                <a:cs typeface="Arial" panose="020B0604020202020204" pitchFamily="34" charset="0"/>
              </a:rPr>
              <a:t> 16- and 17-year-olds in your sample.</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Ensure service users on the national data opt-out programme are not excluded.</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Ensure service users who have dissented to taking part are excluded.</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Ensure you have not excluded an eligible service user group.</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Are there any errors in the query used to extract the eligible population?</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1600" dirty="0">
                <a:solidFill>
                  <a:srgbClr val="4D4D4D"/>
                </a:solidFill>
                <a:latin typeface="Arial" panose="020B0604020202020204" pitchFamily="34" charset="0"/>
                <a:cs typeface="Arial" panose="020B0604020202020204" pitchFamily="34" charset="0"/>
              </a:rPr>
              <a:t>Are there any missing / incomplete data in your initial database? </a:t>
            </a:r>
          </a:p>
        </p:txBody>
      </p:sp>
      <p:sp>
        <p:nvSpPr>
          <p:cNvPr id="3" name="Title 2">
            <a:extLst>
              <a:ext uri="{FF2B5EF4-FFF2-40B4-BE49-F238E27FC236}">
                <a16:creationId xmlns:a16="http://schemas.microsoft.com/office/drawing/2014/main" id="{6AADE075-8326-016D-F4B2-FA1D1E6FF6B2}"/>
              </a:ext>
            </a:extLst>
          </p:cNvPr>
          <p:cNvSpPr txBox="1">
            <a:spLocks/>
          </p:cNvSpPr>
          <p:nvPr/>
        </p:nvSpPr>
        <p:spPr>
          <a:xfrm>
            <a:off x="632617" y="683335"/>
            <a:ext cx="11155361" cy="461664"/>
          </a:xfrm>
          <a:prstGeom prst="rect">
            <a:avLst/>
          </a:prstGeom>
          <a:noFill/>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8A2700"/>
                </a:solidFill>
                <a:latin typeface="+mj-lt"/>
                <a:ea typeface="+mj-ea"/>
                <a:cs typeface="+mj-cs"/>
              </a:defRPr>
            </a:lvl1pPr>
          </a:lstStyle>
          <a:p>
            <a:r>
              <a:rPr lang="en-GB">
                <a:solidFill>
                  <a:srgbClr val="007B4E"/>
                </a:solidFill>
                <a:latin typeface="Arial" panose="020B0604020202020204" pitchFamily="34" charset="0"/>
                <a:cs typeface="Arial" panose="020B0604020202020204" pitchFamily="34" charset="0"/>
              </a:rPr>
              <a:t>Check sample prior to submission</a:t>
            </a:r>
          </a:p>
        </p:txBody>
      </p:sp>
    </p:spTree>
    <p:extLst>
      <p:ext uri="{BB962C8B-B14F-4D97-AF65-F5344CB8AC3E}">
        <p14:creationId xmlns:p14="http://schemas.microsoft.com/office/powerpoint/2010/main" val="4207319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EEC87-4DCE-329B-C12D-C5162C36B133}"/>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601209C-7023-212B-1A19-8AF3A66EB49F}"/>
              </a:ext>
            </a:extLst>
          </p:cNvPr>
          <p:cNvSpPr>
            <a:spLocks noGrp="1"/>
          </p:cNvSpPr>
          <p:nvPr>
            <p:ph idx="1"/>
          </p:nvPr>
        </p:nvSpPr>
        <p:spPr>
          <a:xfrm>
            <a:off x="838200" y="1358784"/>
            <a:ext cx="9241221" cy="4486169"/>
          </a:xfrm>
        </p:spPr>
        <p:txBody>
          <a:bodyPr lIns="91440" tIns="45720" rIns="91440" bIns="45720" anchor="t">
            <a:normAutofit/>
          </a:bodyPr>
          <a:lstStyle/>
          <a:p>
            <a:pPr marL="180975" indent="0">
              <a:buClr>
                <a:srgbClr val="00B050"/>
              </a:buClr>
              <a:buNone/>
            </a:pPr>
            <a:endParaRPr lang="en-GB" sz="1600">
              <a:latin typeface="Arial" panose="020B0604020202020204" pitchFamily="34" charset="0"/>
              <a:cs typeface="Arial" panose="020B0604020202020204" pitchFamily="34" charset="0"/>
            </a:endParaRPr>
          </a:p>
          <a:p>
            <a:pPr marL="180975" indent="0">
              <a:buClr>
                <a:srgbClr val="00B050"/>
              </a:buClr>
              <a:buNone/>
            </a:pPr>
            <a:r>
              <a:rPr lang="en-GB" sz="1600">
                <a:latin typeface="Arial" panose="020B0604020202020204" pitchFamily="34" charset="0"/>
                <a:cs typeface="Arial" panose="020B0604020202020204" pitchFamily="34" charset="0"/>
              </a:rPr>
              <a:t>.</a:t>
            </a:r>
          </a:p>
        </p:txBody>
      </p:sp>
      <p:sp>
        <p:nvSpPr>
          <p:cNvPr id="6" name="Content Placeholder 6">
            <a:extLst>
              <a:ext uri="{FF2B5EF4-FFF2-40B4-BE49-F238E27FC236}">
                <a16:creationId xmlns:a16="http://schemas.microsoft.com/office/drawing/2014/main" id="{5AFDFB32-DDB9-A008-AF0E-9E0F5DA211D6}"/>
              </a:ext>
            </a:extLst>
          </p:cNvPr>
          <p:cNvSpPr txBox="1">
            <a:spLocks/>
          </p:cNvSpPr>
          <p:nvPr/>
        </p:nvSpPr>
        <p:spPr>
          <a:xfrm>
            <a:off x="555865" y="1313127"/>
            <a:ext cx="11512309" cy="5334943"/>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1200"/>
              </a:spcAft>
              <a:buSzPct val="140000"/>
              <a:buFont typeface="Arial" panose="020B0604020202020204" pitchFamily="34" charset="0"/>
              <a:buNone/>
            </a:pPr>
            <a:r>
              <a:rPr lang="en-GB" sz="2300" dirty="0">
                <a:solidFill>
                  <a:srgbClr val="4D4D4D"/>
                </a:solidFill>
                <a:latin typeface="Arial" panose="020B0604020202020204" pitchFamily="34" charset="0"/>
                <a:cs typeface="Arial" panose="020B0604020202020204" pitchFamily="34" charset="0"/>
              </a:rPr>
              <a:t>Examples of checks you should do before submitting your sample:</a:t>
            </a:r>
          </a:p>
          <a:p>
            <a:pPr marL="473075" indent="-285750">
              <a:lnSpc>
                <a:spcPct val="100000"/>
              </a:lnSpc>
              <a:spcBef>
                <a:spcPts val="300"/>
              </a:spcBef>
              <a:spcAft>
                <a:spcPts val="300"/>
              </a:spcAft>
              <a:buClr>
                <a:srgbClr val="007B4E"/>
              </a:buClr>
              <a:buSzPct val="100000"/>
              <a:buFont typeface="Wingdings" panose="05000000000000000000" pitchFamily="2" charset="2"/>
              <a:buChar char="ü"/>
            </a:pPr>
            <a:r>
              <a:rPr lang="en-GB" sz="2300" dirty="0">
                <a:solidFill>
                  <a:srgbClr val="4D4D4D"/>
                </a:solidFill>
                <a:latin typeface="Arial" panose="020B0604020202020204" pitchFamily="34" charset="0"/>
                <a:cs typeface="Arial" panose="020B0604020202020204" pitchFamily="34" charset="0"/>
              </a:rPr>
              <a:t>Ensure there is no incomplete address data - all records should have enough postal information to ensure the letter would be successfully delivered, and ensure valid correct postcodes are included when available.</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2300" dirty="0">
                <a:solidFill>
                  <a:srgbClr val="4D4D4D"/>
                </a:solidFill>
                <a:latin typeface="Arial" panose="020B0604020202020204" pitchFamily="34" charset="0"/>
                <a:cs typeface="Arial" panose="020B0604020202020204" pitchFamily="34" charset="0"/>
              </a:rPr>
              <a:t>Check all codes provided in your sample are valid. </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2300" dirty="0">
                <a:solidFill>
                  <a:srgbClr val="4D4D4D"/>
                </a:solidFill>
                <a:latin typeface="Arial" panose="020B0604020202020204" pitchFamily="34" charset="0"/>
                <a:cs typeface="Arial" panose="020B0604020202020204" pitchFamily="34" charset="0"/>
              </a:rPr>
              <a:t>Make sure local </a:t>
            </a:r>
            <a:r>
              <a:rPr lang="en-GB" sz="2300" b="1" dirty="0">
                <a:solidFill>
                  <a:srgbClr val="4D4D4D"/>
                </a:solidFill>
                <a:latin typeface="Arial" panose="020B0604020202020204" pitchFamily="34" charset="0"/>
                <a:cs typeface="Arial" panose="020B0604020202020204" pitchFamily="34" charset="0"/>
              </a:rPr>
              <a:t>and</a:t>
            </a:r>
            <a:r>
              <a:rPr lang="en-GB" sz="2300" dirty="0">
                <a:solidFill>
                  <a:srgbClr val="4D4D4D"/>
                </a:solidFill>
                <a:latin typeface="Arial" panose="020B0604020202020204" pitchFamily="34" charset="0"/>
                <a:cs typeface="Arial" panose="020B0604020202020204" pitchFamily="34" charset="0"/>
              </a:rPr>
              <a:t> DBS checks are undertaken by the trust. </a:t>
            </a:r>
            <a:r>
              <a:rPr lang="en-GB" sz="2300" b="1" dirty="0">
                <a:solidFill>
                  <a:srgbClr val="007B4E"/>
                </a:solidFill>
                <a:latin typeface="Arial" panose="020B0604020202020204" pitchFamily="34" charset="0"/>
                <a:cs typeface="Arial" panose="020B0604020202020204" pitchFamily="34" charset="0"/>
              </a:rPr>
              <a:t>There is a new process for 2026</a:t>
            </a:r>
            <a:r>
              <a:rPr lang="en-GB" sz="2300" dirty="0">
                <a:solidFill>
                  <a:srgbClr val="4D4D4D"/>
                </a:solidFill>
                <a:latin typeface="Arial" panose="020B0604020202020204" pitchFamily="34" charset="0"/>
                <a:cs typeface="Arial" panose="020B0604020202020204" pitchFamily="34" charset="0"/>
              </a:rPr>
              <a:t>:</a:t>
            </a:r>
          </a:p>
          <a:p>
            <a:pPr marL="989012" lvl="1" indent="-342900">
              <a:lnSpc>
                <a:spcPct val="100000"/>
              </a:lnSpc>
              <a:spcBef>
                <a:spcPts val="300"/>
              </a:spcBef>
              <a:spcAft>
                <a:spcPts val="300"/>
              </a:spcAft>
              <a:buClr>
                <a:srgbClr val="007B4E"/>
              </a:buClr>
              <a:buSzPct val="100000"/>
              <a:buFont typeface="Wingdings" panose="05000000000000000000" pitchFamily="2" charset="2"/>
              <a:buChar char="ü"/>
            </a:pPr>
            <a:r>
              <a:rPr lang="en-US" sz="2300" dirty="0">
                <a:solidFill>
                  <a:srgbClr val="4D4D4D"/>
                </a:solidFill>
                <a:latin typeface="Arial" panose="020B0604020202020204" pitchFamily="34" charset="0"/>
                <a:cs typeface="Arial" panose="020B0604020202020204" pitchFamily="34" charset="0"/>
              </a:rPr>
              <a:t>Once you draw your sample of eligible service users, this list must be </a:t>
            </a:r>
            <a:r>
              <a:rPr lang="en-US" sz="2300" b="1" dirty="0">
                <a:solidFill>
                  <a:srgbClr val="4D4D4D"/>
                </a:solidFill>
                <a:latin typeface="Arial" panose="020B0604020202020204" pitchFamily="34" charset="0"/>
                <a:cs typeface="Arial" panose="020B0604020202020204" pitchFamily="34" charset="0"/>
              </a:rPr>
              <a:t>locally checked </a:t>
            </a:r>
            <a:r>
              <a:rPr lang="en-US" sz="2300" dirty="0">
                <a:solidFill>
                  <a:srgbClr val="4D4D4D"/>
                </a:solidFill>
                <a:latin typeface="Arial" panose="020B0604020202020204" pitchFamily="34" charset="0"/>
                <a:cs typeface="Arial" panose="020B0604020202020204" pitchFamily="34" charset="0"/>
              </a:rPr>
              <a:t>for deceased service users, and it must be submitted for </a:t>
            </a:r>
            <a:r>
              <a:rPr lang="en-US" sz="2300" b="1" dirty="0">
                <a:solidFill>
                  <a:srgbClr val="4D4D4D"/>
                </a:solidFill>
                <a:latin typeface="Arial" panose="020B0604020202020204" pitchFamily="34" charset="0"/>
                <a:cs typeface="Arial" panose="020B0604020202020204" pitchFamily="34" charset="0"/>
              </a:rPr>
              <a:t>DBS checks</a:t>
            </a:r>
            <a:r>
              <a:rPr lang="en-US" sz="2300" dirty="0">
                <a:solidFill>
                  <a:srgbClr val="4D4D4D"/>
                </a:solidFill>
                <a:latin typeface="Arial" panose="020B0604020202020204" pitchFamily="34" charset="0"/>
                <a:cs typeface="Arial" panose="020B0604020202020204" pitchFamily="34" charset="0"/>
              </a:rPr>
              <a:t>. This is to check for any service users who may have died since they used services at your trust. </a:t>
            </a:r>
          </a:p>
          <a:p>
            <a:pPr marL="989012" lvl="1" indent="-342900">
              <a:lnSpc>
                <a:spcPct val="100000"/>
              </a:lnSpc>
              <a:spcBef>
                <a:spcPts val="300"/>
              </a:spcBef>
              <a:spcAft>
                <a:spcPts val="300"/>
              </a:spcAft>
              <a:buClr>
                <a:srgbClr val="007B4E"/>
              </a:buClr>
              <a:buSzPct val="100000"/>
              <a:buFont typeface="Wingdings" panose="05000000000000000000" pitchFamily="2" charset="2"/>
              <a:buChar char="ü"/>
            </a:pPr>
            <a:r>
              <a:rPr lang="en-US" sz="2300" dirty="0">
                <a:solidFill>
                  <a:srgbClr val="4D4D4D"/>
                </a:solidFill>
                <a:latin typeface="Arial" panose="020B0604020202020204" pitchFamily="34" charset="0"/>
                <a:cs typeface="Arial" panose="020B0604020202020204" pitchFamily="34" charset="0"/>
              </a:rPr>
              <a:t>Once a </a:t>
            </a:r>
            <a:r>
              <a:rPr lang="en-US" sz="2300" b="1" dirty="0">
                <a:solidFill>
                  <a:srgbClr val="4D4D4D"/>
                </a:solidFill>
                <a:latin typeface="Arial" panose="020B0604020202020204" pitchFamily="34" charset="0"/>
                <a:cs typeface="Arial" panose="020B0604020202020204" pitchFamily="34" charset="0"/>
              </a:rPr>
              <a:t>sample has been approved </a:t>
            </a:r>
            <a:r>
              <a:rPr lang="en-US" sz="2300" dirty="0">
                <a:solidFill>
                  <a:srgbClr val="4D4D4D"/>
                </a:solidFill>
                <a:latin typeface="Arial" panose="020B0604020202020204" pitchFamily="34" charset="0"/>
                <a:cs typeface="Arial" panose="020B0604020202020204" pitchFamily="34" charset="0"/>
              </a:rPr>
              <a:t>for fieldwork, if it has been </a:t>
            </a:r>
            <a:r>
              <a:rPr lang="en-US" sz="2300" b="1" dirty="0">
                <a:solidFill>
                  <a:srgbClr val="4D4D4D"/>
                </a:solidFill>
                <a:latin typeface="Arial" panose="020B0604020202020204" pitchFamily="34" charset="0"/>
                <a:cs typeface="Arial" panose="020B0604020202020204" pitchFamily="34" charset="0"/>
              </a:rPr>
              <a:t>more than two weeks </a:t>
            </a:r>
            <a:r>
              <a:rPr lang="en-US" sz="2300" dirty="0">
                <a:solidFill>
                  <a:srgbClr val="4D4D4D"/>
                </a:solidFill>
                <a:latin typeface="Arial" panose="020B0604020202020204" pitchFamily="34" charset="0"/>
                <a:cs typeface="Arial" panose="020B0604020202020204" pitchFamily="34" charset="0"/>
              </a:rPr>
              <a:t>since the trust’s initial checks were conducted, a </a:t>
            </a:r>
            <a:r>
              <a:rPr lang="en-US" sz="2300" b="1" dirty="0">
                <a:solidFill>
                  <a:srgbClr val="4D4D4D"/>
                </a:solidFill>
                <a:latin typeface="Arial" panose="020B0604020202020204" pitchFamily="34" charset="0"/>
                <a:cs typeface="Arial" panose="020B0604020202020204" pitchFamily="34" charset="0"/>
              </a:rPr>
              <a:t>further DBS check and / or a local check </a:t>
            </a:r>
            <a:r>
              <a:rPr lang="en-US" sz="2300" dirty="0">
                <a:solidFill>
                  <a:srgbClr val="4D4D4D"/>
                </a:solidFill>
                <a:latin typeface="Arial" panose="020B0604020202020204" pitchFamily="34" charset="0"/>
                <a:cs typeface="Arial" panose="020B0604020202020204" pitchFamily="34" charset="0"/>
              </a:rPr>
              <a:t>must be completed before the first mailing. It is not necessary to do both, but at least one must be conducted.</a:t>
            </a:r>
          </a:p>
          <a:p>
            <a:pPr marL="989012" lvl="1" indent="-342900">
              <a:lnSpc>
                <a:spcPct val="100000"/>
              </a:lnSpc>
              <a:spcBef>
                <a:spcPts val="300"/>
              </a:spcBef>
              <a:spcAft>
                <a:spcPts val="300"/>
              </a:spcAft>
              <a:buClr>
                <a:srgbClr val="007B4E"/>
              </a:buClr>
              <a:buSzPct val="100000"/>
              <a:buFont typeface="Wingdings" panose="05000000000000000000" pitchFamily="2" charset="2"/>
              <a:buChar char="ü"/>
            </a:pPr>
            <a:r>
              <a:rPr lang="en-US" sz="2300" dirty="0">
                <a:solidFill>
                  <a:srgbClr val="4D4D4D"/>
                </a:solidFill>
                <a:latin typeface="Arial" panose="020B0604020202020204" pitchFamily="34" charset="0"/>
                <a:cs typeface="Arial" panose="020B0604020202020204" pitchFamily="34" charset="0"/>
              </a:rPr>
              <a:t>After you have completed checks on the initial sample, upon agreement with the trust, the approved contractor can conduct DBS checks on your behalf – this includes DBS checks prior to the first mailing and between mailings. Local checks are optional at this stage but should be discussed and agreed with the trust.</a:t>
            </a:r>
            <a:endParaRPr lang="en-GB" sz="2300" dirty="0">
              <a:solidFill>
                <a:srgbClr val="4D4D4D"/>
              </a:solidFill>
              <a:latin typeface="Arial" panose="020B0604020202020204" pitchFamily="34" charset="0"/>
              <a:cs typeface="Arial" panose="020B0604020202020204" pitchFamily="34" charset="0"/>
            </a:endParaRP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2300" dirty="0">
                <a:solidFill>
                  <a:srgbClr val="4D4D4D"/>
                </a:solidFill>
                <a:latin typeface="Arial" panose="020B0604020202020204" pitchFamily="34" charset="0"/>
                <a:cs typeface="Arial" panose="020B0604020202020204" pitchFamily="34" charset="0"/>
              </a:rPr>
              <a:t>Check Sub – ICB code is correct and matches </a:t>
            </a:r>
            <a:r>
              <a:rPr lang="en-GB" sz="2300" dirty="0">
                <a:solidFill>
                  <a:srgbClr val="4D4D4D"/>
                </a:solidFill>
                <a:latin typeface="Arial" panose="020B0604020202020204" pitchFamily="34" charset="0"/>
                <a:cs typeface="Arial" panose="020B0604020202020204" pitchFamily="34" charset="0"/>
                <a:hlinkClick r:id="rId3"/>
              </a:rPr>
              <a:t>ODS document </a:t>
            </a:r>
            <a:r>
              <a:rPr lang="en-GB" sz="2300" dirty="0">
                <a:solidFill>
                  <a:srgbClr val="4D4D4D"/>
                </a:solidFill>
                <a:latin typeface="Arial" panose="020B0604020202020204" pitchFamily="34" charset="0"/>
                <a:cs typeface="Arial" panose="020B0604020202020204" pitchFamily="34" charset="0"/>
              </a:rPr>
              <a:t>(as updated in July 2022).</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2300" dirty="0">
                <a:solidFill>
                  <a:srgbClr val="4D4D4D"/>
                </a:solidFill>
                <a:latin typeface="Arial" panose="020B0604020202020204" pitchFamily="34" charset="0"/>
                <a:cs typeface="Arial" panose="020B0604020202020204" pitchFamily="34" charset="0"/>
              </a:rPr>
              <a:t>Check the mobile phone number is correct – no landline numbers are included; check there are 11 digits in each number.</a:t>
            </a:r>
          </a:p>
          <a:p>
            <a:pPr marL="989012" lvl="1" indent="-342900">
              <a:lnSpc>
                <a:spcPct val="100000"/>
              </a:lnSpc>
              <a:spcBef>
                <a:spcPts val="300"/>
              </a:spcBef>
              <a:spcAft>
                <a:spcPts val="300"/>
              </a:spcAft>
              <a:buClr>
                <a:srgbClr val="007B4E"/>
              </a:buClr>
              <a:buSzPct val="100000"/>
              <a:buFont typeface="Wingdings" panose="05000000000000000000" pitchFamily="2" charset="2"/>
              <a:buChar char="ü"/>
            </a:pPr>
            <a:r>
              <a:rPr lang="en-GB" sz="2300" dirty="0">
                <a:solidFill>
                  <a:srgbClr val="4D4D4D"/>
                </a:solidFill>
                <a:latin typeface="Arial" panose="020B0604020202020204" pitchFamily="34" charset="0"/>
                <a:cs typeface="Arial" panose="020B0604020202020204" pitchFamily="34" charset="0"/>
              </a:rPr>
              <a:t>It is really important that we have </a:t>
            </a:r>
            <a:r>
              <a:rPr lang="en-GB" sz="2300" b="1" dirty="0">
                <a:solidFill>
                  <a:srgbClr val="4D4D4D"/>
                </a:solidFill>
                <a:latin typeface="Arial" panose="020B0604020202020204" pitchFamily="34" charset="0"/>
                <a:cs typeface="Arial" panose="020B0604020202020204" pitchFamily="34" charset="0"/>
              </a:rPr>
              <a:t>as many mobile phone numbers available </a:t>
            </a:r>
            <a:r>
              <a:rPr lang="en-GB" sz="2300" dirty="0">
                <a:solidFill>
                  <a:srgbClr val="4D4D4D"/>
                </a:solidFill>
                <a:latin typeface="Arial" panose="020B0604020202020204" pitchFamily="34" charset="0"/>
                <a:cs typeface="Arial" panose="020B0604020202020204" pitchFamily="34" charset="0"/>
              </a:rPr>
              <a:t>in the sample as possible, and that these details are </a:t>
            </a:r>
            <a:r>
              <a:rPr lang="en-GB" sz="2300" b="1" dirty="0">
                <a:solidFill>
                  <a:srgbClr val="4D4D4D"/>
                </a:solidFill>
                <a:latin typeface="Arial" panose="020B0604020202020204" pitchFamily="34" charset="0"/>
                <a:cs typeface="Arial" panose="020B0604020202020204" pitchFamily="34" charset="0"/>
              </a:rPr>
              <a:t>accurate. </a:t>
            </a:r>
            <a:r>
              <a:rPr lang="en-GB" sz="2300" dirty="0">
                <a:solidFill>
                  <a:srgbClr val="4D4D4D"/>
                </a:solidFill>
                <a:latin typeface="Arial" panose="020B0604020202020204" pitchFamily="34" charset="0"/>
                <a:cs typeface="Arial" panose="020B0604020202020204" pitchFamily="34" charset="0"/>
              </a:rPr>
              <a:t>This enables text message reminders to be sent to respondents between mailings, helping to encourage participation and support our aim of increasing the survey response rate.</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2300" dirty="0">
                <a:solidFill>
                  <a:srgbClr val="4D4D4D"/>
                </a:solidFill>
                <a:latin typeface="Arial" panose="020B0604020202020204" pitchFamily="34" charset="0"/>
                <a:cs typeface="Arial" panose="020B0604020202020204" pitchFamily="34" charset="0"/>
              </a:rPr>
              <a:t>Be aware of system migrations, as they can lead to downtime which can delay drawing your sample or introduce significant shifts in the demographic proportions compared to the previous survey year. </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2300" dirty="0">
                <a:solidFill>
                  <a:srgbClr val="4D4D4D"/>
                </a:solidFill>
                <a:latin typeface="Arial" panose="020B0604020202020204" pitchFamily="34" charset="0"/>
                <a:cs typeface="Arial" panose="020B0604020202020204" pitchFamily="34" charset="0"/>
              </a:rPr>
              <a:t>Make sure you have randomly sampled.</a:t>
            </a:r>
          </a:p>
          <a:p>
            <a:pPr marL="531812" indent="-342900">
              <a:lnSpc>
                <a:spcPct val="100000"/>
              </a:lnSpc>
              <a:spcBef>
                <a:spcPts val="300"/>
              </a:spcBef>
              <a:spcAft>
                <a:spcPts val="300"/>
              </a:spcAft>
              <a:buClr>
                <a:srgbClr val="007B4E"/>
              </a:buClr>
              <a:buSzPct val="100000"/>
              <a:buFont typeface="Wingdings" panose="05000000000000000000" pitchFamily="2" charset="2"/>
              <a:buChar char="ü"/>
            </a:pPr>
            <a:r>
              <a:rPr lang="en-GB" sz="2300" dirty="0">
                <a:solidFill>
                  <a:srgbClr val="4D4D4D"/>
                </a:solidFill>
                <a:latin typeface="Arial" panose="020B0604020202020204" pitchFamily="34" charset="0"/>
                <a:cs typeface="Arial" panose="020B0604020202020204" pitchFamily="34" charset="0"/>
              </a:rPr>
              <a:t>Check there are no filters on columns before drawing the sample.</a:t>
            </a:r>
          </a:p>
          <a:p>
            <a:pPr marL="444500" indent="-255588">
              <a:lnSpc>
                <a:spcPct val="100000"/>
              </a:lnSpc>
              <a:spcBef>
                <a:spcPts val="300"/>
              </a:spcBef>
              <a:spcAft>
                <a:spcPts val="300"/>
              </a:spcAft>
              <a:buClr>
                <a:srgbClr val="007B4E"/>
              </a:buClr>
              <a:buSzPct val="100000"/>
              <a:buFont typeface="Wingdings" panose="05000000000000000000" pitchFamily="2" charset="2"/>
              <a:buChar char="ü"/>
            </a:pPr>
            <a:endParaRPr lang="en-GB" sz="1400" dirty="0">
              <a:solidFill>
                <a:srgbClr val="4D4D4D"/>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EEF334C-A987-67CB-049E-620B1802AF1B}"/>
              </a:ext>
            </a:extLst>
          </p:cNvPr>
          <p:cNvSpPr txBox="1">
            <a:spLocks/>
          </p:cNvSpPr>
          <p:nvPr/>
        </p:nvSpPr>
        <p:spPr>
          <a:xfrm>
            <a:off x="632617" y="683335"/>
            <a:ext cx="11155361" cy="461664"/>
          </a:xfrm>
          <a:prstGeom prst="rect">
            <a:avLst/>
          </a:prstGeom>
          <a:noFill/>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8A2700"/>
                </a:solidFill>
                <a:latin typeface="+mj-lt"/>
                <a:ea typeface="+mj-ea"/>
                <a:cs typeface="+mj-cs"/>
              </a:defRPr>
            </a:lvl1pPr>
          </a:lstStyle>
          <a:p>
            <a:r>
              <a:rPr lang="en-GB">
                <a:solidFill>
                  <a:srgbClr val="007B4E"/>
                </a:solidFill>
                <a:latin typeface="Arial" panose="020B0604020202020204" pitchFamily="34" charset="0"/>
                <a:cs typeface="Arial" panose="020B0604020202020204" pitchFamily="34" charset="0"/>
              </a:rPr>
              <a:t>Check sample prior to submission: continued</a:t>
            </a:r>
          </a:p>
        </p:txBody>
      </p:sp>
    </p:spTree>
    <p:extLst>
      <p:ext uri="{BB962C8B-B14F-4D97-AF65-F5344CB8AC3E}">
        <p14:creationId xmlns:p14="http://schemas.microsoft.com/office/powerpoint/2010/main" val="2864034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57E76-3071-D9F4-771E-189550A99741}"/>
            </a:ext>
          </a:extLst>
        </p:cNvPr>
        <p:cNvGrpSpPr/>
        <p:nvPr/>
      </p:nvGrpSpPr>
      <p:grpSpPr>
        <a:xfrm>
          <a:off x="0" y="0"/>
          <a:ext cx="0" cy="0"/>
          <a:chOff x="0" y="0"/>
          <a:chExt cx="0" cy="0"/>
        </a:xfrm>
      </p:grpSpPr>
      <p:sp>
        <p:nvSpPr>
          <p:cNvPr id="4" name="Content Placeholder 6">
            <a:extLst>
              <a:ext uri="{FF2B5EF4-FFF2-40B4-BE49-F238E27FC236}">
                <a16:creationId xmlns:a16="http://schemas.microsoft.com/office/drawing/2014/main" id="{26F56996-4BC1-CC92-4F1E-E50EA59E621F}"/>
              </a:ext>
            </a:extLst>
          </p:cNvPr>
          <p:cNvSpPr txBox="1">
            <a:spLocks/>
          </p:cNvSpPr>
          <p:nvPr/>
        </p:nvSpPr>
        <p:spPr>
          <a:xfrm>
            <a:off x="516834" y="1431757"/>
            <a:ext cx="11046275" cy="4998540"/>
          </a:xfrm>
          <a:prstGeom prst="rect">
            <a:avLst/>
          </a:prstGeom>
        </p:spPr>
        <p:txBody>
          <a:bodyPr vert="horz" lIns="0" tIns="0" rIns="0" bIns="0" rtlCol="0" anchor="t">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4000"/>
              </a:lnSpc>
              <a:spcBef>
                <a:spcPts val="1000"/>
              </a:spcBef>
              <a:spcAft>
                <a:spcPts val="0"/>
              </a:spcAft>
              <a:buClr>
                <a:srgbClr val="007B4E"/>
              </a:buClr>
              <a:buSzTx/>
              <a:buFont typeface="Courier New" panose="02070309020205020404" pitchFamily="49" charset="0"/>
              <a:buChar char="o"/>
              <a:tabLst/>
              <a:defRPr/>
            </a:pPr>
            <a:r>
              <a:rPr kumimoji="0" lang="en-GB" sz="1800" b="1" i="0" u="none" strike="noStrike" kern="1200" cap="none" spc="0" normalizeH="0" baseline="0" noProof="0" dirty="0">
                <a:ln>
                  <a:noFill/>
                </a:ln>
                <a:solidFill>
                  <a:schemeClr val="accent1"/>
                </a:solidFill>
                <a:effectLst/>
                <a:uLnTx/>
                <a:uFillTx/>
                <a:latin typeface="Arial" panose="020B0604020202020204"/>
                <a:ea typeface="+mn-ea"/>
                <a:cs typeface="+mn-cs"/>
              </a:rPr>
              <a:t>Can my trust still participate even though we can’t reach the minimum sample size? </a:t>
            </a:r>
            <a:r>
              <a:rPr kumimoji="0" lang="en-GB" sz="1800" b="0" i="0" u="none" strike="noStrike" kern="1200" cap="none" spc="0" normalizeH="0" baseline="0" noProof="0" dirty="0">
                <a:ln>
                  <a:noFill/>
                </a:ln>
                <a:solidFill>
                  <a:srgbClr val="4A4A49"/>
                </a:solidFill>
                <a:effectLst/>
                <a:uLnTx/>
                <a:uFillTx/>
                <a:latin typeface="Arial" panose="020B0604020202020204"/>
                <a:ea typeface="+mn-ea"/>
                <a:cs typeface="+mn-cs"/>
              </a:rPr>
              <a:t>Yes, although you may not receive full results, we would still encourage you to take part. Please let SCC and your contractor know if your sample will be less than 1250.</a:t>
            </a:r>
          </a:p>
          <a:p>
            <a:pPr marL="285750" lvl="0" indent="-285750">
              <a:buClr>
                <a:srgbClr val="007B4E"/>
              </a:buClr>
              <a:buFont typeface="Courier New" panose="02070309020205020404" pitchFamily="49" charset="0"/>
              <a:buChar char="o"/>
              <a:defRPr/>
            </a:pPr>
            <a:r>
              <a:rPr lang="en-GB" b="1" dirty="0">
                <a:solidFill>
                  <a:schemeClr val="accent1"/>
                </a:solidFill>
                <a:latin typeface="Arial" panose="020B0604020202020204"/>
              </a:rPr>
              <a:t>Do we need to wait until 1</a:t>
            </a:r>
            <a:r>
              <a:rPr lang="en-GB" b="1" baseline="30000" dirty="0">
                <a:solidFill>
                  <a:schemeClr val="accent1"/>
                </a:solidFill>
                <a:latin typeface="Arial" panose="020B0604020202020204"/>
              </a:rPr>
              <a:t>st</a:t>
            </a:r>
            <a:r>
              <a:rPr lang="en-GB" b="1" dirty="0">
                <a:solidFill>
                  <a:schemeClr val="accent1"/>
                </a:solidFill>
                <a:latin typeface="Arial" panose="020B0604020202020204"/>
              </a:rPr>
              <a:t> July to collect the data for our sample? </a:t>
            </a:r>
            <a:r>
              <a:rPr lang="en-GB" dirty="0">
                <a:solidFill>
                  <a:srgbClr val="4A4A49"/>
                </a:solidFill>
                <a:latin typeface="Arial" panose="020B0604020202020204"/>
              </a:rPr>
              <a:t>No, </a:t>
            </a:r>
            <a:r>
              <a:rPr lang="en-GB" dirty="0"/>
              <a:t>as long as the </a:t>
            </a:r>
            <a:r>
              <a:rPr lang="en-GB" dirty="0">
                <a:hlinkClick r:id="rId3" action="ppaction://hlinksldjump"/>
              </a:rPr>
              <a:t>eligibility criteria</a:t>
            </a:r>
            <a:r>
              <a:rPr lang="en-GB" dirty="0"/>
              <a:t> has been followed to produce your sample. </a:t>
            </a:r>
            <a:endParaRPr lang="en-GB" dirty="0">
              <a:cs typeface="Arial"/>
            </a:endParaRPr>
          </a:p>
          <a:p>
            <a:pPr marL="285750" lvl="0" indent="-285750">
              <a:buClr>
                <a:srgbClr val="007B4E"/>
              </a:buClr>
              <a:buFont typeface="Courier New" panose="02070309020205020404" pitchFamily="49" charset="0"/>
              <a:buChar char="o"/>
              <a:defRPr/>
            </a:pPr>
            <a:r>
              <a:rPr kumimoji="0" lang="en-GB" b="1" i="0" u="none" strike="noStrike" kern="1200" cap="none" spc="-20" normalizeH="0" baseline="0" noProof="0">
                <a:ln>
                  <a:noFill/>
                </a:ln>
                <a:solidFill>
                  <a:srgbClr val="007B4E"/>
                </a:solidFill>
                <a:effectLst/>
                <a:uLnTx/>
                <a:uFillTx/>
                <a:latin typeface="Arial" panose="020B0604020202020204"/>
                <a:ea typeface="Arial" panose="020B0604020202020204" pitchFamily="34" charset="0"/>
                <a:cs typeface="+mn-cs"/>
              </a:rPr>
              <a:t>How should we categorise </a:t>
            </a:r>
            <a:r>
              <a:rPr lang="en-GB" b="1" spc="-20">
                <a:solidFill>
                  <a:srgbClr val="007B4E"/>
                </a:solidFill>
                <a:latin typeface="Arial" panose="020B0604020202020204"/>
                <a:ea typeface="Arial" panose="020B0604020202020204" pitchFamily="34" charset="0"/>
              </a:rPr>
              <a:t>cases</a:t>
            </a:r>
            <a:r>
              <a:rPr kumimoji="0" lang="en-GB" b="1" i="0" u="none" strike="noStrike" kern="1200" cap="none" spc="-20" normalizeH="0" baseline="0" noProof="0">
                <a:ln>
                  <a:noFill/>
                </a:ln>
                <a:solidFill>
                  <a:srgbClr val="007B4E"/>
                </a:solidFill>
                <a:effectLst/>
                <a:uLnTx/>
                <a:uFillTx/>
                <a:latin typeface="Arial" panose="020B0604020202020204"/>
                <a:ea typeface="Arial" panose="020B0604020202020204" pitchFamily="34" charset="0"/>
                <a:cs typeface="+mn-cs"/>
              </a:rPr>
              <a:t> where two or more service types have been used equally?</a:t>
            </a:r>
            <a:r>
              <a:rPr lang="en-GB" dirty="0">
                <a:solidFill>
                  <a:srgbClr val="4A4A49"/>
                </a:solidFill>
              </a:rPr>
              <a:t> Where multiple service types have been used an equal number of times, you are advised to categorise the case according to the most recent service the user had contact with.</a:t>
            </a:r>
            <a:endParaRPr lang="en-GB" dirty="0">
              <a:solidFill>
                <a:srgbClr val="4A4A49"/>
              </a:solidFill>
              <a:cs typeface="Arial"/>
            </a:endParaRPr>
          </a:p>
          <a:p>
            <a:pPr marL="285750" indent="-285750">
              <a:buClr>
                <a:srgbClr val="007B4E"/>
              </a:buClr>
              <a:buFont typeface="Courier New" panose="02070309020205020404" pitchFamily="49" charset="0"/>
              <a:buChar char="o"/>
              <a:defRPr/>
            </a:pPr>
            <a:r>
              <a:rPr lang="en-GB" b="1" spc="-20" dirty="0">
                <a:solidFill>
                  <a:srgbClr val="007B4E"/>
                </a:solidFill>
                <a:ea typeface="Arial" panose="020B0604020202020204" pitchFamily="34" charset="0"/>
              </a:rPr>
              <a:t>How should we categorise cases where a different service type was primarily used during the sampling period? </a:t>
            </a:r>
            <a:r>
              <a:rPr lang="en-GB" dirty="0">
                <a:solidFill>
                  <a:srgbClr val="4A4A49"/>
                </a:solidFill>
              </a:rPr>
              <a:t>You are advised to categorise these cases according to the service user’s age group: </a:t>
            </a:r>
            <a:endParaRPr lang="en-GB" dirty="0">
              <a:solidFill>
                <a:srgbClr val="4A4A49"/>
              </a:solidFill>
              <a:cs typeface="Arial"/>
            </a:endParaRPr>
          </a:p>
          <a:p>
            <a:pPr marL="719455" lvl="1" indent="-285750">
              <a:spcBef>
                <a:spcPts val="0"/>
              </a:spcBef>
              <a:buClr>
                <a:srgbClr val="007B4E"/>
              </a:buClr>
              <a:buFont typeface="Courier New" panose="02070309020205020404" pitchFamily="49" charset="0"/>
              <a:buChar char="o"/>
              <a:defRPr/>
            </a:pPr>
            <a:r>
              <a:rPr lang="en-GB"/>
              <a:t>1 = Child and Young People’s Mental Health Services (16-18 years old)</a:t>
            </a:r>
          </a:p>
          <a:p>
            <a:pPr marL="719455" lvl="1" indent="-285750">
              <a:spcBef>
                <a:spcPts val="0"/>
              </a:spcBef>
              <a:buClr>
                <a:srgbClr val="007B4E"/>
              </a:buClr>
              <a:buFont typeface="Courier New" panose="02070309020205020404" pitchFamily="49" charset="0"/>
              <a:buChar char="o"/>
              <a:defRPr/>
            </a:pPr>
            <a:r>
              <a:rPr lang="en-GB"/>
              <a:t>2 = Adult Mental Health Services (19-65 years old)</a:t>
            </a:r>
          </a:p>
          <a:p>
            <a:pPr marL="719455" lvl="1" indent="-285750">
              <a:spcBef>
                <a:spcPts val="0"/>
              </a:spcBef>
              <a:buClr>
                <a:srgbClr val="007B4E"/>
              </a:buClr>
              <a:buFont typeface="Courier New" panose="02070309020205020404" pitchFamily="49" charset="0"/>
              <a:buChar char="o"/>
              <a:defRPr/>
            </a:pPr>
            <a:r>
              <a:rPr lang="en-GB"/>
              <a:t>3 = Older People’s Mental Health Services (over 65 years old)</a:t>
            </a:r>
            <a:endParaRPr lang="en-GB">
              <a:solidFill>
                <a:srgbClr val="4A4A49"/>
              </a:solidFill>
            </a:endParaRPr>
          </a:p>
          <a:p>
            <a:pPr marL="285750" lvl="0" indent="-285750">
              <a:buClr>
                <a:srgbClr val="007B4E"/>
              </a:buClr>
              <a:buFont typeface="Courier New" panose="02070309020205020404" pitchFamily="49" charset="0"/>
              <a:buChar char="o"/>
              <a:defRPr/>
            </a:pPr>
            <a:endParaRPr lang="en-GB" b="1" spc="-20">
              <a:solidFill>
                <a:srgbClr val="007B4E"/>
              </a:solidFill>
              <a:ea typeface="Arial" panose="020B0604020202020204" pitchFamily="34" charset="0"/>
            </a:endParaRPr>
          </a:p>
          <a:p>
            <a:pPr marL="285750" lvl="0" indent="-285750">
              <a:buClr>
                <a:srgbClr val="007B4E"/>
              </a:buClr>
              <a:buFont typeface="Courier New" panose="02070309020205020404" pitchFamily="49" charset="0"/>
              <a:buChar char="o"/>
              <a:defRPr/>
            </a:pPr>
            <a:endParaRPr kumimoji="0" lang="en-GB" b="1" i="0" u="none" strike="noStrike" kern="1200" cap="none" spc="-20" normalizeH="0" baseline="0" noProof="0">
              <a:ln>
                <a:noFill/>
              </a:ln>
              <a:solidFill>
                <a:srgbClr val="007B4E"/>
              </a:solidFill>
              <a:effectLst/>
              <a:uLnTx/>
              <a:uFillTx/>
              <a:latin typeface="Arial" panose="020B0604020202020204"/>
              <a:ea typeface="Arial" panose="020B0604020202020204" pitchFamily="34" charset="0"/>
              <a:cs typeface="+mn-cs"/>
            </a:endParaRPr>
          </a:p>
        </p:txBody>
      </p:sp>
      <p:sp>
        <p:nvSpPr>
          <p:cNvPr id="2" name="Title 2">
            <a:extLst>
              <a:ext uri="{FF2B5EF4-FFF2-40B4-BE49-F238E27FC236}">
                <a16:creationId xmlns:a16="http://schemas.microsoft.com/office/drawing/2014/main" id="{53CFC6D2-0968-89D1-7703-4D955E60A18B}"/>
              </a:ext>
            </a:extLst>
          </p:cNvPr>
          <p:cNvSpPr txBox="1">
            <a:spLocks/>
          </p:cNvSpPr>
          <p:nvPr/>
        </p:nvSpPr>
        <p:spPr>
          <a:xfrm>
            <a:off x="632617" y="683335"/>
            <a:ext cx="11155361" cy="461664"/>
          </a:xfrm>
          <a:prstGeom prst="rect">
            <a:avLst/>
          </a:prstGeom>
          <a:noFill/>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8A2700"/>
                </a:solidFill>
                <a:latin typeface="+mj-lt"/>
                <a:ea typeface="+mj-ea"/>
                <a:cs typeface="+mj-cs"/>
              </a:defRPr>
            </a:lvl1pPr>
          </a:lstStyle>
          <a:p>
            <a:r>
              <a:rPr lang="en-GB">
                <a:solidFill>
                  <a:schemeClr val="accent1"/>
                </a:solidFill>
              </a:rPr>
              <a:t>Discussion of common trust queries</a:t>
            </a:r>
            <a:endParaRPr lang="en-GB">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0346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BDB89E3-A963-3AD0-58AB-231A1183BC8E}"/>
              </a:ext>
            </a:extLst>
          </p:cNvPr>
          <p:cNvSpPr txBox="1">
            <a:spLocks/>
          </p:cNvSpPr>
          <p:nvPr/>
        </p:nvSpPr>
        <p:spPr>
          <a:xfrm>
            <a:off x="669926" y="641880"/>
            <a:ext cx="5578474" cy="135837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1E445C"/>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a:ln>
                  <a:noFill/>
                </a:ln>
                <a:solidFill>
                  <a:srgbClr val="007B4E"/>
                </a:solidFill>
                <a:effectLst/>
                <a:uLnTx/>
                <a:uFillTx/>
                <a:latin typeface="Arial" panose="020B0604020202020204"/>
                <a:ea typeface="+mj-ea"/>
                <a:cs typeface="+mj-cs"/>
              </a:rPr>
              <a:t>Questionnaire development: survey questions</a:t>
            </a:r>
            <a:endParaRPr kumimoji="0" lang="en-GB" sz="3000" b="0" i="0" u="none" strike="noStrike" kern="1200" cap="none" spc="0" normalizeH="0" baseline="0" noProof="0">
              <a:ln>
                <a:noFill/>
              </a:ln>
              <a:solidFill>
                <a:srgbClr val="007B4E"/>
              </a:solidFill>
              <a:effectLst/>
              <a:uLnTx/>
              <a:uFillTx/>
              <a:latin typeface="Arial" panose="020B0604020202020204"/>
              <a:ea typeface="+mj-ea"/>
              <a:cs typeface="+mj-cs"/>
            </a:endParaRPr>
          </a:p>
        </p:txBody>
      </p:sp>
    </p:spTree>
    <p:extLst>
      <p:ext uri="{BB962C8B-B14F-4D97-AF65-F5344CB8AC3E}">
        <p14:creationId xmlns:p14="http://schemas.microsoft.com/office/powerpoint/2010/main" val="2647288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3D895-12E9-40C6-0DDD-55027C16A1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B237301-3AA5-2C87-74E6-62E6D395432A}"/>
              </a:ext>
            </a:extLst>
          </p:cNvPr>
          <p:cNvSpPr>
            <a:spLocks noGrp="1"/>
          </p:cNvSpPr>
          <p:nvPr>
            <p:ph type="title"/>
          </p:nvPr>
        </p:nvSpPr>
        <p:spPr>
          <a:xfrm>
            <a:off x="563246" y="648366"/>
            <a:ext cx="11155361" cy="461665"/>
          </a:xfrm>
        </p:spPr>
        <p:txBody>
          <a:bodyPr/>
          <a:lstStyle/>
          <a:p>
            <a:r>
              <a:rPr lang="en-US">
                <a:solidFill>
                  <a:srgbClr val="007B4E"/>
                </a:solidFill>
              </a:rPr>
              <a:t>Development process </a:t>
            </a:r>
            <a:endParaRPr lang="en-GB">
              <a:solidFill>
                <a:srgbClr val="007B4E"/>
              </a:solidFill>
            </a:endParaRPr>
          </a:p>
        </p:txBody>
      </p:sp>
      <p:sp>
        <p:nvSpPr>
          <p:cNvPr id="6" name="Google Shape;302;p20">
            <a:extLst>
              <a:ext uri="{FF2B5EF4-FFF2-40B4-BE49-F238E27FC236}">
                <a16:creationId xmlns:a16="http://schemas.microsoft.com/office/drawing/2014/main" id="{C95BBD85-61B7-169F-8051-E240B97634FF}"/>
              </a:ext>
            </a:extLst>
          </p:cNvPr>
          <p:cNvSpPr/>
          <p:nvPr/>
        </p:nvSpPr>
        <p:spPr>
          <a:xfrm rot="16200000">
            <a:off x="2466208" y="-437728"/>
            <a:ext cx="714333" cy="4375558"/>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8" name="Google Shape;304;p20">
            <a:extLst>
              <a:ext uri="{FF2B5EF4-FFF2-40B4-BE49-F238E27FC236}">
                <a16:creationId xmlns:a16="http://schemas.microsoft.com/office/drawing/2014/main" id="{FFFD2051-C165-9B8E-3B8D-5DABF2A7E8FE}"/>
              </a:ext>
            </a:extLst>
          </p:cNvPr>
          <p:cNvSpPr txBox="1"/>
          <p:nvPr/>
        </p:nvSpPr>
        <p:spPr>
          <a:xfrm>
            <a:off x="972662" y="1498450"/>
            <a:ext cx="3740206" cy="5032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0" i="0" u="none" strike="noStrike" kern="1200" cap="none" spc="0" normalizeH="0" baseline="0" noProof="0">
                <a:ln>
                  <a:noFill/>
                </a:ln>
                <a:solidFill>
                  <a:srgbClr val="FFFFFF"/>
                </a:solidFill>
                <a:effectLst/>
                <a:uLnTx/>
                <a:uFillTx/>
                <a:latin typeface="Arial" panose="020B0604020202020204"/>
                <a:ea typeface="Fira Sans Extra Condensed Medium"/>
                <a:cs typeface="Fira Sans Extra Condensed Medium"/>
                <a:sym typeface="Fira Sans Extra Condensed Medium"/>
              </a:rPr>
              <a:t>February - April 2026</a:t>
            </a:r>
            <a:endParaRPr kumimoji="0" sz="1800" b="0" i="0" u="none" strike="noStrike" kern="1200" cap="none" spc="0" normalizeH="0" baseline="0" noProof="0">
              <a:ln>
                <a:noFill/>
              </a:ln>
              <a:solidFill>
                <a:srgbClr val="FFFFFF"/>
              </a:solidFill>
              <a:effectLst/>
              <a:uLnTx/>
              <a:uFillTx/>
              <a:latin typeface="Arial" panose="020B0604020202020204"/>
              <a:ea typeface="Fira Sans Extra Condensed Medium"/>
              <a:cs typeface="Fira Sans Extra Condensed Medium"/>
              <a:sym typeface="Fira Sans Extra Condensed Medium"/>
            </a:endParaRPr>
          </a:p>
        </p:txBody>
      </p:sp>
      <p:sp>
        <p:nvSpPr>
          <p:cNvPr id="29" name="Google Shape;325;p20">
            <a:extLst>
              <a:ext uri="{FF2B5EF4-FFF2-40B4-BE49-F238E27FC236}">
                <a16:creationId xmlns:a16="http://schemas.microsoft.com/office/drawing/2014/main" id="{96AF2C84-09CC-8CA9-93F5-53F94C090AAA}"/>
              </a:ext>
            </a:extLst>
          </p:cNvPr>
          <p:cNvSpPr/>
          <p:nvPr/>
        </p:nvSpPr>
        <p:spPr>
          <a:xfrm rot="16200000">
            <a:off x="6231656" y="173662"/>
            <a:ext cx="711808" cy="3152779"/>
          </a:xfrm>
          <a:prstGeom prst="round2SameRect">
            <a:avLst>
              <a:gd name="adj1" fmla="val 0"/>
              <a:gd name="adj2" fmla="val 0"/>
            </a:avLst>
          </a:pr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30" name="Google Shape;326;p20">
            <a:extLst>
              <a:ext uri="{FF2B5EF4-FFF2-40B4-BE49-F238E27FC236}">
                <a16:creationId xmlns:a16="http://schemas.microsoft.com/office/drawing/2014/main" id="{9F173D81-B714-CF16-F974-DEEB6D041064}"/>
              </a:ext>
            </a:extLst>
          </p:cNvPr>
          <p:cNvSpPr txBox="1"/>
          <p:nvPr/>
        </p:nvSpPr>
        <p:spPr>
          <a:xfrm>
            <a:off x="3209997" y="2099429"/>
            <a:ext cx="2574401" cy="2418161"/>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4A4A49"/>
              </a:solidFill>
              <a:effectLst/>
              <a:uLnTx/>
              <a:uFillTx/>
              <a:latin typeface="Arial" panose="020B0604020202020204"/>
              <a:ea typeface="Roboto"/>
              <a:cs typeface="Roboto"/>
              <a:sym typeface="Roboto"/>
            </a:endParaRPr>
          </a:p>
        </p:txBody>
      </p:sp>
      <p:sp>
        <p:nvSpPr>
          <p:cNvPr id="54" name="Google Shape;351;p20">
            <a:extLst>
              <a:ext uri="{FF2B5EF4-FFF2-40B4-BE49-F238E27FC236}">
                <a16:creationId xmlns:a16="http://schemas.microsoft.com/office/drawing/2014/main" id="{6CDB4A95-3141-78DA-AF2C-17AE778DD2AD}"/>
              </a:ext>
            </a:extLst>
          </p:cNvPr>
          <p:cNvSpPr/>
          <p:nvPr/>
        </p:nvSpPr>
        <p:spPr>
          <a:xfrm>
            <a:off x="7153383" y="949659"/>
            <a:ext cx="472484" cy="432124"/>
          </a:xfrm>
          <a:custGeom>
            <a:avLst/>
            <a:gdLst/>
            <a:ahLst/>
            <a:cxnLst/>
            <a:rect l="l" t="t" r="r" b="b"/>
            <a:pathLst>
              <a:path w="11133" h="10182" extrusionOk="0">
                <a:moveTo>
                  <a:pt x="4132" y="3622"/>
                </a:moveTo>
                <a:cubicBezTo>
                  <a:pt x="4299" y="3622"/>
                  <a:pt x="4430" y="3753"/>
                  <a:pt x="4430" y="3919"/>
                </a:cubicBezTo>
                <a:cubicBezTo>
                  <a:pt x="4430" y="4074"/>
                  <a:pt x="4299" y="4217"/>
                  <a:pt x="4132" y="4217"/>
                </a:cubicBezTo>
                <a:cubicBezTo>
                  <a:pt x="3965" y="4217"/>
                  <a:pt x="3834" y="4074"/>
                  <a:pt x="3834" y="3919"/>
                </a:cubicBezTo>
                <a:cubicBezTo>
                  <a:pt x="3846" y="3753"/>
                  <a:pt x="3965" y="3622"/>
                  <a:pt x="4132" y="3622"/>
                </a:cubicBezTo>
                <a:close/>
                <a:moveTo>
                  <a:pt x="5334" y="1252"/>
                </a:moveTo>
                <a:lnTo>
                  <a:pt x="5334" y="1776"/>
                </a:lnTo>
                <a:lnTo>
                  <a:pt x="5358" y="3645"/>
                </a:lnTo>
                <a:lnTo>
                  <a:pt x="5370" y="5300"/>
                </a:lnTo>
                <a:lnTo>
                  <a:pt x="1405" y="4419"/>
                </a:lnTo>
                <a:cubicBezTo>
                  <a:pt x="1679" y="3455"/>
                  <a:pt x="2322" y="2574"/>
                  <a:pt x="3156" y="2014"/>
                </a:cubicBezTo>
                <a:lnTo>
                  <a:pt x="3870" y="3324"/>
                </a:lnTo>
                <a:cubicBezTo>
                  <a:pt x="3644" y="3419"/>
                  <a:pt x="3489" y="3645"/>
                  <a:pt x="3489" y="3895"/>
                </a:cubicBezTo>
                <a:cubicBezTo>
                  <a:pt x="3489" y="4253"/>
                  <a:pt x="3775" y="4538"/>
                  <a:pt x="4132" y="4538"/>
                </a:cubicBezTo>
                <a:cubicBezTo>
                  <a:pt x="4489" y="4538"/>
                  <a:pt x="4775" y="4253"/>
                  <a:pt x="4775" y="3895"/>
                </a:cubicBezTo>
                <a:cubicBezTo>
                  <a:pt x="4775" y="3586"/>
                  <a:pt x="4537" y="3324"/>
                  <a:pt x="4239" y="3264"/>
                </a:cubicBezTo>
                <a:lnTo>
                  <a:pt x="3453" y="1800"/>
                </a:lnTo>
                <a:cubicBezTo>
                  <a:pt x="4013" y="1490"/>
                  <a:pt x="4656" y="1300"/>
                  <a:pt x="5334" y="1252"/>
                </a:cubicBezTo>
                <a:close/>
                <a:moveTo>
                  <a:pt x="5715" y="3860"/>
                </a:moveTo>
                <a:cubicBezTo>
                  <a:pt x="6573" y="3943"/>
                  <a:pt x="7239" y="4657"/>
                  <a:pt x="7239" y="5550"/>
                </a:cubicBezTo>
                <a:cubicBezTo>
                  <a:pt x="7239" y="5896"/>
                  <a:pt x="7144" y="6217"/>
                  <a:pt x="6942" y="6503"/>
                </a:cubicBezTo>
                <a:lnTo>
                  <a:pt x="5715" y="5455"/>
                </a:lnTo>
                <a:lnTo>
                  <a:pt x="5715" y="3860"/>
                </a:lnTo>
                <a:close/>
                <a:moveTo>
                  <a:pt x="5846" y="347"/>
                </a:moveTo>
                <a:cubicBezTo>
                  <a:pt x="8597" y="502"/>
                  <a:pt x="10752" y="2776"/>
                  <a:pt x="10752" y="5550"/>
                </a:cubicBezTo>
                <a:cubicBezTo>
                  <a:pt x="10752" y="6682"/>
                  <a:pt x="10395" y="7741"/>
                  <a:pt x="9728" y="8646"/>
                </a:cubicBezTo>
                <a:cubicBezTo>
                  <a:pt x="9704" y="8682"/>
                  <a:pt x="9656" y="8706"/>
                  <a:pt x="9609" y="8706"/>
                </a:cubicBezTo>
                <a:cubicBezTo>
                  <a:pt x="9561" y="8706"/>
                  <a:pt x="9537" y="8694"/>
                  <a:pt x="9502" y="8658"/>
                </a:cubicBezTo>
                <a:lnTo>
                  <a:pt x="8644" y="7932"/>
                </a:lnTo>
                <a:cubicBezTo>
                  <a:pt x="9073" y="7372"/>
                  <a:pt x="9347" y="6717"/>
                  <a:pt x="9430" y="6015"/>
                </a:cubicBezTo>
                <a:cubicBezTo>
                  <a:pt x="9442" y="5908"/>
                  <a:pt x="9359" y="5824"/>
                  <a:pt x="9252" y="5824"/>
                </a:cubicBezTo>
                <a:cubicBezTo>
                  <a:pt x="9168" y="5824"/>
                  <a:pt x="9085" y="5884"/>
                  <a:pt x="9073" y="5967"/>
                </a:cubicBezTo>
                <a:cubicBezTo>
                  <a:pt x="9002" y="6562"/>
                  <a:pt x="8775" y="7146"/>
                  <a:pt x="8418" y="7634"/>
                </a:cubicBezTo>
                <a:cubicBezTo>
                  <a:pt x="8406" y="7646"/>
                  <a:pt x="8394" y="7682"/>
                  <a:pt x="8371" y="7694"/>
                </a:cubicBezTo>
                <a:cubicBezTo>
                  <a:pt x="8371" y="7694"/>
                  <a:pt x="8371" y="7705"/>
                  <a:pt x="8359" y="7705"/>
                </a:cubicBezTo>
                <a:lnTo>
                  <a:pt x="7204" y="6729"/>
                </a:lnTo>
                <a:cubicBezTo>
                  <a:pt x="7442" y="6384"/>
                  <a:pt x="7573" y="5967"/>
                  <a:pt x="7573" y="5550"/>
                </a:cubicBezTo>
                <a:cubicBezTo>
                  <a:pt x="7573" y="4479"/>
                  <a:pt x="6739" y="3586"/>
                  <a:pt x="5680" y="3514"/>
                </a:cubicBezTo>
                <a:lnTo>
                  <a:pt x="5680" y="1979"/>
                </a:lnTo>
                <a:lnTo>
                  <a:pt x="5787" y="1979"/>
                </a:lnTo>
                <a:cubicBezTo>
                  <a:pt x="5811" y="1979"/>
                  <a:pt x="5846" y="1979"/>
                  <a:pt x="5894" y="1990"/>
                </a:cubicBezTo>
                <a:cubicBezTo>
                  <a:pt x="7561" y="2169"/>
                  <a:pt x="8894" y="3503"/>
                  <a:pt x="9073" y="5169"/>
                </a:cubicBezTo>
                <a:cubicBezTo>
                  <a:pt x="9085" y="5253"/>
                  <a:pt x="9168" y="5312"/>
                  <a:pt x="9252" y="5312"/>
                </a:cubicBezTo>
                <a:cubicBezTo>
                  <a:pt x="9359" y="5312"/>
                  <a:pt x="9430" y="5229"/>
                  <a:pt x="9430" y="5122"/>
                </a:cubicBezTo>
                <a:cubicBezTo>
                  <a:pt x="9228" y="3205"/>
                  <a:pt x="7632" y="1693"/>
                  <a:pt x="5680" y="1621"/>
                </a:cubicBezTo>
                <a:lnTo>
                  <a:pt x="5680" y="490"/>
                </a:lnTo>
                <a:cubicBezTo>
                  <a:pt x="5680" y="443"/>
                  <a:pt x="5692" y="419"/>
                  <a:pt x="5727" y="383"/>
                </a:cubicBezTo>
                <a:cubicBezTo>
                  <a:pt x="5751" y="359"/>
                  <a:pt x="5799" y="347"/>
                  <a:pt x="5846" y="347"/>
                </a:cubicBezTo>
                <a:close/>
                <a:moveTo>
                  <a:pt x="1334" y="4788"/>
                </a:moveTo>
                <a:lnTo>
                  <a:pt x="5323" y="5681"/>
                </a:lnTo>
                <a:lnTo>
                  <a:pt x="4239" y="9622"/>
                </a:lnTo>
                <a:cubicBezTo>
                  <a:pt x="2513" y="9063"/>
                  <a:pt x="1262" y="7455"/>
                  <a:pt x="1262" y="5550"/>
                </a:cubicBezTo>
                <a:cubicBezTo>
                  <a:pt x="1262" y="5300"/>
                  <a:pt x="1286" y="5050"/>
                  <a:pt x="1334" y="4788"/>
                </a:cubicBezTo>
                <a:close/>
                <a:moveTo>
                  <a:pt x="5656" y="5848"/>
                </a:moveTo>
                <a:lnTo>
                  <a:pt x="6870" y="6872"/>
                </a:lnTo>
                <a:lnTo>
                  <a:pt x="8299" y="8086"/>
                </a:lnTo>
                <a:lnTo>
                  <a:pt x="8704" y="8420"/>
                </a:lnTo>
                <a:cubicBezTo>
                  <a:pt x="7882" y="9313"/>
                  <a:pt x="6751" y="9825"/>
                  <a:pt x="5549" y="9825"/>
                </a:cubicBezTo>
                <a:cubicBezTo>
                  <a:pt x="5203" y="9825"/>
                  <a:pt x="4894" y="9777"/>
                  <a:pt x="4584" y="9706"/>
                </a:cubicBezTo>
                <a:lnTo>
                  <a:pt x="5656" y="5848"/>
                </a:lnTo>
                <a:close/>
                <a:moveTo>
                  <a:pt x="5837" y="1"/>
                </a:moveTo>
                <a:cubicBezTo>
                  <a:pt x="5717" y="1"/>
                  <a:pt x="5599" y="57"/>
                  <a:pt x="5501" y="133"/>
                </a:cubicBezTo>
                <a:cubicBezTo>
                  <a:pt x="5394" y="228"/>
                  <a:pt x="5334" y="359"/>
                  <a:pt x="5358" y="502"/>
                </a:cubicBezTo>
                <a:lnTo>
                  <a:pt x="5358" y="943"/>
                </a:lnTo>
                <a:cubicBezTo>
                  <a:pt x="4620" y="967"/>
                  <a:pt x="3929" y="1181"/>
                  <a:pt x="3298" y="1514"/>
                </a:cubicBezTo>
                <a:lnTo>
                  <a:pt x="2894" y="788"/>
                </a:lnTo>
                <a:cubicBezTo>
                  <a:pt x="2870" y="728"/>
                  <a:pt x="2810" y="693"/>
                  <a:pt x="2751" y="693"/>
                </a:cubicBezTo>
                <a:lnTo>
                  <a:pt x="358" y="693"/>
                </a:lnTo>
                <a:lnTo>
                  <a:pt x="358" y="395"/>
                </a:lnTo>
                <a:cubicBezTo>
                  <a:pt x="358" y="300"/>
                  <a:pt x="274" y="228"/>
                  <a:pt x="179" y="228"/>
                </a:cubicBezTo>
                <a:cubicBezTo>
                  <a:pt x="72" y="228"/>
                  <a:pt x="0" y="300"/>
                  <a:pt x="0" y="395"/>
                </a:cubicBezTo>
                <a:lnTo>
                  <a:pt x="0" y="1336"/>
                </a:lnTo>
                <a:cubicBezTo>
                  <a:pt x="0" y="1443"/>
                  <a:pt x="72" y="1514"/>
                  <a:pt x="179" y="1514"/>
                </a:cubicBezTo>
                <a:cubicBezTo>
                  <a:pt x="274" y="1514"/>
                  <a:pt x="358" y="1443"/>
                  <a:pt x="358" y="1336"/>
                </a:cubicBezTo>
                <a:lnTo>
                  <a:pt x="358" y="1038"/>
                </a:lnTo>
                <a:lnTo>
                  <a:pt x="2644" y="1038"/>
                </a:lnTo>
                <a:lnTo>
                  <a:pt x="3001" y="1693"/>
                </a:lnTo>
                <a:cubicBezTo>
                  <a:pt x="2751" y="1871"/>
                  <a:pt x="2501" y="2062"/>
                  <a:pt x="2275" y="2288"/>
                </a:cubicBezTo>
                <a:cubicBezTo>
                  <a:pt x="1405" y="3169"/>
                  <a:pt x="929" y="4312"/>
                  <a:pt x="929" y="5550"/>
                </a:cubicBezTo>
                <a:cubicBezTo>
                  <a:pt x="929" y="8098"/>
                  <a:pt x="3001" y="10182"/>
                  <a:pt x="5561" y="10182"/>
                </a:cubicBezTo>
                <a:cubicBezTo>
                  <a:pt x="6870" y="10182"/>
                  <a:pt x="8109" y="9622"/>
                  <a:pt x="8990" y="8658"/>
                </a:cubicBezTo>
                <a:lnTo>
                  <a:pt x="9311" y="8944"/>
                </a:lnTo>
                <a:cubicBezTo>
                  <a:pt x="9406" y="9015"/>
                  <a:pt x="9525" y="9063"/>
                  <a:pt x="9644" y="9063"/>
                </a:cubicBezTo>
                <a:lnTo>
                  <a:pt x="9704" y="9063"/>
                </a:lnTo>
                <a:cubicBezTo>
                  <a:pt x="9835" y="9051"/>
                  <a:pt x="9966" y="8967"/>
                  <a:pt x="10037" y="8872"/>
                </a:cubicBezTo>
                <a:cubicBezTo>
                  <a:pt x="10752" y="7896"/>
                  <a:pt x="11133" y="6765"/>
                  <a:pt x="11133" y="5562"/>
                </a:cubicBezTo>
                <a:cubicBezTo>
                  <a:pt x="11109" y="2610"/>
                  <a:pt x="8811" y="169"/>
                  <a:pt x="5870" y="2"/>
                </a:cubicBezTo>
                <a:cubicBezTo>
                  <a:pt x="5859" y="1"/>
                  <a:pt x="5848" y="1"/>
                  <a:pt x="583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56" name="Google Shape;353;p20">
            <a:extLst>
              <a:ext uri="{FF2B5EF4-FFF2-40B4-BE49-F238E27FC236}">
                <a16:creationId xmlns:a16="http://schemas.microsoft.com/office/drawing/2014/main" id="{53832016-984F-65E7-C0B1-890D068E35CD}"/>
              </a:ext>
            </a:extLst>
          </p:cNvPr>
          <p:cNvSpPr/>
          <p:nvPr/>
        </p:nvSpPr>
        <p:spPr>
          <a:xfrm>
            <a:off x="10417788" y="1139451"/>
            <a:ext cx="60689" cy="21729"/>
          </a:xfrm>
          <a:custGeom>
            <a:avLst/>
            <a:gdLst/>
            <a:ahLst/>
            <a:cxnLst/>
            <a:rect l="l" t="t" r="r" b="b"/>
            <a:pathLst>
              <a:path w="1430" h="512" extrusionOk="0">
                <a:moveTo>
                  <a:pt x="168" y="0"/>
                </a:moveTo>
                <a:cubicBezTo>
                  <a:pt x="72" y="0"/>
                  <a:pt x="1" y="71"/>
                  <a:pt x="1" y="167"/>
                </a:cubicBezTo>
                <a:cubicBezTo>
                  <a:pt x="1" y="250"/>
                  <a:pt x="72" y="333"/>
                  <a:pt x="168" y="333"/>
                </a:cubicBezTo>
                <a:cubicBezTo>
                  <a:pt x="358" y="333"/>
                  <a:pt x="906" y="357"/>
                  <a:pt x="1180" y="488"/>
                </a:cubicBezTo>
                <a:cubicBezTo>
                  <a:pt x="1204" y="512"/>
                  <a:pt x="1227" y="512"/>
                  <a:pt x="1251" y="512"/>
                </a:cubicBezTo>
                <a:cubicBezTo>
                  <a:pt x="1311" y="512"/>
                  <a:pt x="1370" y="476"/>
                  <a:pt x="1406" y="417"/>
                </a:cubicBezTo>
                <a:cubicBezTo>
                  <a:pt x="1430" y="333"/>
                  <a:pt x="1406" y="226"/>
                  <a:pt x="1323" y="191"/>
                </a:cubicBezTo>
                <a:cubicBezTo>
                  <a:pt x="942" y="0"/>
                  <a:pt x="191" y="0"/>
                  <a:pt x="16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57" name="Google Shape;354;p20">
            <a:extLst>
              <a:ext uri="{FF2B5EF4-FFF2-40B4-BE49-F238E27FC236}">
                <a16:creationId xmlns:a16="http://schemas.microsoft.com/office/drawing/2014/main" id="{C91D9856-43A7-8D63-E327-D5BB3A0EEE71}"/>
              </a:ext>
            </a:extLst>
          </p:cNvPr>
          <p:cNvSpPr/>
          <p:nvPr/>
        </p:nvSpPr>
        <p:spPr>
          <a:xfrm>
            <a:off x="10041855" y="985818"/>
            <a:ext cx="489673" cy="358788"/>
          </a:xfrm>
          <a:custGeom>
            <a:avLst/>
            <a:gdLst/>
            <a:ahLst/>
            <a:cxnLst/>
            <a:rect l="l" t="t" r="r" b="b"/>
            <a:pathLst>
              <a:path w="11538" h="8454" extrusionOk="0">
                <a:moveTo>
                  <a:pt x="7573" y="334"/>
                </a:moveTo>
                <a:lnTo>
                  <a:pt x="7573" y="1965"/>
                </a:lnTo>
                <a:cubicBezTo>
                  <a:pt x="7573" y="2227"/>
                  <a:pt x="7525" y="2465"/>
                  <a:pt x="7418" y="2679"/>
                </a:cubicBezTo>
                <a:cubicBezTo>
                  <a:pt x="7395" y="2715"/>
                  <a:pt x="7395" y="2727"/>
                  <a:pt x="7395" y="2763"/>
                </a:cubicBezTo>
                <a:lnTo>
                  <a:pt x="7395" y="3239"/>
                </a:lnTo>
                <a:cubicBezTo>
                  <a:pt x="7395" y="3691"/>
                  <a:pt x="7216" y="4108"/>
                  <a:pt x="6883" y="4442"/>
                </a:cubicBezTo>
                <a:cubicBezTo>
                  <a:pt x="6835" y="4489"/>
                  <a:pt x="6787" y="4513"/>
                  <a:pt x="6740" y="4549"/>
                </a:cubicBezTo>
                <a:cubicBezTo>
                  <a:pt x="6466" y="4759"/>
                  <a:pt x="6137" y="4876"/>
                  <a:pt x="5785" y="4876"/>
                </a:cubicBezTo>
                <a:cubicBezTo>
                  <a:pt x="5739" y="4876"/>
                  <a:pt x="5692" y="4874"/>
                  <a:pt x="5644" y="4870"/>
                </a:cubicBezTo>
                <a:cubicBezTo>
                  <a:pt x="4787" y="4823"/>
                  <a:pt x="4108" y="4072"/>
                  <a:pt x="4108" y="3180"/>
                </a:cubicBezTo>
                <a:lnTo>
                  <a:pt x="4108" y="2763"/>
                </a:lnTo>
                <a:cubicBezTo>
                  <a:pt x="4108" y="2727"/>
                  <a:pt x="4108" y="2715"/>
                  <a:pt x="4096" y="2679"/>
                </a:cubicBezTo>
                <a:cubicBezTo>
                  <a:pt x="3989" y="2465"/>
                  <a:pt x="3930" y="2227"/>
                  <a:pt x="3930" y="1965"/>
                </a:cubicBezTo>
                <a:lnTo>
                  <a:pt x="3930" y="1608"/>
                </a:lnTo>
                <a:cubicBezTo>
                  <a:pt x="3930" y="917"/>
                  <a:pt x="4513" y="334"/>
                  <a:pt x="5216" y="334"/>
                </a:cubicBezTo>
                <a:close/>
                <a:moveTo>
                  <a:pt x="1763" y="3025"/>
                </a:moveTo>
                <a:cubicBezTo>
                  <a:pt x="2049" y="3025"/>
                  <a:pt x="2311" y="3144"/>
                  <a:pt x="2525" y="3358"/>
                </a:cubicBezTo>
                <a:cubicBezTo>
                  <a:pt x="2715" y="3561"/>
                  <a:pt x="2846" y="3846"/>
                  <a:pt x="2858" y="4144"/>
                </a:cubicBezTo>
                <a:cubicBezTo>
                  <a:pt x="2858" y="4227"/>
                  <a:pt x="2882" y="4346"/>
                  <a:pt x="2882" y="4465"/>
                </a:cubicBezTo>
                <a:lnTo>
                  <a:pt x="2882" y="4501"/>
                </a:lnTo>
                <a:cubicBezTo>
                  <a:pt x="2703" y="4215"/>
                  <a:pt x="2406" y="4013"/>
                  <a:pt x="2049" y="3894"/>
                </a:cubicBezTo>
                <a:cubicBezTo>
                  <a:pt x="1703" y="3787"/>
                  <a:pt x="1406" y="3787"/>
                  <a:pt x="1406" y="3787"/>
                </a:cubicBezTo>
                <a:cubicBezTo>
                  <a:pt x="1358" y="3787"/>
                  <a:pt x="1310" y="3799"/>
                  <a:pt x="1287" y="3834"/>
                </a:cubicBezTo>
                <a:lnTo>
                  <a:pt x="977" y="4144"/>
                </a:lnTo>
                <a:cubicBezTo>
                  <a:pt x="918" y="4215"/>
                  <a:pt x="918" y="4323"/>
                  <a:pt x="977" y="4382"/>
                </a:cubicBezTo>
                <a:cubicBezTo>
                  <a:pt x="1013" y="4412"/>
                  <a:pt x="1057" y="4427"/>
                  <a:pt x="1101" y="4427"/>
                </a:cubicBezTo>
                <a:cubicBezTo>
                  <a:pt x="1144" y="4427"/>
                  <a:pt x="1185" y="4412"/>
                  <a:pt x="1215" y="4382"/>
                </a:cubicBezTo>
                <a:lnTo>
                  <a:pt x="1465" y="4108"/>
                </a:lnTo>
                <a:cubicBezTo>
                  <a:pt x="1691" y="4132"/>
                  <a:pt x="2382" y="4203"/>
                  <a:pt x="2668" y="4811"/>
                </a:cubicBezTo>
                <a:cubicBezTo>
                  <a:pt x="2596" y="5275"/>
                  <a:pt x="2215" y="5596"/>
                  <a:pt x="1763" y="5596"/>
                </a:cubicBezTo>
                <a:cubicBezTo>
                  <a:pt x="1251" y="5596"/>
                  <a:pt x="834" y="5180"/>
                  <a:pt x="834" y="4680"/>
                </a:cubicBezTo>
                <a:cubicBezTo>
                  <a:pt x="834" y="4584"/>
                  <a:pt x="763" y="4513"/>
                  <a:pt x="679" y="4513"/>
                </a:cubicBezTo>
                <a:lnTo>
                  <a:pt x="644" y="4513"/>
                </a:lnTo>
                <a:lnTo>
                  <a:pt x="644" y="4465"/>
                </a:lnTo>
                <a:cubicBezTo>
                  <a:pt x="644" y="4346"/>
                  <a:pt x="644" y="4251"/>
                  <a:pt x="656" y="4144"/>
                </a:cubicBezTo>
                <a:cubicBezTo>
                  <a:pt x="679" y="3846"/>
                  <a:pt x="810" y="3561"/>
                  <a:pt x="1001" y="3358"/>
                </a:cubicBezTo>
                <a:cubicBezTo>
                  <a:pt x="1215" y="3144"/>
                  <a:pt x="1477" y="3025"/>
                  <a:pt x="1763" y="3025"/>
                </a:cubicBezTo>
                <a:close/>
                <a:moveTo>
                  <a:pt x="10657" y="3025"/>
                </a:moveTo>
                <a:lnTo>
                  <a:pt x="10657" y="3727"/>
                </a:lnTo>
                <a:cubicBezTo>
                  <a:pt x="10657" y="3846"/>
                  <a:pt x="10633" y="3953"/>
                  <a:pt x="10585" y="4049"/>
                </a:cubicBezTo>
                <a:lnTo>
                  <a:pt x="10502" y="4251"/>
                </a:lnTo>
                <a:cubicBezTo>
                  <a:pt x="10478" y="4275"/>
                  <a:pt x="10478" y="4287"/>
                  <a:pt x="10478" y="4323"/>
                </a:cubicBezTo>
                <a:lnTo>
                  <a:pt x="10478" y="4680"/>
                </a:lnTo>
                <a:cubicBezTo>
                  <a:pt x="10478" y="4930"/>
                  <a:pt x="10383" y="5168"/>
                  <a:pt x="10204" y="5346"/>
                </a:cubicBezTo>
                <a:cubicBezTo>
                  <a:pt x="10044" y="5507"/>
                  <a:pt x="9835" y="5600"/>
                  <a:pt x="9605" y="5600"/>
                </a:cubicBezTo>
                <a:cubicBezTo>
                  <a:pt x="9579" y="5600"/>
                  <a:pt x="9552" y="5599"/>
                  <a:pt x="9526" y="5596"/>
                </a:cubicBezTo>
                <a:cubicBezTo>
                  <a:pt x="9038" y="5585"/>
                  <a:pt x="8633" y="5156"/>
                  <a:pt x="8633" y="4632"/>
                </a:cubicBezTo>
                <a:lnTo>
                  <a:pt x="8633" y="4323"/>
                </a:lnTo>
                <a:cubicBezTo>
                  <a:pt x="8633" y="4287"/>
                  <a:pt x="8633" y="4263"/>
                  <a:pt x="8621" y="4251"/>
                </a:cubicBezTo>
                <a:lnTo>
                  <a:pt x="8514" y="4037"/>
                </a:lnTo>
                <a:cubicBezTo>
                  <a:pt x="8466" y="3965"/>
                  <a:pt x="8454" y="3870"/>
                  <a:pt x="8454" y="3787"/>
                </a:cubicBezTo>
                <a:lnTo>
                  <a:pt x="8454" y="3775"/>
                </a:lnTo>
                <a:cubicBezTo>
                  <a:pt x="8454" y="3370"/>
                  <a:pt x="8788" y="3025"/>
                  <a:pt x="9204" y="3025"/>
                </a:cubicBezTo>
                <a:close/>
                <a:moveTo>
                  <a:pt x="584" y="5180"/>
                </a:moveTo>
                <a:cubicBezTo>
                  <a:pt x="679" y="5406"/>
                  <a:pt x="834" y="5596"/>
                  <a:pt x="1037" y="5739"/>
                </a:cubicBezTo>
                <a:lnTo>
                  <a:pt x="1037" y="5925"/>
                </a:lnTo>
                <a:lnTo>
                  <a:pt x="1037" y="5925"/>
                </a:lnTo>
                <a:cubicBezTo>
                  <a:pt x="723" y="5807"/>
                  <a:pt x="571" y="5655"/>
                  <a:pt x="501" y="5585"/>
                </a:cubicBezTo>
                <a:cubicBezTo>
                  <a:pt x="537" y="5466"/>
                  <a:pt x="572" y="5335"/>
                  <a:pt x="584" y="5180"/>
                </a:cubicBezTo>
                <a:close/>
                <a:moveTo>
                  <a:pt x="2918" y="5168"/>
                </a:moveTo>
                <a:cubicBezTo>
                  <a:pt x="2942" y="5323"/>
                  <a:pt x="2965" y="5454"/>
                  <a:pt x="3013" y="5573"/>
                </a:cubicBezTo>
                <a:cubicBezTo>
                  <a:pt x="2953" y="5656"/>
                  <a:pt x="2787" y="5811"/>
                  <a:pt x="2477" y="5930"/>
                </a:cubicBezTo>
                <a:lnTo>
                  <a:pt x="2477" y="5716"/>
                </a:lnTo>
                <a:cubicBezTo>
                  <a:pt x="2668" y="5585"/>
                  <a:pt x="2834" y="5394"/>
                  <a:pt x="2918" y="5168"/>
                </a:cubicBezTo>
                <a:close/>
                <a:moveTo>
                  <a:pt x="6668" y="4989"/>
                </a:moveTo>
                <a:lnTo>
                  <a:pt x="6668" y="5299"/>
                </a:lnTo>
                <a:lnTo>
                  <a:pt x="5751" y="5930"/>
                </a:lnTo>
                <a:lnTo>
                  <a:pt x="4823" y="5299"/>
                </a:lnTo>
                <a:lnTo>
                  <a:pt x="4823" y="4989"/>
                </a:lnTo>
                <a:cubicBezTo>
                  <a:pt x="5061" y="5120"/>
                  <a:pt x="5335" y="5204"/>
                  <a:pt x="5620" y="5215"/>
                </a:cubicBezTo>
                <a:lnTo>
                  <a:pt x="5751" y="5215"/>
                </a:lnTo>
                <a:cubicBezTo>
                  <a:pt x="6073" y="5215"/>
                  <a:pt x="6394" y="5144"/>
                  <a:pt x="6668" y="4989"/>
                </a:cubicBezTo>
                <a:close/>
                <a:moveTo>
                  <a:pt x="9942" y="5882"/>
                </a:moveTo>
                <a:lnTo>
                  <a:pt x="9942" y="5954"/>
                </a:lnTo>
                <a:cubicBezTo>
                  <a:pt x="9942" y="5989"/>
                  <a:pt x="9942" y="6025"/>
                  <a:pt x="9966" y="6061"/>
                </a:cubicBezTo>
                <a:lnTo>
                  <a:pt x="9561" y="6454"/>
                </a:lnTo>
                <a:lnTo>
                  <a:pt x="9169" y="6061"/>
                </a:lnTo>
                <a:cubicBezTo>
                  <a:pt x="9169" y="6025"/>
                  <a:pt x="9192" y="6001"/>
                  <a:pt x="9192" y="5954"/>
                </a:cubicBezTo>
                <a:lnTo>
                  <a:pt x="9192" y="5882"/>
                </a:lnTo>
                <a:cubicBezTo>
                  <a:pt x="9288" y="5918"/>
                  <a:pt x="9407" y="5942"/>
                  <a:pt x="9526" y="5942"/>
                </a:cubicBezTo>
                <a:lnTo>
                  <a:pt x="9573" y="5942"/>
                </a:lnTo>
                <a:cubicBezTo>
                  <a:pt x="9704" y="5942"/>
                  <a:pt x="9823" y="5930"/>
                  <a:pt x="9942" y="5882"/>
                </a:cubicBezTo>
                <a:close/>
                <a:moveTo>
                  <a:pt x="2120" y="5882"/>
                </a:moveTo>
                <a:lnTo>
                  <a:pt x="2120" y="6061"/>
                </a:lnTo>
                <a:cubicBezTo>
                  <a:pt x="2120" y="6120"/>
                  <a:pt x="2132" y="6180"/>
                  <a:pt x="2168" y="6228"/>
                </a:cubicBezTo>
                <a:lnTo>
                  <a:pt x="2013" y="6394"/>
                </a:lnTo>
                <a:cubicBezTo>
                  <a:pt x="1941" y="6460"/>
                  <a:pt x="1849" y="6492"/>
                  <a:pt x="1755" y="6492"/>
                </a:cubicBezTo>
                <a:cubicBezTo>
                  <a:pt x="1662" y="6492"/>
                  <a:pt x="1566" y="6460"/>
                  <a:pt x="1489" y="6394"/>
                </a:cubicBezTo>
                <a:lnTo>
                  <a:pt x="1322" y="6239"/>
                </a:lnTo>
                <a:cubicBezTo>
                  <a:pt x="1358" y="6192"/>
                  <a:pt x="1370" y="6132"/>
                  <a:pt x="1370" y="6073"/>
                </a:cubicBezTo>
                <a:lnTo>
                  <a:pt x="1370" y="5882"/>
                </a:lnTo>
                <a:cubicBezTo>
                  <a:pt x="1489" y="5918"/>
                  <a:pt x="1608" y="5942"/>
                  <a:pt x="1751" y="5942"/>
                </a:cubicBezTo>
                <a:cubicBezTo>
                  <a:pt x="1882" y="5942"/>
                  <a:pt x="2001" y="5930"/>
                  <a:pt x="2120" y="5882"/>
                </a:cubicBezTo>
                <a:close/>
                <a:moveTo>
                  <a:pt x="4692" y="5620"/>
                </a:moveTo>
                <a:lnTo>
                  <a:pt x="5490" y="6168"/>
                </a:lnTo>
                <a:lnTo>
                  <a:pt x="5061" y="6585"/>
                </a:lnTo>
                <a:lnTo>
                  <a:pt x="5049" y="6585"/>
                </a:lnTo>
                <a:lnTo>
                  <a:pt x="4525" y="5799"/>
                </a:lnTo>
                <a:lnTo>
                  <a:pt x="4692" y="5620"/>
                </a:lnTo>
                <a:close/>
                <a:moveTo>
                  <a:pt x="6823" y="5596"/>
                </a:moveTo>
                <a:lnTo>
                  <a:pt x="6978" y="5775"/>
                </a:lnTo>
                <a:lnTo>
                  <a:pt x="6466" y="6585"/>
                </a:lnTo>
                <a:lnTo>
                  <a:pt x="6442" y="6585"/>
                </a:lnTo>
                <a:lnTo>
                  <a:pt x="6013" y="6156"/>
                </a:lnTo>
                <a:lnTo>
                  <a:pt x="6823" y="5596"/>
                </a:lnTo>
                <a:close/>
                <a:moveTo>
                  <a:pt x="5251" y="1"/>
                </a:moveTo>
                <a:cubicBezTo>
                  <a:pt x="4358" y="1"/>
                  <a:pt x="3632" y="739"/>
                  <a:pt x="3632" y="1632"/>
                </a:cubicBezTo>
                <a:lnTo>
                  <a:pt x="3632" y="1989"/>
                </a:lnTo>
                <a:cubicBezTo>
                  <a:pt x="3632" y="2263"/>
                  <a:pt x="3692" y="2548"/>
                  <a:pt x="3811" y="2799"/>
                </a:cubicBezTo>
                <a:lnTo>
                  <a:pt x="3811" y="3191"/>
                </a:lnTo>
                <a:cubicBezTo>
                  <a:pt x="3811" y="3834"/>
                  <a:pt x="4096" y="4394"/>
                  <a:pt x="4537" y="4763"/>
                </a:cubicBezTo>
                <a:lnTo>
                  <a:pt x="4537" y="5335"/>
                </a:lnTo>
                <a:lnTo>
                  <a:pt x="4227" y="5656"/>
                </a:lnTo>
                <a:cubicBezTo>
                  <a:pt x="4204" y="5692"/>
                  <a:pt x="4180" y="5751"/>
                  <a:pt x="4180" y="5799"/>
                </a:cubicBezTo>
                <a:lnTo>
                  <a:pt x="3144" y="6168"/>
                </a:lnTo>
                <a:cubicBezTo>
                  <a:pt x="3073" y="6192"/>
                  <a:pt x="2989" y="6228"/>
                  <a:pt x="2930" y="6275"/>
                </a:cubicBezTo>
                <a:lnTo>
                  <a:pt x="2775" y="6180"/>
                </a:lnTo>
                <a:cubicBezTo>
                  <a:pt x="3263" y="5977"/>
                  <a:pt x="3406" y="5680"/>
                  <a:pt x="3430" y="5656"/>
                </a:cubicBezTo>
                <a:cubicBezTo>
                  <a:pt x="3454" y="5620"/>
                  <a:pt x="3454" y="5561"/>
                  <a:pt x="3430" y="5513"/>
                </a:cubicBezTo>
                <a:cubicBezTo>
                  <a:pt x="3311" y="5275"/>
                  <a:pt x="3287" y="4811"/>
                  <a:pt x="3275" y="4453"/>
                </a:cubicBezTo>
                <a:cubicBezTo>
                  <a:pt x="3275" y="4334"/>
                  <a:pt x="3263" y="4215"/>
                  <a:pt x="3263" y="4132"/>
                </a:cubicBezTo>
                <a:cubicBezTo>
                  <a:pt x="3204" y="3310"/>
                  <a:pt x="2596" y="2691"/>
                  <a:pt x="1822" y="2691"/>
                </a:cubicBezTo>
                <a:cubicBezTo>
                  <a:pt x="1060" y="2691"/>
                  <a:pt x="429" y="3310"/>
                  <a:pt x="370" y="4132"/>
                </a:cubicBezTo>
                <a:cubicBezTo>
                  <a:pt x="370" y="4227"/>
                  <a:pt x="358" y="4334"/>
                  <a:pt x="358" y="4453"/>
                </a:cubicBezTo>
                <a:cubicBezTo>
                  <a:pt x="346" y="4811"/>
                  <a:pt x="334" y="5263"/>
                  <a:pt x="215" y="5513"/>
                </a:cubicBezTo>
                <a:cubicBezTo>
                  <a:pt x="179" y="5561"/>
                  <a:pt x="179" y="5620"/>
                  <a:pt x="215" y="5656"/>
                </a:cubicBezTo>
                <a:cubicBezTo>
                  <a:pt x="215" y="5680"/>
                  <a:pt x="370" y="5977"/>
                  <a:pt x="870" y="6180"/>
                </a:cubicBezTo>
                <a:lnTo>
                  <a:pt x="406" y="6406"/>
                </a:lnTo>
                <a:cubicBezTo>
                  <a:pt x="167" y="6525"/>
                  <a:pt x="1" y="6775"/>
                  <a:pt x="1" y="7049"/>
                </a:cubicBezTo>
                <a:lnTo>
                  <a:pt x="1" y="8299"/>
                </a:lnTo>
                <a:cubicBezTo>
                  <a:pt x="1" y="8383"/>
                  <a:pt x="72" y="8454"/>
                  <a:pt x="167" y="8454"/>
                </a:cubicBezTo>
                <a:cubicBezTo>
                  <a:pt x="251" y="8454"/>
                  <a:pt x="334" y="8383"/>
                  <a:pt x="334" y="8299"/>
                </a:cubicBezTo>
                <a:lnTo>
                  <a:pt x="334" y="7049"/>
                </a:lnTo>
                <a:cubicBezTo>
                  <a:pt x="334" y="6894"/>
                  <a:pt x="406" y="6775"/>
                  <a:pt x="537" y="6704"/>
                </a:cubicBezTo>
                <a:lnTo>
                  <a:pt x="1108" y="6418"/>
                </a:lnTo>
                <a:lnTo>
                  <a:pt x="1299" y="6609"/>
                </a:lnTo>
                <a:cubicBezTo>
                  <a:pt x="1429" y="6751"/>
                  <a:pt x="1608" y="6811"/>
                  <a:pt x="1787" y="6811"/>
                </a:cubicBezTo>
                <a:cubicBezTo>
                  <a:pt x="1965" y="6811"/>
                  <a:pt x="2144" y="6751"/>
                  <a:pt x="2275" y="6609"/>
                </a:cubicBezTo>
                <a:lnTo>
                  <a:pt x="2477" y="6418"/>
                </a:lnTo>
                <a:lnTo>
                  <a:pt x="2656" y="6513"/>
                </a:lnTo>
                <a:cubicBezTo>
                  <a:pt x="2561" y="6644"/>
                  <a:pt x="2513" y="6811"/>
                  <a:pt x="2513" y="6990"/>
                </a:cubicBezTo>
                <a:lnTo>
                  <a:pt x="2513" y="8299"/>
                </a:lnTo>
                <a:cubicBezTo>
                  <a:pt x="2513" y="8383"/>
                  <a:pt x="2596" y="8454"/>
                  <a:pt x="2680" y="8454"/>
                </a:cubicBezTo>
                <a:cubicBezTo>
                  <a:pt x="2775" y="8454"/>
                  <a:pt x="2846" y="8383"/>
                  <a:pt x="2846" y="8299"/>
                </a:cubicBezTo>
                <a:lnTo>
                  <a:pt x="2846" y="6990"/>
                </a:lnTo>
                <a:cubicBezTo>
                  <a:pt x="2846" y="6751"/>
                  <a:pt x="2989" y="6537"/>
                  <a:pt x="3215" y="6466"/>
                </a:cubicBezTo>
                <a:lnTo>
                  <a:pt x="4323" y="6061"/>
                </a:lnTo>
                <a:lnTo>
                  <a:pt x="4775" y="6751"/>
                </a:lnTo>
                <a:cubicBezTo>
                  <a:pt x="4835" y="6835"/>
                  <a:pt x="4930" y="6894"/>
                  <a:pt x="5037" y="6894"/>
                </a:cubicBezTo>
                <a:lnTo>
                  <a:pt x="5061" y="6894"/>
                </a:lnTo>
                <a:cubicBezTo>
                  <a:pt x="5156" y="6894"/>
                  <a:pt x="5239" y="6870"/>
                  <a:pt x="5311" y="6787"/>
                </a:cubicBezTo>
                <a:lnTo>
                  <a:pt x="5597" y="6513"/>
                </a:lnTo>
                <a:lnTo>
                  <a:pt x="5597" y="8275"/>
                </a:lnTo>
                <a:cubicBezTo>
                  <a:pt x="5597" y="8371"/>
                  <a:pt x="5668" y="8442"/>
                  <a:pt x="5763" y="8442"/>
                </a:cubicBezTo>
                <a:cubicBezTo>
                  <a:pt x="5847" y="8442"/>
                  <a:pt x="5930" y="8371"/>
                  <a:pt x="5930" y="8275"/>
                </a:cubicBezTo>
                <a:lnTo>
                  <a:pt x="5930" y="6513"/>
                </a:lnTo>
                <a:lnTo>
                  <a:pt x="6204" y="6787"/>
                </a:lnTo>
                <a:cubicBezTo>
                  <a:pt x="6263" y="6847"/>
                  <a:pt x="6359" y="6894"/>
                  <a:pt x="6466" y="6894"/>
                </a:cubicBezTo>
                <a:lnTo>
                  <a:pt x="6490" y="6894"/>
                </a:lnTo>
                <a:cubicBezTo>
                  <a:pt x="6597" y="6882"/>
                  <a:pt x="6680" y="6835"/>
                  <a:pt x="6740" y="6751"/>
                </a:cubicBezTo>
                <a:lnTo>
                  <a:pt x="7204" y="6061"/>
                </a:lnTo>
                <a:lnTo>
                  <a:pt x="8311" y="6466"/>
                </a:lnTo>
                <a:cubicBezTo>
                  <a:pt x="8526" y="6537"/>
                  <a:pt x="8680" y="6751"/>
                  <a:pt x="8680" y="6990"/>
                </a:cubicBezTo>
                <a:lnTo>
                  <a:pt x="8680" y="8299"/>
                </a:lnTo>
                <a:cubicBezTo>
                  <a:pt x="8680" y="8383"/>
                  <a:pt x="8752" y="8454"/>
                  <a:pt x="8847" y="8454"/>
                </a:cubicBezTo>
                <a:cubicBezTo>
                  <a:pt x="8930" y="8454"/>
                  <a:pt x="9002" y="8383"/>
                  <a:pt x="9002" y="8299"/>
                </a:cubicBezTo>
                <a:lnTo>
                  <a:pt x="9002" y="6990"/>
                </a:lnTo>
                <a:cubicBezTo>
                  <a:pt x="9002" y="6751"/>
                  <a:pt x="8919" y="6525"/>
                  <a:pt x="8752" y="6358"/>
                </a:cubicBezTo>
                <a:lnTo>
                  <a:pt x="8799" y="6347"/>
                </a:lnTo>
                <a:cubicBezTo>
                  <a:pt x="8847" y="6335"/>
                  <a:pt x="8907" y="6311"/>
                  <a:pt x="8966" y="6287"/>
                </a:cubicBezTo>
                <a:lnTo>
                  <a:pt x="9395" y="6716"/>
                </a:lnTo>
                <a:lnTo>
                  <a:pt x="9395" y="8275"/>
                </a:lnTo>
                <a:cubicBezTo>
                  <a:pt x="9395" y="8371"/>
                  <a:pt x="9466" y="8442"/>
                  <a:pt x="9561" y="8442"/>
                </a:cubicBezTo>
                <a:cubicBezTo>
                  <a:pt x="9645" y="8442"/>
                  <a:pt x="9728" y="8371"/>
                  <a:pt x="9728" y="8275"/>
                </a:cubicBezTo>
                <a:lnTo>
                  <a:pt x="9728" y="6716"/>
                </a:lnTo>
                <a:lnTo>
                  <a:pt x="10157" y="6287"/>
                </a:lnTo>
                <a:cubicBezTo>
                  <a:pt x="10181" y="6299"/>
                  <a:pt x="10204" y="6299"/>
                  <a:pt x="10228" y="6311"/>
                </a:cubicBezTo>
                <a:lnTo>
                  <a:pt x="10931" y="6513"/>
                </a:lnTo>
                <a:cubicBezTo>
                  <a:pt x="11097" y="6549"/>
                  <a:pt x="11193" y="6704"/>
                  <a:pt x="11193" y="6870"/>
                </a:cubicBezTo>
                <a:lnTo>
                  <a:pt x="11193" y="8263"/>
                </a:lnTo>
                <a:cubicBezTo>
                  <a:pt x="11193" y="8359"/>
                  <a:pt x="11276" y="8430"/>
                  <a:pt x="11359" y="8430"/>
                </a:cubicBezTo>
                <a:cubicBezTo>
                  <a:pt x="11455" y="8430"/>
                  <a:pt x="11526" y="8359"/>
                  <a:pt x="11526" y="8263"/>
                </a:cubicBezTo>
                <a:lnTo>
                  <a:pt x="11526" y="6870"/>
                </a:lnTo>
                <a:cubicBezTo>
                  <a:pt x="11538" y="6597"/>
                  <a:pt x="11335" y="6311"/>
                  <a:pt x="11014" y="6228"/>
                </a:cubicBezTo>
                <a:lnTo>
                  <a:pt x="10323" y="6037"/>
                </a:lnTo>
                <a:cubicBezTo>
                  <a:pt x="10288" y="6013"/>
                  <a:pt x="10276" y="6001"/>
                  <a:pt x="10276" y="5954"/>
                </a:cubicBezTo>
                <a:lnTo>
                  <a:pt x="10276" y="5716"/>
                </a:lnTo>
                <a:cubicBezTo>
                  <a:pt x="10335" y="5680"/>
                  <a:pt x="10383" y="5632"/>
                  <a:pt x="10443" y="5585"/>
                </a:cubicBezTo>
                <a:cubicBezTo>
                  <a:pt x="10693" y="5346"/>
                  <a:pt x="10824" y="5025"/>
                  <a:pt x="10824" y="4680"/>
                </a:cubicBezTo>
                <a:lnTo>
                  <a:pt x="10824" y="4346"/>
                </a:lnTo>
                <a:lnTo>
                  <a:pt x="10895" y="4215"/>
                </a:lnTo>
                <a:cubicBezTo>
                  <a:pt x="10978" y="4072"/>
                  <a:pt x="11014" y="3906"/>
                  <a:pt x="11014" y="3739"/>
                </a:cubicBezTo>
                <a:lnTo>
                  <a:pt x="11014" y="2858"/>
                </a:lnTo>
                <a:cubicBezTo>
                  <a:pt x="11014" y="2775"/>
                  <a:pt x="10943" y="2691"/>
                  <a:pt x="10859" y="2691"/>
                </a:cubicBezTo>
                <a:lnTo>
                  <a:pt x="9216" y="2691"/>
                </a:lnTo>
                <a:cubicBezTo>
                  <a:pt x="8621" y="2691"/>
                  <a:pt x="8145" y="3180"/>
                  <a:pt x="8145" y="3775"/>
                </a:cubicBezTo>
                <a:lnTo>
                  <a:pt x="8145" y="3787"/>
                </a:lnTo>
                <a:cubicBezTo>
                  <a:pt x="8145" y="3918"/>
                  <a:pt x="8180" y="4072"/>
                  <a:pt x="8240" y="4192"/>
                </a:cubicBezTo>
                <a:lnTo>
                  <a:pt x="8323" y="4370"/>
                </a:lnTo>
                <a:lnTo>
                  <a:pt x="8323" y="4644"/>
                </a:lnTo>
                <a:cubicBezTo>
                  <a:pt x="8323" y="5096"/>
                  <a:pt x="8549" y="5477"/>
                  <a:pt x="8871" y="5716"/>
                </a:cubicBezTo>
                <a:lnTo>
                  <a:pt x="8871" y="5954"/>
                </a:lnTo>
                <a:cubicBezTo>
                  <a:pt x="8871" y="6001"/>
                  <a:pt x="8871" y="6013"/>
                  <a:pt x="8740" y="6049"/>
                </a:cubicBezTo>
                <a:lnTo>
                  <a:pt x="8395" y="6156"/>
                </a:lnTo>
                <a:lnTo>
                  <a:pt x="7418" y="5799"/>
                </a:lnTo>
                <a:cubicBezTo>
                  <a:pt x="7418" y="5751"/>
                  <a:pt x="7406" y="5704"/>
                  <a:pt x="7371" y="5656"/>
                </a:cubicBezTo>
                <a:lnTo>
                  <a:pt x="7061" y="5335"/>
                </a:lnTo>
                <a:lnTo>
                  <a:pt x="7061" y="4787"/>
                </a:lnTo>
                <a:cubicBezTo>
                  <a:pt x="7085" y="4751"/>
                  <a:pt x="7121" y="4727"/>
                  <a:pt x="7168" y="4692"/>
                </a:cubicBezTo>
                <a:cubicBezTo>
                  <a:pt x="7561" y="4323"/>
                  <a:pt x="7787" y="3787"/>
                  <a:pt x="7787" y="3251"/>
                </a:cubicBezTo>
                <a:lnTo>
                  <a:pt x="7787" y="2799"/>
                </a:lnTo>
                <a:cubicBezTo>
                  <a:pt x="7906" y="2537"/>
                  <a:pt x="7966" y="2263"/>
                  <a:pt x="7966" y="1989"/>
                </a:cubicBezTo>
                <a:lnTo>
                  <a:pt x="7966" y="167"/>
                </a:lnTo>
                <a:cubicBezTo>
                  <a:pt x="7966" y="84"/>
                  <a:pt x="7895" y="1"/>
                  <a:pt x="779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58" name="Google Shape;355;p20">
            <a:extLst>
              <a:ext uri="{FF2B5EF4-FFF2-40B4-BE49-F238E27FC236}">
                <a16:creationId xmlns:a16="http://schemas.microsoft.com/office/drawing/2014/main" id="{CE3B1460-4DAB-8E4B-FADA-C76B1F72CB0E}"/>
              </a:ext>
            </a:extLst>
          </p:cNvPr>
          <p:cNvSpPr/>
          <p:nvPr/>
        </p:nvSpPr>
        <p:spPr>
          <a:xfrm>
            <a:off x="10308989" y="1220164"/>
            <a:ext cx="14175" cy="60180"/>
          </a:xfrm>
          <a:custGeom>
            <a:avLst/>
            <a:gdLst/>
            <a:ahLst/>
            <a:cxnLst/>
            <a:rect l="l" t="t" r="r" b="b"/>
            <a:pathLst>
              <a:path w="334" h="1418" extrusionOk="0">
                <a:moveTo>
                  <a:pt x="167" y="1"/>
                </a:moveTo>
                <a:cubicBezTo>
                  <a:pt x="84" y="1"/>
                  <a:pt x="0" y="72"/>
                  <a:pt x="0" y="168"/>
                </a:cubicBezTo>
                <a:lnTo>
                  <a:pt x="0" y="1251"/>
                </a:lnTo>
                <a:cubicBezTo>
                  <a:pt x="0" y="1334"/>
                  <a:pt x="84" y="1418"/>
                  <a:pt x="167" y="1418"/>
                </a:cubicBezTo>
                <a:cubicBezTo>
                  <a:pt x="262" y="1418"/>
                  <a:pt x="334" y="1334"/>
                  <a:pt x="334" y="1251"/>
                </a:cubicBezTo>
                <a:lnTo>
                  <a:pt x="334" y="168"/>
                </a:lnTo>
                <a:cubicBezTo>
                  <a:pt x="334" y="72"/>
                  <a:pt x="262" y="1"/>
                  <a:pt x="16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59" name="Google Shape;356;p20">
            <a:extLst>
              <a:ext uri="{FF2B5EF4-FFF2-40B4-BE49-F238E27FC236}">
                <a16:creationId xmlns:a16="http://schemas.microsoft.com/office/drawing/2014/main" id="{BAC051AE-6975-DC36-E34F-920D235F436D}"/>
              </a:ext>
            </a:extLst>
          </p:cNvPr>
          <p:cNvSpPr/>
          <p:nvPr/>
        </p:nvSpPr>
        <p:spPr>
          <a:xfrm>
            <a:off x="10225280" y="1050667"/>
            <a:ext cx="122312" cy="40785"/>
          </a:xfrm>
          <a:custGeom>
            <a:avLst/>
            <a:gdLst/>
            <a:ahLst/>
            <a:cxnLst/>
            <a:rect l="l" t="t" r="r" b="b"/>
            <a:pathLst>
              <a:path w="2882" h="961" extrusionOk="0">
                <a:moveTo>
                  <a:pt x="1169" y="1"/>
                </a:moveTo>
                <a:cubicBezTo>
                  <a:pt x="820" y="1"/>
                  <a:pt x="503" y="37"/>
                  <a:pt x="298" y="68"/>
                </a:cubicBezTo>
                <a:cubicBezTo>
                  <a:pt x="120" y="104"/>
                  <a:pt x="1" y="247"/>
                  <a:pt x="1" y="413"/>
                </a:cubicBezTo>
                <a:lnTo>
                  <a:pt x="1" y="794"/>
                </a:lnTo>
                <a:cubicBezTo>
                  <a:pt x="1" y="890"/>
                  <a:pt x="72" y="961"/>
                  <a:pt x="167" y="961"/>
                </a:cubicBezTo>
                <a:cubicBezTo>
                  <a:pt x="251" y="961"/>
                  <a:pt x="322" y="890"/>
                  <a:pt x="322" y="794"/>
                </a:cubicBezTo>
                <a:lnTo>
                  <a:pt x="322" y="413"/>
                </a:lnTo>
                <a:cubicBezTo>
                  <a:pt x="322" y="413"/>
                  <a:pt x="322" y="401"/>
                  <a:pt x="346" y="401"/>
                </a:cubicBezTo>
                <a:cubicBezTo>
                  <a:pt x="514" y="373"/>
                  <a:pt x="820" y="331"/>
                  <a:pt x="1157" y="331"/>
                </a:cubicBezTo>
                <a:cubicBezTo>
                  <a:pt x="1250" y="331"/>
                  <a:pt x="1346" y="334"/>
                  <a:pt x="1441" y="342"/>
                </a:cubicBezTo>
                <a:cubicBezTo>
                  <a:pt x="1977" y="366"/>
                  <a:pt x="2346" y="497"/>
                  <a:pt x="2584" y="735"/>
                </a:cubicBezTo>
                <a:cubicBezTo>
                  <a:pt x="2614" y="765"/>
                  <a:pt x="2659" y="779"/>
                  <a:pt x="2703" y="779"/>
                </a:cubicBezTo>
                <a:cubicBezTo>
                  <a:pt x="2748" y="779"/>
                  <a:pt x="2793" y="765"/>
                  <a:pt x="2822" y="735"/>
                </a:cubicBezTo>
                <a:cubicBezTo>
                  <a:pt x="2882" y="675"/>
                  <a:pt x="2882" y="556"/>
                  <a:pt x="2822" y="497"/>
                </a:cubicBezTo>
                <a:cubicBezTo>
                  <a:pt x="2428" y="102"/>
                  <a:pt x="1753" y="1"/>
                  <a:pt x="116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60" name="Google Shape;357;p20">
            <a:extLst>
              <a:ext uri="{FF2B5EF4-FFF2-40B4-BE49-F238E27FC236}">
                <a16:creationId xmlns:a16="http://schemas.microsoft.com/office/drawing/2014/main" id="{0BF3EEF2-E48C-AF5B-3C52-DE1414622DB5}"/>
              </a:ext>
            </a:extLst>
          </p:cNvPr>
          <p:cNvSpPr/>
          <p:nvPr/>
        </p:nvSpPr>
        <p:spPr>
          <a:xfrm>
            <a:off x="10016408" y="1235357"/>
            <a:ext cx="14684" cy="44987"/>
          </a:xfrm>
          <a:custGeom>
            <a:avLst/>
            <a:gdLst/>
            <a:ahLst/>
            <a:cxnLst/>
            <a:rect l="l" t="t" r="r" b="b"/>
            <a:pathLst>
              <a:path w="346" h="1060" extrusionOk="0">
                <a:moveTo>
                  <a:pt x="167" y="0"/>
                </a:moveTo>
                <a:cubicBezTo>
                  <a:pt x="84" y="0"/>
                  <a:pt x="1" y="72"/>
                  <a:pt x="1" y="167"/>
                </a:cubicBezTo>
                <a:lnTo>
                  <a:pt x="1" y="893"/>
                </a:lnTo>
                <a:cubicBezTo>
                  <a:pt x="1" y="976"/>
                  <a:pt x="84" y="1060"/>
                  <a:pt x="167" y="1060"/>
                </a:cubicBezTo>
                <a:cubicBezTo>
                  <a:pt x="262" y="1060"/>
                  <a:pt x="334" y="976"/>
                  <a:pt x="334" y="893"/>
                </a:cubicBezTo>
                <a:lnTo>
                  <a:pt x="334" y="167"/>
                </a:lnTo>
                <a:cubicBezTo>
                  <a:pt x="346" y="72"/>
                  <a:pt x="262" y="0"/>
                  <a:pt x="16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61" name="Google Shape;358;p20">
            <a:extLst>
              <a:ext uri="{FF2B5EF4-FFF2-40B4-BE49-F238E27FC236}">
                <a16:creationId xmlns:a16="http://schemas.microsoft.com/office/drawing/2014/main" id="{31688090-E4A5-2A6E-841A-51E30AFFED9D}"/>
              </a:ext>
            </a:extLst>
          </p:cNvPr>
          <p:cNvSpPr/>
          <p:nvPr/>
        </p:nvSpPr>
        <p:spPr>
          <a:xfrm>
            <a:off x="10185701" y="1235357"/>
            <a:ext cx="14684" cy="44987"/>
          </a:xfrm>
          <a:custGeom>
            <a:avLst/>
            <a:gdLst/>
            <a:ahLst/>
            <a:cxnLst/>
            <a:rect l="l" t="t" r="r" b="b"/>
            <a:pathLst>
              <a:path w="346" h="1060" extrusionOk="0">
                <a:moveTo>
                  <a:pt x="167" y="0"/>
                </a:moveTo>
                <a:cubicBezTo>
                  <a:pt x="83" y="0"/>
                  <a:pt x="0" y="72"/>
                  <a:pt x="0" y="167"/>
                </a:cubicBezTo>
                <a:lnTo>
                  <a:pt x="0" y="893"/>
                </a:lnTo>
                <a:cubicBezTo>
                  <a:pt x="0" y="976"/>
                  <a:pt x="83" y="1060"/>
                  <a:pt x="167" y="1060"/>
                </a:cubicBezTo>
                <a:cubicBezTo>
                  <a:pt x="262" y="1060"/>
                  <a:pt x="333" y="976"/>
                  <a:pt x="333" y="893"/>
                </a:cubicBezTo>
                <a:lnTo>
                  <a:pt x="333" y="167"/>
                </a:lnTo>
                <a:cubicBezTo>
                  <a:pt x="345" y="72"/>
                  <a:pt x="274" y="0"/>
                  <a:pt x="16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137" name="Content Placeholder 2">
            <a:extLst>
              <a:ext uri="{FF2B5EF4-FFF2-40B4-BE49-F238E27FC236}">
                <a16:creationId xmlns:a16="http://schemas.microsoft.com/office/drawing/2014/main" id="{9914D6B7-F1A7-4CB4-54ED-61D7450A7205}"/>
              </a:ext>
            </a:extLst>
          </p:cNvPr>
          <p:cNvSpPr txBox="1">
            <a:spLocks/>
          </p:cNvSpPr>
          <p:nvPr/>
        </p:nvSpPr>
        <p:spPr>
          <a:xfrm>
            <a:off x="8998567" y="4192555"/>
            <a:ext cx="2403636" cy="1233925"/>
          </a:xfrm>
          <a:prstGeom prst="rect">
            <a:avLst/>
          </a:prstGeom>
          <a:solidFill>
            <a:schemeClr val="bg1"/>
          </a:solidFill>
          <a:ln>
            <a:solidFill>
              <a:srgbClr val="007B4E"/>
            </a:solidFill>
          </a:ln>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1E445C"/>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indent="0" algn="ctr" defTabSz="914400" rtl="0" eaLnBrk="1" fontAlgn="auto" latinLnBrk="0" hangingPunct="1">
              <a:lnSpc>
                <a:spcPct val="114000"/>
              </a:lnSpc>
              <a:spcBef>
                <a:spcPts val="1000"/>
              </a:spcBef>
              <a:spcAft>
                <a:spcPts val="0"/>
              </a:spcAft>
              <a:buClrTx/>
              <a:buSzPct val="140000"/>
              <a:buFont typeface="Arial" panose="020B0604020202020204" pitchFamily="34" charset="0"/>
              <a:buNone/>
              <a:tabLst/>
              <a:defRPr/>
            </a:pPr>
            <a:r>
              <a:rPr kumimoji="0" lang="en-US" sz="1800" b="1" i="0" u="none" strike="noStrike" kern="1200" cap="none" spc="0" normalizeH="0" baseline="0" noProof="0">
                <a:ln>
                  <a:noFill/>
                </a:ln>
                <a:solidFill>
                  <a:srgbClr val="4D4D4D"/>
                </a:solidFill>
                <a:effectLst/>
                <a:uLnTx/>
                <a:uFillTx/>
                <a:latin typeface="Arial" panose="020B0604020202020204"/>
                <a:ea typeface="+mn-ea"/>
                <a:cs typeface="+mn-cs"/>
              </a:rPr>
              <a:t>Full details will be available in the </a:t>
            </a:r>
            <a:r>
              <a:rPr lang="en-US" b="1">
                <a:solidFill>
                  <a:srgbClr val="578591"/>
                </a:solidFill>
                <a:latin typeface="Arial" panose="020B0604020202020204"/>
                <a:hlinkClick r:id="rId3">
                  <a:extLst>
                    <a:ext uri="{A12FA001-AC4F-418D-AE19-62706E023703}">
                      <ahyp:hlinkClr xmlns:ahyp="http://schemas.microsoft.com/office/drawing/2018/hyperlinkcolor" val="tx"/>
                    </a:ext>
                  </a:extLst>
                </a:hlinkClick>
              </a:rPr>
              <a:t>Survey Development Report</a:t>
            </a:r>
            <a:endParaRPr kumimoji="0" lang="en-US" sz="1800" b="0" i="0" u="none" strike="noStrike" kern="1200" cap="none" spc="0" normalizeH="0" baseline="0" noProof="0">
              <a:ln>
                <a:noFill/>
              </a:ln>
              <a:solidFill>
                <a:srgbClr val="4A4A49"/>
              </a:solidFill>
              <a:effectLst/>
              <a:uLnTx/>
              <a:uFillTx/>
              <a:latin typeface="Arial" panose="020B0604020202020204" pitchFamily="34" charset="0"/>
              <a:ea typeface="+mn-ea"/>
              <a:cs typeface="Arial" panose="020B0604020202020204" pitchFamily="34" charset="0"/>
            </a:endParaRPr>
          </a:p>
        </p:txBody>
      </p:sp>
      <p:sp>
        <p:nvSpPr>
          <p:cNvPr id="4" name="Google Shape;303;p20">
            <a:extLst>
              <a:ext uri="{FF2B5EF4-FFF2-40B4-BE49-F238E27FC236}">
                <a16:creationId xmlns:a16="http://schemas.microsoft.com/office/drawing/2014/main" id="{234344CB-55E1-4C02-5808-2C4806FA8000}"/>
              </a:ext>
            </a:extLst>
          </p:cNvPr>
          <p:cNvSpPr txBox="1"/>
          <p:nvPr/>
        </p:nvSpPr>
        <p:spPr>
          <a:xfrm>
            <a:off x="706860" y="2118782"/>
            <a:ext cx="4375558" cy="3913494"/>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A4A49"/>
                </a:solidFill>
                <a:effectLst/>
                <a:uLnTx/>
                <a:uFillTx/>
                <a:latin typeface="Arial" panose="020B0604020202020204" pitchFamily="34" charset="0"/>
                <a:ea typeface="Roboto"/>
                <a:cs typeface="Arial" panose="020B0604020202020204" pitchFamily="34" charset="0"/>
                <a:sym typeface="Roboto"/>
              </a:rPr>
              <a:t>Engagement Trust Webinar: </a:t>
            </a:r>
            <a:r>
              <a:rPr kumimoji="0" lang="en-GB" sz="1400" b="0" i="0" u="none" strike="noStrike" kern="1200" cap="none" spc="0" normalizeH="0" baseline="0" noProof="0">
                <a:ln>
                  <a:noFill/>
                </a:ln>
                <a:solidFill>
                  <a:srgbClr val="4A4A49"/>
                </a:solidFill>
                <a:effectLst/>
                <a:uLnTx/>
                <a:uFillTx/>
                <a:latin typeface="Arial" panose="020B0604020202020204" pitchFamily="34" charset="0"/>
                <a:ea typeface="Roboto"/>
                <a:cs typeface="Arial" panose="020B0604020202020204" pitchFamily="34" charset="0"/>
                <a:sym typeface="Roboto"/>
              </a:rPr>
              <a:t>to discuss with trusts the usability and approach taken with the 2025 promotional materials to try and increase response rate for 2026.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A4A49"/>
                </a:solidFill>
                <a:effectLst/>
                <a:uLnTx/>
                <a:uFillTx/>
                <a:latin typeface="Arial" panose="020B0604020202020204" pitchFamily="34" charset="0"/>
                <a:ea typeface="+mn-ea"/>
                <a:cs typeface="Arial" panose="020B0604020202020204" pitchFamily="34" charset="0"/>
              </a:rPr>
              <a:t>Stakeholder consultations: </a:t>
            </a:r>
            <a:r>
              <a:rPr kumimoji="0" lang="en-GB" sz="1400" b="0" i="0" u="none" strike="noStrike" kern="1200" cap="none" spc="0" normalizeH="0" baseline="0" noProof="0">
                <a:ln>
                  <a:noFill/>
                </a:ln>
                <a:solidFill>
                  <a:srgbClr val="4A4A49"/>
                </a:solidFill>
                <a:effectLst/>
                <a:uLnTx/>
                <a:uFillTx/>
                <a:latin typeface="Arial" panose="020B0604020202020204" pitchFamily="34" charset="0"/>
                <a:ea typeface="+mn-ea"/>
                <a:cs typeface="Arial" panose="020B0604020202020204" pitchFamily="34" charset="0"/>
              </a:rPr>
              <a:t>to understand service user populations and what mechanisms stakeholders use to engage with service users.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A4A49"/>
                </a:solidFill>
                <a:effectLst/>
                <a:uLnTx/>
                <a:uFillTx/>
                <a:latin typeface="Arial" panose="020B0604020202020204" pitchFamily="34" charset="0"/>
                <a:ea typeface="+mn-ea"/>
                <a:cs typeface="Arial" panose="020B0604020202020204" pitchFamily="34" charset="0"/>
              </a:rPr>
              <a:t>In-depth interviews with service users: </a:t>
            </a:r>
            <a:r>
              <a:rPr kumimoji="0" lang="en-GB" sz="1400" b="0" i="0" u="none" strike="noStrike" kern="1200" cap="none" spc="0" normalizeH="0" baseline="0" noProof="0">
                <a:ln>
                  <a:noFill/>
                </a:ln>
                <a:solidFill>
                  <a:srgbClr val="4A4A49"/>
                </a:solidFill>
                <a:effectLst/>
                <a:uLnTx/>
                <a:uFillTx/>
                <a:latin typeface="Arial" panose="020B0604020202020204" pitchFamily="34" charset="0"/>
                <a:ea typeface="+mn-ea"/>
                <a:cs typeface="Arial" panose="020B0604020202020204" pitchFamily="34" charset="0"/>
              </a:rPr>
              <a:t>to understand what encourages service users to complete a questionnaire, their preferred method of contact, survey mode and channels to promote a survey. Approaches to improve the cover letters and make them more motivational were discussed in-depth.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A4A49"/>
                </a:solidFill>
                <a:effectLst/>
                <a:uLnTx/>
                <a:uFillTx/>
                <a:latin typeface="Arial" panose="020B0604020202020204" pitchFamily="34" charset="0"/>
                <a:ea typeface="+mn-ea"/>
                <a:cs typeface="Arial" panose="020B0604020202020204" pitchFamily="34" charset="0"/>
              </a:rPr>
              <a:t>Advisory group: </a:t>
            </a:r>
            <a:r>
              <a:rPr kumimoji="0" lang="en-GB" sz="1400" b="0" i="0" u="none" strike="noStrike" kern="1200" cap="none" spc="0" normalizeH="0" baseline="0" noProof="0">
                <a:ln>
                  <a:noFill/>
                </a:ln>
                <a:solidFill>
                  <a:srgbClr val="4A4A49"/>
                </a:solidFill>
                <a:effectLst/>
                <a:uLnTx/>
                <a:uFillTx/>
                <a:latin typeface="Arial" panose="020B0604020202020204" pitchFamily="34" charset="0"/>
                <a:ea typeface="+mn-ea"/>
                <a:cs typeface="Arial" panose="020B0604020202020204" pitchFamily="34" charset="0"/>
              </a:rPr>
              <a:t>to understand stakeholder priorities regarding community mental health, and current policy, taking into account all feedback collected so far.</a:t>
            </a:r>
          </a:p>
        </p:txBody>
      </p:sp>
      <p:sp>
        <p:nvSpPr>
          <p:cNvPr id="2" name="Google Shape;304;p20">
            <a:extLst>
              <a:ext uri="{FF2B5EF4-FFF2-40B4-BE49-F238E27FC236}">
                <a16:creationId xmlns:a16="http://schemas.microsoft.com/office/drawing/2014/main" id="{828CA6C7-DEDE-BAE1-C15A-E89650002568}"/>
              </a:ext>
            </a:extLst>
          </p:cNvPr>
          <p:cNvSpPr txBox="1"/>
          <p:nvPr/>
        </p:nvSpPr>
        <p:spPr>
          <a:xfrm>
            <a:off x="5516360" y="1498451"/>
            <a:ext cx="2142400" cy="5032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0" i="0" u="none" strike="noStrike" kern="1200" cap="none" spc="0" normalizeH="0" baseline="0" noProof="0">
                <a:ln>
                  <a:noFill/>
                </a:ln>
                <a:solidFill>
                  <a:srgbClr val="FFFFFF"/>
                </a:solidFill>
                <a:effectLst/>
                <a:uLnTx/>
                <a:uFillTx/>
                <a:latin typeface="Arial" panose="020B0604020202020204"/>
                <a:ea typeface="Fira Sans Extra Condensed Medium"/>
                <a:cs typeface="Fira Sans Extra Condensed Medium"/>
                <a:sym typeface="Fira Sans Extra Condensed Medium"/>
              </a:rPr>
              <a:t>May - June 2026</a:t>
            </a:r>
            <a:endParaRPr kumimoji="0" sz="1800" b="0" i="0" u="none" strike="noStrike" kern="1200" cap="none" spc="0" normalizeH="0" baseline="0" noProof="0">
              <a:ln>
                <a:noFill/>
              </a:ln>
              <a:solidFill>
                <a:srgbClr val="FFFFFF"/>
              </a:solidFill>
              <a:effectLst/>
              <a:uLnTx/>
              <a:uFillTx/>
              <a:latin typeface="Arial" panose="020B0604020202020204"/>
              <a:ea typeface="Fira Sans Extra Condensed Medium"/>
              <a:cs typeface="Fira Sans Extra Condensed Medium"/>
              <a:sym typeface="Fira Sans Extra Condensed Medium"/>
            </a:endParaRPr>
          </a:p>
        </p:txBody>
      </p:sp>
      <p:sp>
        <p:nvSpPr>
          <p:cNvPr id="5" name="Google Shape;311;p20">
            <a:extLst>
              <a:ext uri="{FF2B5EF4-FFF2-40B4-BE49-F238E27FC236}">
                <a16:creationId xmlns:a16="http://schemas.microsoft.com/office/drawing/2014/main" id="{83B9C917-AA58-26CE-E337-E28DEAB2EB85}"/>
              </a:ext>
            </a:extLst>
          </p:cNvPr>
          <p:cNvSpPr txBox="1"/>
          <p:nvPr/>
        </p:nvSpPr>
        <p:spPr>
          <a:xfrm>
            <a:off x="5011154" y="2109168"/>
            <a:ext cx="3152779" cy="3027113"/>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A4A49"/>
                </a:solidFill>
                <a:effectLst/>
                <a:uLnTx/>
                <a:uFillTx/>
                <a:latin typeface="Arial" panose="020B0604020202020204" pitchFamily="34" charset="0"/>
                <a:ea typeface="+mn-ea"/>
                <a:cs typeface="Arial" panose="020B0604020202020204" pitchFamily="34" charset="0"/>
              </a:rPr>
              <a:t>Cognitive interviews:</a:t>
            </a:r>
            <a:r>
              <a:rPr kumimoji="0" lang="en-GB" sz="1400" b="0" i="0" u="none" strike="noStrike" kern="1200" cap="none" spc="0" normalizeH="0" baseline="0" noProof="0">
                <a:ln>
                  <a:noFill/>
                </a:ln>
                <a:solidFill>
                  <a:srgbClr val="4A4A49"/>
                </a:solidFill>
                <a:effectLst/>
                <a:uLnTx/>
                <a:uFillTx/>
                <a:latin typeface="Arial" panose="020B0604020202020204" pitchFamily="34" charset="0"/>
                <a:ea typeface="+mn-ea"/>
                <a:cs typeface="Arial" panose="020B0604020202020204" pitchFamily="34" charset="0"/>
              </a:rPr>
              <a:t> 90-minute virtual interviews with 24 x service users from various demographic backgrounds who had recently used community mental health services. These interviews focused on perceptions and understanding of the cover letters and online and paper surveys.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A4A49"/>
                </a:solidFill>
                <a:effectLst/>
                <a:uLnTx/>
                <a:uFillTx/>
                <a:latin typeface="Arial" panose="020B0604020202020204" pitchFamily="34" charset="0"/>
                <a:ea typeface="+mn-ea"/>
                <a:cs typeface="Arial" panose="020B0604020202020204" pitchFamily="34" charset="0"/>
              </a:rPr>
              <a:t>Second Trust Webinar: </a:t>
            </a:r>
            <a:r>
              <a:rPr kumimoji="0" lang="en-GB" sz="1400" b="0" i="0" u="none" strike="noStrike" kern="1200" cap="none" spc="0" normalizeH="0" baseline="0" noProof="0">
                <a:ln>
                  <a:noFill/>
                </a:ln>
                <a:solidFill>
                  <a:srgbClr val="4A4A49"/>
                </a:solidFill>
                <a:effectLst/>
                <a:uLnTx/>
                <a:uFillTx/>
                <a:latin typeface="Arial" panose="020B0604020202020204" pitchFamily="34" charset="0"/>
                <a:ea typeface="+mn-ea"/>
                <a:cs typeface="Arial" panose="020B0604020202020204" pitchFamily="34" charset="0"/>
              </a:rPr>
              <a:t>to discuss sampling process and questionnaire amendments for 2026.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rgbClr val="4A4A49"/>
                </a:solidFill>
                <a:latin typeface="Arial" panose="020B0604020202020204" pitchFamily="34" charset="0"/>
                <a:cs typeface="Arial" panose="020B0604020202020204" pitchFamily="34" charset="0"/>
              </a:rPr>
              <a:t>Questionnaire finalised</a:t>
            </a:r>
            <a:r>
              <a:rPr lang="en-GB" sz="1400">
                <a:solidFill>
                  <a:srgbClr val="4A4A49"/>
                </a:solidFill>
                <a:latin typeface="Arial" panose="020B0604020202020204" pitchFamily="34" charset="0"/>
                <a:cs typeface="Arial" panose="020B0604020202020204" pitchFamily="34" charset="0"/>
              </a:rPr>
              <a:t>: at the end of June.</a:t>
            </a:r>
            <a:endParaRPr kumimoji="0" lang="en-GB" sz="1400" b="0" i="0" u="none" strike="noStrike" kern="1200" cap="none" spc="0" normalizeH="0" baseline="0" noProof="0">
              <a:ln>
                <a:noFill/>
              </a:ln>
              <a:solidFill>
                <a:srgbClr val="4A4A49"/>
              </a:solidFill>
              <a:effectLst/>
              <a:uLnTx/>
              <a:uFillTx/>
              <a:latin typeface="Arial" panose="020B0604020202020204" pitchFamily="34" charset="0"/>
              <a:ea typeface="+mn-ea"/>
              <a:cs typeface="Arial" panose="020B0604020202020204" pitchFamily="34" charset="0"/>
            </a:endParaRPr>
          </a:p>
        </p:txBody>
      </p:sp>
      <p:sp>
        <p:nvSpPr>
          <p:cNvPr id="9" name="Google Shape;318;p20">
            <a:extLst>
              <a:ext uri="{FF2B5EF4-FFF2-40B4-BE49-F238E27FC236}">
                <a16:creationId xmlns:a16="http://schemas.microsoft.com/office/drawing/2014/main" id="{A71E4E46-D443-DDB5-3E4F-11684918339B}"/>
              </a:ext>
            </a:extLst>
          </p:cNvPr>
          <p:cNvSpPr/>
          <p:nvPr/>
        </p:nvSpPr>
        <p:spPr>
          <a:xfrm rot="16200000">
            <a:off x="9383187" y="173662"/>
            <a:ext cx="714335" cy="3152779"/>
          </a:xfrm>
          <a:prstGeom prst="round2SameRect">
            <a:avLst>
              <a:gd name="adj1" fmla="val 0"/>
              <a:gd name="adj2" fmla="val 47465"/>
            </a:avLst>
          </a:pr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10" name="Google Shape;319;p20">
            <a:extLst>
              <a:ext uri="{FF2B5EF4-FFF2-40B4-BE49-F238E27FC236}">
                <a16:creationId xmlns:a16="http://schemas.microsoft.com/office/drawing/2014/main" id="{56703C9C-BC70-134B-31AC-4A0BFEA88054}"/>
              </a:ext>
            </a:extLst>
          </p:cNvPr>
          <p:cNvSpPr txBox="1"/>
          <p:nvPr/>
        </p:nvSpPr>
        <p:spPr>
          <a:xfrm>
            <a:off x="8160065" y="2096342"/>
            <a:ext cx="3149517" cy="1394019"/>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A4A49"/>
                </a:solidFill>
                <a:effectLst/>
                <a:uLnTx/>
                <a:uFillTx/>
                <a:latin typeface="Arial" panose="020B0604020202020204" pitchFamily="34" charset="0"/>
                <a:ea typeface="+mn-ea"/>
                <a:cs typeface="Arial" panose="020B0604020202020204" pitchFamily="34" charset="0"/>
              </a:rPr>
              <a:t>Online survey finalised </a:t>
            </a:r>
            <a:r>
              <a:rPr lang="en-GB" sz="1400" b="1">
                <a:solidFill>
                  <a:srgbClr val="4A4A49"/>
                </a:solidFill>
                <a:latin typeface="Arial" panose="020B0604020202020204" pitchFamily="34" charset="0"/>
                <a:cs typeface="Arial" panose="020B0604020202020204" pitchFamily="34" charset="0"/>
              </a:rPr>
              <a:t>in July.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A4A4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A4A49"/>
                </a:solidFill>
                <a:effectLst/>
                <a:uLnTx/>
                <a:uFillTx/>
                <a:latin typeface="Arial" panose="020B0604020202020204" pitchFamily="34" charset="0"/>
                <a:ea typeface="+mn-ea"/>
                <a:cs typeface="Arial" panose="020B0604020202020204" pitchFamily="34" charset="0"/>
              </a:rPr>
              <a:t>Trusts should draw their samples during July</a:t>
            </a:r>
            <a:r>
              <a:rPr kumimoji="0" lang="en-GB" sz="1400" i="0" u="none" strike="noStrike" kern="1200" cap="none" spc="0" normalizeH="0" baseline="0" noProof="0">
                <a:ln>
                  <a:noFill/>
                </a:ln>
                <a:solidFill>
                  <a:srgbClr val="4A4A49"/>
                </a:solidFill>
                <a:effectLst/>
                <a:uLnTx/>
                <a:uFillTx/>
                <a:latin typeface="Arial" panose="020B0604020202020204" pitchFamily="34" charset="0"/>
                <a:ea typeface="+mn-ea"/>
                <a:cs typeface="Arial" panose="020B0604020202020204" pitchFamily="34" charset="0"/>
              </a:rPr>
              <a:t>, as fieldwork begins in August. This is to avoid any delays to fieldwork.</a:t>
            </a:r>
            <a:r>
              <a:rPr lang="en-GB" sz="1400">
                <a:solidFill>
                  <a:srgbClr val="4A4A49"/>
                </a:solidFill>
                <a:latin typeface="Arial" panose="020B0604020202020204" pitchFamily="34" charset="0"/>
                <a:cs typeface="Arial" panose="020B0604020202020204" pitchFamily="34" charset="0"/>
              </a:rPr>
              <a:t> </a:t>
            </a:r>
            <a:endParaRPr kumimoji="0" lang="en-GB" sz="1400" i="0" u="none" strike="noStrike" kern="1200" cap="none" spc="0" normalizeH="0" baseline="0" noProof="0">
              <a:ln>
                <a:noFill/>
              </a:ln>
              <a:solidFill>
                <a:srgbClr val="4A4A49"/>
              </a:solidFill>
              <a:effectLst/>
              <a:uLnTx/>
              <a:uFillTx/>
              <a:latin typeface="Arial" panose="020B0604020202020204" pitchFamily="34" charset="0"/>
              <a:ea typeface="+mn-ea"/>
              <a:cs typeface="Arial" panose="020B0604020202020204" pitchFamily="34" charset="0"/>
            </a:endParaRPr>
          </a:p>
        </p:txBody>
      </p:sp>
      <p:sp>
        <p:nvSpPr>
          <p:cNvPr id="11" name="Google Shape;320;p20">
            <a:extLst>
              <a:ext uri="{FF2B5EF4-FFF2-40B4-BE49-F238E27FC236}">
                <a16:creationId xmlns:a16="http://schemas.microsoft.com/office/drawing/2014/main" id="{41C5675D-CCC9-3639-9DE2-57C3A3DD0035}"/>
              </a:ext>
            </a:extLst>
          </p:cNvPr>
          <p:cNvSpPr txBox="1"/>
          <p:nvPr/>
        </p:nvSpPr>
        <p:spPr>
          <a:xfrm>
            <a:off x="8266836" y="1394148"/>
            <a:ext cx="2947037" cy="711805"/>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0" i="0" u="none" strike="noStrike" kern="1200" cap="none" spc="0" normalizeH="0" baseline="0" noProof="0">
                <a:ln>
                  <a:noFill/>
                </a:ln>
                <a:solidFill>
                  <a:srgbClr val="FFFFFF"/>
                </a:solidFill>
                <a:effectLst/>
                <a:uLnTx/>
                <a:uFillTx/>
                <a:latin typeface="Arial" panose="020B0604020202020204"/>
                <a:ea typeface="Fira Sans Extra Condensed Medium"/>
                <a:cs typeface="Fira Sans Extra Condensed Medium"/>
                <a:sym typeface="Fira Sans Extra Condensed Medium"/>
              </a:rPr>
              <a:t>July –  August 2026</a:t>
            </a:r>
            <a:endParaRPr kumimoji="0" sz="1800" b="0" i="0" u="none" strike="noStrike" kern="1200" cap="none" spc="0" normalizeH="0" baseline="0" noProof="0">
              <a:ln>
                <a:noFill/>
              </a:ln>
              <a:solidFill>
                <a:srgbClr val="FFFFFF"/>
              </a:solidFill>
              <a:effectLst/>
              <a:uLnTx/>
              <a:uFillTx/>
              <a:latin typeface="Arial" panose="020B0604020202020204"/>
              <a:ea typeface="Fira Sans Extra Condensed Medium"/>
              <a:cs typeface="Fira Sans Extra Condensed Medium"/>
              <a:sym typeface="Fira Sans Extra Condensed Medium"/>
            </a:endParaRPr>
          </a:p>
        </p:txBody>
      </p:sp>
      <p:sp>
        <p:nvSpPr>
          <p:cNvPr id="12" name="Google Shape;353;p20">
            <a:extLst>
              <a:ext uri="{FF2B5EF4-FFF2-40B4-BE49-F238E27FC236}">
                <a16:creationId xmlns:a16="http://schemas.microsoft.com/office/drawing/2014/main" id="{A5AF01B1-A50D-B74E-3068-6AD1D063D4CC}"/>
              </a:ext>
            </a:extLst>
          </p:cNvPr>
          <p:cNvSpPr/>
          <p:nvPr/>
        </p:nvSpPr>
        <p:spPr>
          <a:xfrm>
            <a:off x="10392636" y="1226570"/>
            <a:ext cx="60689" cy="21729"/>
          </a:xfrm>
          <a:custGeom>
            <a:avLst/>
            <a:gdLst/>
            <a:ahLst/>
            <a:cxnLst/>
            <a:rect l="l" t="t" r="r" b="b"/>
            <a:pathLst>
              <a:path w="1430" h="512" extrusionOk="0">
                <a:moveTo>
                  <a:pt x="168" y="0"/>
                </a:moveTo>
                <a:cubicBezTo>
                  <a:pt x="72" y="0"/>
                  <a:pt x="1" y="71"/>
                  <a:pt x="1" y="167"/>
                </a:cubicBezTo>
                <a:cubicBezTo>
                  <a:pt x="1" y="250"/>
                  <a:pt x="72" y="333"/>
                  <a:pt x="168" y="333"/>
                </a:cubicBezTo>
                <a:cubicBezTo>
                  <a:pt x="358" y="333"/>
                  <a:pt x="906" y="357"/>
                  <a:pt x="1180" y="488"/>
                </a:cubicBezTo>
                <a:cubicBezTo>
                  <a:pt x="1204" y="512"/>
                  <a:pt x="1227" y="512"/>
                  <a:pt x="1251" y="512"/>
                </a:cubicBezTo>
                <a:cubicBezTo>
                  <a:pt x="1311" y="512"/>
                  <a:pt x="1370" y="476"/>
                  <a:pt x="1406" y="417"/>
                </a:cubicBezTo>
                <a:cubicBezTo>
                  <a:pt x="1430" y="333"/>
                  <a:pt x="1406" y="226"/>
                  <a:pt x="1323" y="191"/>
                </a:cubicBezTo>
                <a:cubicBezTo>
                  <a:pt x="942" y="0"/>
                  <a:pt x="191" y="0"/>
                  <a:pt x="16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17" name="Google Shape;355;p20">
            <a:extLst>
              <a:ext uri="{FF2B5EF4-FFF2-40B4-BE49-F238E27FC236}">
                <a16:creationId xmlns:a16="http://schemas.microsoft.com/office/drawing/2014/main" id="{0009F303-8E57-97C3-8FEE-7DF0AC0E0FB4}"/>
              </a:ext>
            </a:extLst>
          </p:cNvPr>
          <p:cNvSpPr/>
          <p:nvPr/>
        </p:nvSpPr>
        <p:spPr>
          <a:xfrm>
            <a:off x="9577287" y="1226570"/>
            <a:ext cx="14175" cy="60180"/>
          </a:xfrm>
          <a:custGeom>
            <a:avLst/>
            <a:gdLst/>
            <a:ahLst/>
            <a:cxnLst/>
            <a:rect l="l" t="t" r="r" b="b"/>
            <a:pathLst>
              <a:path w="334" h="1418" extrusionOk="0">
                <a:moveTo>
                  <a:pt x="167" y="1"/>
                </a:moveTo>
                <a:cubicBezTo>
                  <a:pt x="84" y="1"/>
                  <a:pt x="0" y="72"/>
                  <a:pt x="0" y="168"/>
                </a:cubicBezTo>
                <a:lnTo>
                  <a:pt x="0" y="1251"/>
                </a:lnTo>
                <a:cubicBezTo>
                  <a:pt x="0" y="1334"/>
                  <a:pt x="84" y="1418"/>
                  <a:pt x="167" y="1418"/>
                </a:cubicBezTo>
                <a:cubicBezTo>
                  <a:pt x="262" y="1418"/>
                  <a:pt x="334" y="1334"/>
                  <a:pt x="334" y="1251"/>
                </a:cubicBezTo>
                <a:lnTo>
                  <a:pt x="334" y="168"/>
                </a:lnTo>
                <a:cubicBezTo>
                  <a:pt x="334" y="72"/>
                  <a:pt x="262" y="1"/>
                  <a:pt x="16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18" name="Google Shape;356;p20">
            <a:extLst>
              <a:ext uri="{FF2B5EF4-FFF2-40B4-BE49-F238E27FC236}">
                <a16:creationId xmlns:a16="http://schemas.microsoft.com/office/drawing/2014/main" id="{349940AD-B4C3-EBEA-51C8-8A9B8AE3A5BC}"/>
              </a:ext>
            </a:extLst>
          </p:cNvPr>
          <p:cNvSpPr/>
          <p:nvPr/>
        </p:nvSpPr>
        <p:spPr>
          <a:xfrm>
            <a:off x="10377680" y="1203067"/>
            <a:ext cx="122312" cy="40785"/>
          </a:xfrm>
          <a:custGeom>
            <a:avLst/>
            <a:gdLst/>
            <a:ahLst/>
            <a:cxnLst/>
            <a:rect l="l" t="t" r="r" b="b"/>
            <a:pathLst>
              <a:path w="2882" h="961" extrusionOk="0">
                <a:moveTo>
                  <a:pt x="1169" y="1"/>
                </a:moveTo>
                <a:cubicBezTo>
                  <a:pt x="820" y="1"/>
                  <a:pt x="503" y="37"/>
                  <a:pt x="298" y="68"/>
                </a:cubicBezTo>
                <a:cubicBezTo>
                  <a:pt x="120" y="104"/>
                  <a:pt x="1" y="247"/>
                  <a:pt x="1" y="413"/>
                </a:cubicBezTo>
                <a:lnTo>
                  <a:pt x="1" y="794"/>
                </a:lnTo>
                <a:cubicBezTo>
                  <a:pt x="1" y="890"/>
                  <a:pt x="72" y="961"/>
                  <a:pt x="167" y="961"/>
                </a:cubicBezTo>
                <a:cubicBezTo>
                  <a:pt x="251" y="961"/>
                  <a:pt x="322" y="890"/>
                  <a:pt x="322" y="794"/>
                </a:cubicBezTo>
                <a:lnTo>
                  <a:pt x="322" y="413"/>
                </a:lnTo>
                <a:cubicBezTo>
                  <a:pt x="322" y="413"/>
                  <a:pt x="322" y="401"/>
                  <a:pt x="346" y="401"/>
                </a:cubicBezTo>
                <a:cubicBezTo>
                  <a:pt x="514" y="373"/>
                  <a:pt x="820" y="331"/>
                  <a:pt x="1157" y="331"/>
                </a:cubicBezTo>
                <a:cubicBezTo>
                  <a:pt x="1250" y="331"/>
                  <a:pt x="1346" y="334"/>
                  <a:pt x="1441" y="342"/>
                </a:cubicBezTo>
                <a:cubicBezTo>
                  <a:pt x="1977" y="366"/>
                  <a:pt x="2346" y="497"/>
                  <a:pt x="2584" y="735"/>
                </a:cubicBezTo>
                <a:cubicBezTo>
                  <a:pt x="2614" y="765"/>
                  <a:pt x="2659" y="779"/>
                  <a:pt x="2703" y="779"/>
                </a:cubicBezTo>
                <a:cubicBezTo>
                  <a:pt x="2748" y="779"/>
                  <a:pt x="2793" y="765"/>
                  <a:pt x="2822" y="735"/>
                </a:cubicBezTo>
                <a:cubicBezTo>
                  <a:pt x="2882" y="675"/>
                  <a:pt x="2882" y="556"/>
                  <a:pt x="2822" y="497"/>
                </a:cubicBezTo>
                <a:cubicBezTo>
                  <a:pt x="2428" y="102"/>
                  <a:pt x="1753" y="1"/>
                  <a:pt x="116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19" name="Google Shape;357;p20">
            <a:extLst>
              <a:ext uri="{FF2B5EF4-FFF2-40B4-BE49-F238E27FC236}">
                <a16:creationId xmlns:a16="http://schemas.microsoft.com/office/drawing/2014/main" id="{F6081A6C-A61E-8E0A-DDB6-3FD3A31F3056}"/>
              </a:ext>
            </a:extLst>
          </p:cNvPr>
          <p:cNvSpPr/>
          <p:nvPr/>
        </p:nvSpPr>
        <p:spPr>
          <a:xfrm>
            <a:off x="9284706" y="1241763"/>
            <a:ext cx="14684" cy="44987"/>
          </a:xfrm>
          <a:custGeom>
            <a:avLst/>
            <a:gdLst/>
            <a:ahLst/>
            <a:cxnLst/>
            <a:rect l="l" t="t" r="r" b="b"/>
            <a:pathLst>
              <a:path w="346" h="1060" extrusionOk="0">
                <a:moveTo>
                  <a:pt x="167" y="0"/>
                </a:moveTo>
                <a:cubicBezTo>
                  <a:pt x="84" y="0"/>
                  <a:pt x="1" y="72"/>
                  <a:pt x="1" y="167"/>
                </a:cubicBezTo>
                <a:lnTo>
                  <a:pt x="1" y="893"/>
                </a:lnTo>
                <a:cubicBezTo>
                  <a:pt x="1" y="976"/>
                  <a:pt x="84" y="1060"/>
                  <a:pt x="167" y="1060"/>
                </a:cubicBezTo>
                <a:cubicBezTo>
                  <a:pt x="262" y="1060"/>
                  <a:pt x="334" y="976"/>
                  <a:pt x="334" y="893"/>
                </a:cubicBezTo>
                <a:lnTo>
                  <a:pt x="334" y="167"/>
                </a:lnTo>
                <a:cubicBezTo>
                  <a:pt x="346" y="72"/>
                  <a:pt x="262" y="0"/>
                  <a:pt x="16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20" name="Google Shape;358;p20">
            <a:extLst>
              <a:ext uri="{FF2B5EF4-FFF2-40B4-BE49-F238E27FC236}">
                <a16:creationId xmlns:a16="http://schemas.microsoft.com/office/drawing/2014/main" id="{DECD93E9-3B71-0C45-580D-0D0FD1F4529A}"/>
              </a:ext>
            </a:extLst>
          </p:cNvPr>
          <p:cNvSpPr/>
          <p:nvPr/>
        </p:nvSpPr>
        <p:spPr>
          <a:xfrm>
            <a:off x="9453999" y="1241763"/>
            <a:ext cx="14684" cy="44987"/>
          </a:xfrm>
          <a:custGeom>
            <a:avLst/>
            <a:gdLst/>
            <a:ahLst/>
            <a:cxnLst/>
            <a:rect l="l" t="t" r="r" b="b"/>
            <a:pathLst>
              <a:path w="346" h="1060" extrusionOk="0">
                <a:moveTo>
                  <a:pt x="167" y="0"/>
                </a:moveTo>
                <a:cubicBezTo>
                  <a:pt x="83" y="0"/>
                  <a:pt x="0" y="72"/>
                  <a:pt x="0" y="167"/>
                </a:cubicBezTo>
                <a:lnTo>
                  <a:pt x="0" y="893"/>
                </a:lnTo>
                <a:cubicBezTo>
                  <a:pt x="0" y="976"/>
                  <a:pt x="83" y="1060"/>
                  <a:pt x="167" y="1060"/>
                </a:cubicBezTo>
                <a:cubicBezTo>
                  <a:pt x="262" y="1060"/>
                  <a:pt x="333" y="976"/>
                  <a:pt x="333" y="893"/>
                </a:cubicBezTo>
                <a:lnTo>
                  <a:pt x="333" y="167"/>
                </a:lnTo>
                <a:cubicBezTo>
                  <a:pt x="345" y="72"/>
                  <a:pt x="274" y="0"/>
                  <a:pt x="16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65596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B4162-0DA2-B671-24E3-FCFE4A09BE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16C8DF-4973-05CA-9150-12428B6DE105}"/>
              </a:ext>
            </a:extLst>
          </p:cNvPr>
          <p:cNvSpPr>
            <a:spLocks noGrp="1"/>
          </p:cNvSpPr>
          <p:nvPr>
            <p:ph type="title"/>
          </p:nvPr>
        </p:nvSpPr>
        <p:spPr>
          <a:xfrm>
            <a:off x="575469" y="653309"/>
            <a:ext cx="11155361" cy="461665"/>
          </a:xfrm>
        </p:spPr>
        <p:txBody>
          <a:bodyPr/>
          <a:lstStyle/>
          <a:p>
            <a:r>
              <a:rPr lang="en-GB" dirty="0"/>
              <a:t>New questions for CMH26 </a:t>
            </a:r>
            <a:endParaRPr lang="en-GB" sz="2000" dirty="0"/>
          </a:p>
        </p:txBody>
      </p:sp>
      <p:graphicFrame>
        <p:nvGraphicFramePr>
          <p:cNvPr id="6" name="Table 13">
            <a:extLst>
              <a:ext uri="{FF2B5EF4-FFF2-40B4-BE49-F238E27FC236}">
                <a16:creationId xmlns:a16="http://schemas.microsoft.com/office/drawing/2014/main" id="{6A7481F8-792E-C9E3-F178-395CED6F1AF0}"/>
              </a:ext>
            </a:extLst>
          </p:cNvPr>
          <p:cNvGraphicFramePr>
            <a:graphicFrameLocks noGrp="1"/>
          </p:cNvGraphicFramePr>
          <p:nvPr>
            <p:extLst>
              <p:ext uri="{D42A27DB-BD31-4B8C-83A1-F6EECF244321}">
                <p14:modId xmlns:p14="http://schemas.microsoft.com/office/powerpoint/2010/main" val="3247186275"/>
              </p:ext>
            </p:extLst>
          </p:nvPr>
        </p:nvGraphicFramePr>
        <p:xfrm>
          <a:off x="439736" y="1595119"/>
          <a:ext cx="11291094" cy="3941642"/>
        </p:xfrm>
        <a:graphic>
          <a:graphicData uri="http://schemas.openxmlformats.org/drawingml/2006/table">
            <a:tbl>
              <a:tblPr firstRow="1" bandRow="1">
                <a:tableStyleId>{9D7B26C5-4107-4FEC-AEDC-1716B250A1EF}</a:tableStyleId>
              </a:tblPr>
              <a:tblGrid>
                <a:gridCol w="6183006">
                  <a:extLst>
                    <a:ext uri="{9D8B030D-6E8A-4147-A177-3AD203B41FA5}">
                      <a16:colId xmlns:a16="http://schemas.microsoft.com/office/drawing/2014/main" val="971492038"/>
                    </a:ext>
                  </a:extLst>
                </a:gridCol>
                <a:gridCol w="5108088">
                  <a:extLst>
                    <a:ext uri="{9D8B030D-6E8A-4147-A177-3AD203B41FA5}">
                      <a16:colId xmlns:a16="http://schemas.microsoft.com/office/drawing/2014/main" val="293932964"/>
                    </a:ext>
                  </a:extLst>
                </a:gridCol>
              </a:tblGrid>
              <a:tr h="352736">
                <a:tc>
                  <a:txBody>
                    <a:bodyPr/>
                    <a:lstStyle/>
                    <a:p>
                      <a:r>
                        <a:rPr lang="en-GB" sz="1800">
                          <a:solidFill>
                            <a:schemeClr val="bg1"/>
                          </a:solidFill>
                          <a:highlight>
                            <a:srgbClr val="007B4E"/>
                          </a:highlight>
                          <a:latin typeface="Arial" panose="020B0604020202020204" pitchFamily="34" charset="0"/>
                          <a:cs typeface="Arial" panose="020B0604020202020204" pitchFamily="34" charset="0"/>
                        </a:rPr>
                        <a:t>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B4E"/>
                    </a:solidFill>
                  </a:tcPr>
                </a:tc>
                <a:tc>
                  <a:txBody>
                    <a:bodyPr/>
                    <a:lstStyle/>
                    <a:p>
                      <a:r>
                        <a:rPr lang="en-US" sz="1800">
                          <a:solidFill>
                            <a:schemeClr val="bg1"/>
                          </a:solidFill>
                          <a:highlight>
                            <a:srgbClr val="007B4E"/>
                          </a:highlight>
                          <a:latin typeface="Arial" panose="020B0604020202020204" pitchFamily="34" charset="0"/>
                          <a:cs typeface="Arial" panose="020B0604020202020204" pitchFamily="34" charset="0"/>
                        </a:rPr>
                        <a:t>Rationale</a:t>
                      </a:r>
                      <a:endParaRPr lang="en-GB" sz="1800">
                        <a:solidFill>
                          <a:schemeClr val="bg1"/>
                        </a:solidFill>
                        <a:highlight>
                          <a:srgbClr val="007B4E"/>
                        </a:highligh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B4E"/>
                    </a:solidFill>
                  </a:tcPr>
                </a:tc>
                <a:extLst>
                  <a:ext uri="{0D108BD9-81ED-4DB2-BD59-A6C34878D82A}">
                    <a16:rowId xmlns:a16="http://schemas.microsoft.com/office/drawing/2014/main" val="424341560"/>
                  </a:ext>
                </a:extLst>
              </a:tr>
              <a:tr h="1322761">
                <a:tc>
                  <a:txBody>
                    <a:bodyPr/>
                    <a:lstStyle/>
                    <a:p>
                      <a:pPr marL="0" algn="l" defTabSz="914400" rtl="0" eaLnBrk="1" latinLnBrk="0" hangingPunct="1"/>
                      <a:r>
                        <a:rPr lang="en-US" sz="1400" b="0" kern="1200" dirty="0">
                          <a:solidFill>
                            <a:schemeClr val="tx1"/>
                          </a:solidFill>
                          <a:latin typeface="Arial" panose="020B0604020202020204" pitchFamily="34" charset="0"/>
                          <a:ea typeface="+mn-ea"/>
                          <a:cs typeface="Arial" panose="020B0604020202020204" pitchFamily="34" charset="0"/>
                        </a:rPr>
                        <a:t>Online question x2: Please tell us about your experiences of moving, or preparing to move, from Children and Young People’s services to Adult services. This may include information, support and care that you have received, or anything else important to you.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defTabSz="914400" rtl="0" eaLnBrk="1" latinLnBrk="0" hangingPunct="1">
                        <a:buFont typeface="Courier New" panose="02070309020205020404" pitchFamily="49" charset="0"/>
                        <a:buChar char="o"/>
                      </a:pPr>
                      <a:r>
                        <a:rPr lang="en-US" sz="1400" b="0" kern="1200">
                          <a:solidFill>
                            <a:schemeClr val="tx1"/>
                          </a:solidFill>
                          <a:latin typeface="Arial" panose="020B0604020202020204" pitchFamily="34" charset="0"/>
                          <a:ea typeface="+mn-ea"/>
                          <a:cs typeface="Arial" panose="020B0604020202020204" pitchFamily="34" charset="0"/>
                        </a:rPr>
                        <a:t>The free-text question has been added to replace the closed questions, allowing service users to share feedback on what they consider important and describe their experiences in their own words. </a:t>
                      </a:r>
                    </a:p>
                    <a:p>
                      <a:pPr marL="285750" indent="-285750" algn="l" defTabSz="914400" rtl="0" eaLnBrk="1" latinLnBrk="0" hangingPunct="1">
                        <a:buFont typeface="Courier New" panose="02070309020205020404" pitchFamily="49" charset="0"/>
                        <a:buChar char="o"/>
                      </a:pPr>
                      <a:r>
                        <a:rPr lang="en-US" sz="1400" b="0" kern="1200">
                          <a:solidFill>
                            <a:schemeClr val="tx1"/>
                          </a:solidFill>
                          <a:latin typeface="Arial" panose="020B0604020202020204" pitchFamily="34" charset="0"/>
                          <a:ea typeface="+mn-ea"/>
                          <a:cs typeface="Arial" panose="020B0604020202020204" pitchFamily="34" charset="0"/>
                        </a:rPr>
                        <a:t>This will enable free text comments to be reviewed without suppression thresholds in 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3035774"/>
                  </a:ext>
                </a:extLst>
              </a:tr>
              <a:tr h="1528524">
                <a:tc>
                  <a:txBody>
                    <a:bodyPr/>
                    <a:lstStyle/>
                    <a:p>
                      <a:r>
                        <a:rPr lang="en-US" sz="1400" b="0" kern="1200">
                          <a:solidFill>
                            <a:schemeClr val="bg2">
                              <a:lumMod val="60000"/>
                              <a:lumOff val="40000"/>
                            </a:schemeClr>
                          </a:solidFill>
                          <a:effectLst/>
                          <a:latin typeface="Arial" panose="020B0604020202020204" pitchFamily="34" charset="0"/>
                          <a:ea typeface="+mn-ea"/>
                          <a:cs typeface="Arial" panose="020B0604020202020204" pitchFamily="34" charset="0"/>
                        </a:rPr>
                        <a:t>The following questions ask about discrimination. This means being treated unfairly because of who you are or who people think you are. These questions can feel sensitive, and you can skip them if you prefer. </a:t>
                      </a:r>
                    </a:p>
                    <a:p>
                      <a:endParaRPr lang="en-US" sz="1400" b="0" kern="1200">
                        <a:solidFill>
                          <a:schemeClr val="bg2">
                            <a:lumMod val="60000"/>
                            <a:lumOff val="40000"/>
                          </a:schemeClr>
                        </a:solidFill>
                        <a:effectLst/>
                        <a:latin typeface="Arial" panose="020B0604020202020204" pitchFamily="34" charset="0"/>
                        <a:ea typeface="+mn-ea"/>
                        <a:cs typeface="Arial" panose="020B0604020202020204" pitchFamily="34" charset="0"/>
                      </a:endParaRPr>
                    </a:p>
                    <a:p>
                      <a:r>
                        <a:rPr lang="en-US" sz="1400" b="0" kern="1200">
                          <a:solidFill>
                            <a:schemeClr val="bg2">
                              <a:lumMod val="60000"/>
                              <a:lumOff val="40000"/>
                            </a:schemeClr>
                          </a:solidFill>
                          <a:effectLst/>
                          <a:latin typeface="Arial" panose="020B0604020202020204" pitchFamily="34" charset="0"/>
                          <a:ea typeface="+mn-ea"/>
                          <a:cs typeface="Arial" panose="020B0604020202020204" pitchFamily="34" charset="0"/>
                        </a:rPr>
                        <a:t>For support, you can visit Mind: mind.org.uk/need-urgent-help/using-this-tool</a:t>
                      </a:r>
                    </a:p>
                    <a:p>
                      <a:endParaRPr lang="en-US" sz="1400" b="0" kern="1200">
                        <a:solidFill>
                          <a:schemeClr val="tx1"/>
                        </a:solidFill>
                        <a:effectLst/>
                        <a:latin typeface="Arial" panose="020B0604020202020204" pitchFamily="34" charset="0"/>
                        <a:ea typeface="+mn-ea"/>
                        <a:cs typeface="Arial" panose="020B0604020202020204" pitchFamily="34" charset="0"/>
                      </a:endParaRPr>
                    </a:p>
                    <a:p>
                      <a:r>
                        <a:rPr lang="en-US" sz="1400" b="0" kern="1200">
                          <a:solidFill>
                            <a:schemeClr val="tx1"/>
                          </a:solidFill>
                          <a:effectLst/>
                          <a:latin typeface="Arial" panose="020B0604020202020204" pitchFamily="34" charset="0"/>
                          <a:ea typeface="+mn-ea"/>
                          <a:cs typeface="Arial" panose="020B0604020202020204" pitchFamily="34" charset="0"/>
                        </a:rPr>
                        <a:t>Q36: Did you feel your NHS mental health team discriminated against you?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285750" indent="-285750" algn="l" defTabSz="914400" rtl="0" eaLnBrk="1" latinLnBrk="0" hangingPunct="1">
                        <a:buFont typeface="Courier New" panose="02070309020205020404" pitchFamily="49" charset="0"/>
                        <a:buChar char="o"/>
                      </a:pPr>
                      <a:r>
                        <a:rPr lang="en-US" sz="1400" b="0" kern="1200" dirty="0">
                          <a:solidFill>
                            <a:schemeClr val="tx1"/>
                          </a:solidFill>
                          <a:effectLst/>
                          <a:latin typeface="Arial" panose="020B0604020202020204" pitchFamily="34" charset="0"/>
                          <a:ea typeface="+mn-ea"/>
                          <a:cs typeface="Arial" panose="020B0604020202020204" pitchFamily="34" charset="0"/>
                        </a:rPr>
                        <a:t>New questions on experiences of discrimination have been added to capture whether service users were discriminated against by the NHS mental health staff, and if so, what type of discrimination they experienced. </a:t>
                      </a:r>
                    </a:p>
                    <a:p>
                      <a:pPr marL="285750" indent="-285750" algn="l" defTabSz="914400" rtl="0" eaLnBrk="1" latinLnBrk="0" hangingPunct="1">
                        <a:buFont typeface="Courier New" panose="02070309020205020404" pitchFamily="49" charset="0"/>
                        <a:buChar char="o"/>
                      </a:pPr>
                      <a:r>
                        <a:rPr lang="en-US" sz="1400" b="0" kern="1200" dirty="0">
                          <a:solidFill>
                            <a:schemeClr val="tx1"/>
                          </a:solidFill>
                          <a:effectLst/>
                          <a:latin typeface="Arial" panose="020B0604020202020204" pitchFamily="34" charset="0"/>
                          <a:ea typeface="+mn-ea"/>
                          <a:cs typeface="Arial" panose="020B0604020202020204" pitchFamily="34" charset="0"/>
                        </a:rPr>
                        <a:t>Stakeholders agreed that discrimination is an important experience to measure for mental health service users, and that the survey is an appropriate tool to do so, provided that the questions are carefully worded and supported by clear signposting.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132522"/>
                  </a:ext>
                </a:extLst>
              </a:tr>
              <a:tr h="619322">
                <a:tc>
                  <a:txBody>
                    <a:bodyPr/>
                    <a:lstStyle/>
                    <a:p>
                      <a:pPr marL="0" algn="l" defTabSz="914400" rtl="0" eaLnBrk="1" latinLnBrk="0" hangingPunct="1"/>
                      <a:r>
                        <a:rPr lang="en-US" sz="1400" b="0" kern="1200" dirty="0">
                          <a:solidFill>
                            <a:schemeClr val="tx1"/>
                          </a:solidFill>
                          <a:latin typeface="Arial" panose="020B0604020202020204" pitchFamily="34" charset="0"/>
                          <a:ea typeface="+mn-ea"/>
                          <a:cs typeface="Arial" panose="020B0604020202020204" pitchFamily="34" charset="0"/>
                        </a:rPr>
                        <a:t>Q37: What do you think or feel this was related to? </a:t>
                      </a:r>
                    </a:p>
                    <a:p>
                      <a:pPr marL="0" algn="l" defTabSz="914400" rtl="0" eaLnBrk="1" latinLnBrk="0" hangingPunct="1"/>
                      <a:r>
                        <a:rPr lang="en-US" sz="1400" b="0" kern="1200" dirty="0">
                          <a:solidFill>
                            <a:srgbClr val="4F98C6"/>
                          </a:solidFill>
                          <a:latin typeface="Arial" panose="020B0604020202020204" pitchFamily="34" charset="0"/>
                          <a:ea typeface="+mn-ea"/>
                          <a:cs typeface="Arial" panose="020B0604020202020204" pitchFamily="34" charset="0"/>
                        </a:rPr>
                        <a:t>Please cross ✗ in ALL the boxes that apply to you.</a:t>
                      </a:r>
                      <a:endParaRPr lang="en-US" sz="14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algn="l" defTabSz="914400" rtl="0" eaLnBrk="1" latinLnBrk="0" hangingPunct="1"/>
                      <a:endParaRPr lang="en-US" sz="1400" b="1"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1675143"/>
                  </a:ext>
                </a:extLst>
              </a:tr>
            </a:tbl>
          </a:graphicData>
        </a:graphic>
      </p:graphicFrame>
    </p:spTree>
    <p:extLst>
      <p:ext uri="{BB962C8B-B14F-4D97-AF65-F5344CB8AC3E}">
        <p14:creationId xmlns:p14="http://schemas.microsoft.com/office/powerpoint/2010/main" val="44700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35E0-F3B8-0E26-DB42-608F9A279F24}"/>
              </a:ext>
            </a:extLst>
          </p:cNvPr>
          <p:cNvSpPr>
            <a:spLocks noGrp="1"/>
          </p:cNvSpPr>
          <p:nvPr>
            <p:ph type="title"/>
          </p:nvPr>
        </p:nvSpPr>
        <p:spPr>
          <a:xfrm>
            <a:off x="563246" y="641880"/>
            <a:ext cx="5578474" cy="461665"/>
          </a:xfrm>
        </p:spPr>
        <p:txBody>
          <a:bodyPr/>
          <a:lstStyle/>
          <a:p>
            <a:r>
              <a:rPr kumimoji="0" lang="en-US" sz="3000" b="0" i="0" u="none" strike="noStrike" kern="1200" cap="none" spc="0" normalizeH="0" baseline="0" noProof="0">
                <a:ln>
                  <a:noFill/>
                </a:ln>
                <a:solidFill>
                  <a:srgbClr val="007B4E"/>
                </a:solidFill>
                <a:effectLst/>
                <a:uLnTx/>
                <a:uFillTx/>
                <a:latin typeface="Arial" panose="020B0604020202020204"/>
                <a:ea typeface="+mj-ea"/>
                <a:cs typeface="+mj-cs"/>
              </a:rPr>
              <a:t>Overview of 2026 Community Mental Health Survey (CMH26)</a:t>
            </a:r>
            <a:endParaRPr lang="en-GB" sz="4800">
              <a:solidFill>
                <a:srgbClr val="007B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480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51133-8504-4240-5807-6E04392397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D84D45-DFAC-D89B-51AB-DFA4175000B7}"/>
              </a:ext>
            </a:extLst>
          </p:cNvPr>
          <p:cNvSpPr>
            <a:spLocks noGrp="1"/>
          </p:cNvSpPr>
          <p:nvPr>
            <p:ph type="title"/>
          </p:nvPr>
        </p:nvSpPr>
        <p:spPr>
          <a:xfrm>
            <a:off x="575469" y="653309"/>
            <a:ext cx="11155361" cy="461665"/>
          </a:xfrm>
        </p:spPr>
        <p:txBody>
          <a:bodyPr/>
          <a:lstStyle/>
          <a:p>
            <a:r>
              <a:rPr lang="en-GB"/>
              <a:t>Amended questions for CMH26</a:t>
            </a:r>
          </a:p>
        </p:txBody>
      </p:sp>
      <p:graphicFrame>
        <p:nvGraphicFramePr>
          <p:cNvPr id="3" name="Table 13">
            <a:extLst>
              <a:ext uri="{FF2B5EF4-FFF2-40B4-BE49-F238E27FC236}">
                <a16:creationId xmlns:a16="http://schemas.microsoft.com/office/drawing/2014/main" id="{718404B0-B12E-8063-48E1-092AFD5CDC50}"/>
              </a:ext>
            </a:extLst>
          </p:cNvPr>
          <p:cNvGraphicFramePr>
            <a:graphicFrameLocks noGrp="1"/>
          </p:cNvGraphicFramePr>
          <p:nvPr>
            <p:extLst>
              <p:ext uri="{D42A27DB-BD31-4B8C-83A1-F6EECF244321}">
                <p14:modId xmlns:p14="http://schemas.microsoft.com/office/powerpoint/2010/main" val="3983122201"/>
              </p:ext>
            </p:extLst>
          </p:nvPr>
        </p:nvGraphicFramePr>
        <p:xfrm>
          <a:off x="439736" y="1411417"/>
          <a:ext cx="11012458" cy="2468880"/>
        </p:xfrm>
        <a:graphic>
          <a:graphicData uri="http://schemas.openxmlformats.org/drawingml/2006/table">
            <a:tbl>
              <a:tblPr firstRow="1" bandRow="1">
                <a:tableStyleId>{9D7B26C5-4107-4FEC-AEDC-1716B250A1EF}</a:tableStyleId>
              </a:tblPr>
              <a:tblGrid>
                <a:gridCol w="5506229">
                  <a:extLst>
                    <a:ext uri="{9D8B030D-6E8A-4147-A177-3AD203B41FA5}">
                      <a16:colId xmlns:a16="http://schemas.microsoft.com/office/drawing/2014/main" val="971492038"/>
                    </a:ext>
                  </a:extLst>
                </a:gridCol>
                <a:gridCol w="5506229">
                  <a:extLst>
                    <a:ext uri="{9D8B030D-6E8A-4147-A177-3AD203B41FA5}">
                      <a16:colId xmlns:a16="http://schemas.microsoft.com/office/drawing/2014/main" val="293932964"/>
                    </a:ext>
                  </a:extLst>
                </a:gridCol>
              </a:tblGrid>
              <a:tr h="324569">
                <a:tc>
                  <a:txBody>
                    <a:bodyPr/>
                    <a:lstStyle/>
                    <a:p>
                      <a:r>
                        <a:rPr lang="en-GB" sz="1800">
                          <a:solidFill>
                            <a:schemeClr val="bg1"/>
                          </a:solidFill>
                          <a:highlight>
                            <a:srgbClr val="007B4E"/>
                          </a:highlight>
                          <a:latin typeface="Arial" panose="020B0604020202020204" pitchFamily="34" charset="0"/>
                          <a:cs typeface="Arial" panose="020B0604020202020204" pitchFamily="34" charset="0"/>
                        </a:rPr>
                        <a:t>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B4E"/>
                    </a:solidFill>
                  </a:tcPr>
                </a:tc>
                <a:tc>
                  <a:txBody>
                    <a:bodyPr/>
                    <a:lstStyle/>
                    <a:p>
                      <a:r>
                        <a:rPr lang="en-US" sz="1800">
                          <a:solidFill>
                            <a:schemeClr val="bg1"/>
                          </a:solidFill>
                          <a:highlight>
                            <a:srgbClr val="007B4E"/>
                          </a:highlight>
                          <a:latin typeface="Arial" panose="020B0604020202020204" pitchFamily="34" charset="0"/>
                          <a:cs typeface="Arial" panose="020B0604020202020204" pitchFamily="34" charset="0"/>
                        </a:rPr>
                        <a:t>Rationale</a:t>
                      </a:r>
                      <a:endParaRPr lang="en-GB" sz="1800">
                        <a:solidFill>
                          <a:schemeClr val="bg1"/>
                        </a:solidFill>
                        <a:highlight>
                          <a:srgbClr val="007B4E"/>
                        </a:highligh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B4E"/>
                    </a:solidFill>
                  </a:tcPr>
                </a:tc>
                <a:extLst>
                  <a:ext uri="{0D108BD9-81ED-4DB2-BD59-A6C34878D82A}">
                    <a16:rowId xmlns:a16="http://schemas.microsoft.com/office/drawing/2014/main" val="424341560"/>
                  </a:ext>
                </a:extLst>
              </a:tr>
              <a:tr h="524624">
                <a:tc>
                  <a:txBody>
                    <a:bodyPr/>
                    <a:lstStyle/>
                    <a:p>
                      <a:pPr marL="0" algn="l" defTabSz="914400" rtl="0" eaLnBrk="1" latinLnBrk="0" hangingPunct="1"/>
                      <a:r>
                        <a:rPr lang="en-US" sz="1400" b="0" kern="1200">
                          <a:solidFill>
                            <a:schemeClr val="tx1"/>
                          </a:solidFill>
                          <a:latin typeface="Arial" panose="020B0604020202020204" pitchFamily="34" charset="0"/>
                          <a:ea typeface="+mn-ea"/>
                          <a:cs typeface="Arial" panose="020B0604020202020204" pitchFamily="34" charset="0"/>
                        </a:rPr>
                        <a:t>Q42: Do you have any of the following physical or mental health conditions, disabilities or illnesses that have lasted or are expected to last 12 months or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defTabSz="914400" rtl="0" eaLnBrk="1" latinLnBrk="0" hangingPunct="1">
                        <a:buFont typeface="Courier New" panose="02070309020205020404" pitchFamily="49" charset="0"/>
                        <a:buChar char="o"/>
                      </a:pPr>
                      <a:r>
                        <a:rPr lang="en-US" sz="1400" b="0" kern="1200">
                          <a:solidFill>
                            <a:schemeClr val="tx1"/>
                          </a:solidFill>
                          <a:latin typeface="Arial" panose="020B0604020202020204" pitchFamily="34" charset="0"/>
                          <a:ea typeface="+mn-ea"/>
                          <a:cs typeface="Arial" panose="020B0604020202020204" pitchFamily="34" charset="0"/>
                        </a:rPr>
                        <a:t>A new response option, ‘Neurodivergence (other than autism or autism condition) has been added to the question. </a:t>
                      </a:r>
                    </a:p>
                    <a:p>
                      <a:pPr marL="285750" indent="-285750" algn="l" defTabSz="914400" rtl="0" eaLnBrk="1" latinLnBrk="0" hangingPunct="1">
                        <a:buFont typeface="Courier New" panose="02070309020205020404" pitchFamily="49" charset="0"/>
                        <a:buChar char="o"/>
                      </a:pPr>
                      <a:r>
                        <a:rPr lang="en-US" sz="1400" b="0" kern="1200">
                          <a:solidFill>
                            <a:schemeClr val="tx1"/>
                          </a:solidFill>
                          <a:latin typeface="Arial" panose="020B0604020202020204" pitchFamily="34" charset="0"/>
                          <a:ea typeface="+mn-ea"/>
                          <a:cs typeface="Arial" panose="020B0604020202020204" pitchFamily="34" charset="0"/>
                        </a:rPr>
                        <a:t>This has already been applied to other surveys in the NPSP to improve inclusivity, as the option of ‘autism’ was too narrow.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538824"/>
                  </a:ext>
                </a:extLst>
              </a:tr>
              <a:tr h="524624">
                <a:tc>
                  <a:txBody>
                    <a:bodyPr/>
                    <a:lstStyle/>
                    <a:p>
                      <a:pPr marL="0" algn="l" defTabSz="914400" rtl="0" eaLnBrk="1" latinLnBrk="0" hangingPunct="1"/>
                      <a:r>
                        <a:rPr lang="en-US" sz="1400" b="0" kern="1200">
                          <a:solidFill>
                            <a:schemeClr val="tx1"/>
                          </a:solidFill>
                          <a:latin typeface="Arial" panose="020B0604020202020204" pitchFamily="34" charset="0"/>
                          <a:ea typeface="+mn-ea"/>
                          <a:cs typeface="Arial" panose="020B0604020202020204" pitchFamily="34" charset="0"/>
                        </a:rPr>
                        <a:t>Q45: At birth were you assigned 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defTabSz="914400" rtl="0" eaLnBrk="1" latinLnBrk="0" hangingPunct="1">
                        <a:buFont typeface="Courier New" panose="02070309020205020404" pitchFamily="49" charset="0"/>
                        <a:buChar char="o"/>
                      </a:pPr>
                      <a:r>
                        <a:rPr lang="en-US" sz="1400" b="0" kern="1200">
                          <a:solidFill>
                            <a:schemeClr val="tx1"/>
                          </a:solidFill>
                          <a:latin typeface="Arial" panose="020B0604020202020204" pitchFamily="34" charset="0"/>
                          <a:ea typeface="+mn-ea"/>
                          <a:cs typeface="Arial" panose="020B0604020202020204" pitchFamily="34" charset="0"/>
                        </a:rPr>
                        <a:t>In response to the Supreme Court ruling: </a:t>
                      </a:r>
                      <a:r>
                        <a:rPr lang="en-GB" sz="1400" u="none" kern="1200">
                          <a:solidFill>
                            <a:schemeClr val="tx1"/>
                          </a:solidFill>
                          <a:effectLst/>
                          <a:latin typeface="+mn-lt"/>
                          <a:ea typeface="+mn-ea"/>
                          <a:cs typeface="+mn-cs"/>
                        </a:rPr>
                        <a:t>“</a:t>
                      </a:r>
                      <a:r>
                        <a:rPr lang="en-GB" sz="1400" u="sng" kern="1200">
                          <a:solidFill>
                            <a:srgbClr val="578591"/>
                          </a:solidFill>
                          <a:effectLst/>
                          <a:latin typeface="+mn-lt"/>
                          <a:ea typeface="+mn-ea"/>
                          <a:cs typeface="+mn-cs"/>
                          <a:hlinkClick r:id="rId3">
                            <a:extLst>
                              <a:ext uri="{A12FA001-AC4F-418D-AE19-62706E023703}">
                                <ahyp:hlinkClr xmlns:ahyp="http://schemas.microsoft.com/office/drawing/2018/hyperlinkcolor" val="tx"/>
                              </a:ext>
                            </a:extLst>
                          </a:hlinkClick>
                        </a:rPr>
                        <a:t>For Women Scotland (appellant) v The Scottish Ministers (respondent)</a:t>
                      </a:r>
                      <a:r>
                        <a:rPr lang="en-GB" sz="1400" u="none" kern="1200">
                          <a:solidFill>
                            <a:schemeClr val="tx1"/>
                          </a:solidFill>
                          <a:effectLst/>
                          <a:latin typeface="+mn-lt"/>
                          <a:ea typeface="+mn-ea"/>
                          <a:cs typeface="+mn-cs"/>
                        </a:rPr>
                        <a:t>”, </a:t>
                      </a:r>
                      <a:r>
                        <a:rPr lang="en-US" sz="1400" b="0" u="none" kern="1200">
                          <a:solidFill>
                            <a:schemeClr val="tx1"/>
                          </a:solidFill>
                          <a:effectLst/>
                          <a:latin typeface="Arial" panose="020B0604020202020204" pitchFamily="34" charset="0"/>
                          <a:ea typeface="+mn-ea"/>
                          <a:cs typeface="Arial" panose="020B0604020202020204" pitchFamily="34" charset="0"/>
                        </a:rPr>
                        <a:t>t</a:t>
                      </a:r>
                      <a:r>
                        <a:rPr lang="en-US" sz="1400" b="0" kern="1200">
                          <a:solidFill>
                            <a:schemeClr val="tx1"/>
                          </a:solidFill>
                          <a:latin typeface="Arial" panose="020B0604020202020204" pitchFamily="34" charset="0"/>
                          <a:ea typeface="+mn-ea"/>
                          <a:cs typeface="Arial" panose="020B0604020202020204" pitchFamily="34" charset="0"/>
                        </a:rPr>
                        <a:t>he option of ‘intersex’ was removed. </a:t>
                      </a:r>
                    </a:p>
                    <a:p>
                      <a:pPr marL="285750" indent="-285750" algn="l" defTabSz="914400" rtl="0" eaLnBrk="1" latinLnBrk="0" hangingPunct="1">
                        <a:buFont typeface="Courier New" panose="02070309020205020404" pitchFamily="49" charset="0"/>
                        <a:buChar char="o"/>
                      </a:pPr>
                      <a:r>
                        <a:rPr lang="en-US" sz="1400" b="0" kern="1200">
                          <a:solidFill>
                            <a:schemeClr val="tx1"/>
                          </a:solidFill>
                          <a:latin typeface="Arial" panose="020B0604020202020204" pitchFamily="34" charset="0"/>
                          <a:ea typeface="+mn-ea"/>
                          <a:cs typeface="Arial" panose="020B0604020202020204" pitchFamily="34" charset="0"/>
                        </a:rPr>
                        <a:t>This also follows changes already applied to other surveys within the NPSP.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9966698"/>
                  </a:ext>
                </a:extLst>
              </a:tr>
            </a:tbl>
          </a:graphicData>
        </a:graphic>
      </p:graphicFrame>
    </p:spTree>
    <p:extLst>
      <p:ext uri="{BB962C8B-B14F-4D97-AF65-F5344CB8AC3E}">
        <p14:creationId xmlns:p14="http://schemas.microsoft.com/office/powerpoint/2010/main" val="3341251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170C9-39C6-3A0A-C242-D5EC219BD1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2A3C3-DE18-9EB2-F61D-47064A22EDA6}"/>
              </a:ext>
            </a:extLst>
          </p:cNvPr>
          <p:cNvSpPr>
            <a:spLocks noGrp="1"/>
          </p:cNvSpPr>
          <p:nvPr>
            <p:ph type="title"/>
          </p:nvPr>
        </p:nvSpPr>
        <p:spPr>
          <a:xfrm>
            <a:off x="575469" y="653309"/>
            <a:ext cx="11155361" cy="461665"/>
          </a:xfrm>
        </p:spPr>
        <p:txBody>
          <a:bodyPr/>
          <a:lstStyle/>
          <a:p>
            <a:r>
              <a:rPr lang="en-GB"/>
              <a:t>Questions removed for CMH26</a:t>
            </a:r>
          </a:p>
        </p:txBody>
      </p:sp>
      <p:graphicFrame>
        <p:nvGraphicFramePr>
          <p:cNvPr id="6" name="Table 13">
            <a:extLst>
              <a:ext uri="{FF2B5EF4-FFF2-40B4-BE49-F238E27FC236}">
                <a16:creationId xmlns:a16="http://schemas.microsoft.com/office/drawing/2014/main" id="{3FA6C963-A5C5-97E3-14B1-35C902AC0CCF}"/>
              </a:ext>
            </a:extLst>
          </p:cNvPr>
          <p:cNvGraphicFramePr>
            <a:graphicFrameLocks noGrp="1"/>
          </p:cNvGraphicFramePr>
          <p:nvPr>
            <p:extLst>
              <p:ext uri="{D42A27DB-BD31-4B8C-83A1-F6EECF244321}">
                <p14:modId xmlns:p14="http://schemas.microsoft.com/office/powerpoint/2010/main" val="3022214445"/>
              </p:ext>
            </p:extLst>
          </p:nvPr>
        </p:nvGraphicFramePr>
        <p:xfrm>
          <a:off x="439738" y="1411418"/>
          <a:ext cx="10950312" cy="4895896"/>
        </p:xfrm>
        <a:graphic>
          <a:graphicData uri="http://schemas.openxmlformats.org/drawingml/2006/table">
            <a:tbl>
              <a:tblPr firstRow="1" bandRow="1">
                <a:tableStyleId>{9D7B26C5-4107-4FEC-AEDC-1716B250A1EF}</a:tableStyleId>
              </a:tblPr>
              <a:tblGrid>
                <a:gridCol w="4115007">
                  <a:extLst>
                    <a:ext uri="{9D8B030D-6E8A-4147-A177-3AD203B41FA5}">
                      <a16:colId xmlns:a16="http://schemas.microsoft.com/office/drawing/2014/main" val="971492038"/>
                    </a:ext>
                  </a:extLst>
                </a:gridCol>
                <a:gridCol w="6835305">
                  <a:extLst>
                    <a:ext uri="{9D8B030D-6E8A-4147-A177-3AD203B41FA5}">
                      <a16:colId xmlns:a16="http://schemas.microsoft.com/office/drawing/2014/main" val="2340435073"/>
                    </a:ext>
                  </a:extLst>
                </a:gridCol>
              </a:tblGrid>
              <a:tr h="314348">
                <a:tc>
                  <a:txBody>
                    <a:bodyPr/>
                    <a:lstStyle/>
                    <a:p>
                      <a:r>
                        <a:rPr lang="en-GB" sz="1800">
                          <a:solidFill>
                            <a:schemeClr val="bg1"/>
                          </a:solidFill>
                          <a:highlight>
                            <a:srgbClr val="007B4E"/>
                          </a:highlight>
                          <a:latin typeface="Arial" panose="020B0604020202020204" pitchFamily="34" charset="0"/>
                          <a:cs typeface="Arial" panose="020B0604020202020204" pitchFamily="34" charset="0"/>
                        </a:rPr>
                        <a:t>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B4E"/>
                    </a:solidFill>
                  </a:tcPr>
                </a:tc>
                <a:tc>
                  <a:txBody>
                    <a:bodyPr/>
                    <a:lstStyle/>
                    <a:p>
                      <a:r>
                        <a:rPr lang="en-US" sz="1800">
                          <a:solidFill>
                            <a:schemeClr val="bg1"/>
                          </a:solidFill>
                          <a:highlight>
                            <a:srgbClr val="007B4E"/>
                          </a:highlight>
                          <a:latin typeface="Arial" panose="020B0604020202020204" pitchFamily="34" charset="0"/>
                          <a:cs typeface="Arial" panose="020B0604020202020204" pitchFamily="34" charset="0"/>
                        </a:rPr>
                        <a:t>Rationale</a:t>
                      </a:r>
                      <a:endParaRPr lang="en-GB" sz="1800">
                        <a:solidFill>
                          <a:schemeClr val="bg1"/>
                        </a:solidFill>
                        <a:highlight>
                          <a:srgbClr val="007B4E"/>
                        </a:highligh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B4E"/>
                    </a:solidFill>
                  </a:tcPr>
                </a:tc>
                <a:extLst>
                  <a:ext uri="{0D108BD9-81ED-4DB2-BD59-A6C34878D82A}">
                    <a16:rowId xmlns:a16="http://schemas.microsoft.com/office/drawing/2014/main" val="424341560"/>
                  </a:ext>
                </a:extLst>
              </a:tr>
              <a:tr h="1244871">
                <a:tc>
                  <a:txBody>
                    <a:bodyPr/>
                    <a:lstStyle/>
                    <a:p>
                      <a:r>
                        <a:rPr lang="en-US" sz="1400" b="0" kern="1200">
                          <a:solidFill>
                            <a:schemeClr val="tx1"/>
                          </a:solidFill>
                          <a:effectLst/>
                          <a:latin typeface="Arial" panose="020B0604020202020204" pitchFamily="34" charset="0"/>
                          <a:ea typeface="+mn-ea"/>
                          <a:cs typeface="Arial" panose="020B0604020202020204" pitchFamily="34" charset="0"/>
                        </a:rPr>
                        <a:t>Q13: Did your mental health team tell you who to contact if you had any questions or concerns about your care or treatment?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Courier New" panose="02070309020205020404" pitchFamily="49" charset="0"/>
                        <a:buChar char="o"/>
                      </a:pPr>
                      <a:r>
                        <a:rPr lang="en-US" sz="1400" b="0" kern="1200" dirty="0">
                          <a:solidFill>
                            <a:schemeClr val="tx1"/>
                          </a:solidFill>
                          <a:effectLst/>
                          <a:latin typeface="Arial" panose="020B0604020202020204" pitchFamily="34" charset="0"/>
                          <a:ea typeface="+mn-ea"/>
                          <a:cs typeface="Arial" panose="020B0604020202020204" pitchFamily="34" charset="0"/>
                        </a:rPr>
                        <a:t>Concerns were raised that respondents may interpret the question broadly and think about a range of contacts, including GPs and Care Quality Commission (CQC), rather than a named contact within the mental health team. </a:t>
                      </a:r>
                    </a:p>
                    <a:p>
                      <a:pPr marL="285750" indent="-285750">
                        <a:buFont typeface="Courier New" panose="02070309020205020404" pitchFamily="49" charset="0"/>
                        <a:buChar char="o"/>
                      </a:pPr>
                      <a:r>
                        <a:rPr lang="en-US" sz="1400" b="0" kern="1200" dirty="0">
                          <a:solidFill>
                            <a:schemeClr val="tx1"/>
                          </a:solidFill>
                          <a:effectLst/>
                          <a:latin typeface="Arial" panose="020B0604020202020204" pitchFamily="34" charset="0"/>
                          <a:ea typeface="+mn-ea"/>
                          <a:cs typeface="Arial" panose="020B0604020202020204" pitchFamily="34" charset="0"/>
                        </a:rPr>
                        <a:t>Stakeholders outlined the importance of service users having a 'named’ contact; however, this is only specified as a requirement in NICE guidelines in crisis care 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8560046"/>
                  </a:ext>
                </a:extLst>
              </a:tr>
              <a:tr h="1306653">
                <a:tc>
                  <a:txBody>
                    <a:bodyPr/>
                    <a:lstStyle/>
                    <a:p>
                      <a:r>
                        <a:rPr lang="en-US" sz="1400" b="0" kern="1200">
                          <a:solidFill>
                            <a:schemeClr val="tx1"/>
                          </a:solidFill>
                          <a:effectLst/>
                          <a:latin typeface="Arial" panose="020B0604020202020204" pitchFamily="34" charset="0"/>
                          <a:ea typeface="+mn-ea"/>
                          <a:cs typeface="Arial" panose="020B0604020202020204" pitchFamily="34" charset="0"/>
                        </a:rPr>
                        <a:t>Q19: Have you been given a diagnosis for your mental health?</a:t>
                      </a:r>
                      <a:endParaRPr lang="en-US" sz="1400" b="0" kern="1200">
                        <a:solidFill>
                          <a:schemeClr val="bg2">
                            <a:lumMod val="60000"/>
                            <a:lumOff val="40000"/>
                          </a:schemeClr>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Courier New" panose="02070309020205020404" pitchFamily="49" charset="0"/>
                        <a:buChar char="o"/>
                      </a:pPr>
                      <a:r>
                        <a:rPr lang="en-GB" sz="1400" kern="1200" dirty="0">
                          <a:solidFill>
                            <a:schemeClr val="tx1"/>
                          </a:solidFill>
                          <a:effectLst/>
                          <a:latin typeface="+mn-lt"/>
                          <a:ea typeface="+mn-ea"/>
                          <a:cs typeface="+mn-cs"/>
                        </a:rPr>
                        <a:t>Stakeholders agreed the question was less actionable and of lower priority. Feedback suggested that diagnosis alone does not reliably reflect the quality of care or service user experience. </a:t>
                      </a:r>
                    </a:p>
                    <a:p>
                      <a:pPr marL="285750" indent="-285750">
                        <a:buFont typeface="Courier New" panose="02070309020205020404" pitchFamily="49" charset="0"/>
                        <a:buChar char="o"/>
                      </a:pPr>
                      <a:r>
                        <a:rPr lang="en-GB" sz="1400" kern="1200" dirty="0">
                          <a:solidFill>
                            <a:schemeClr val="tx1"/>
                          </a:solidFill>
                          <a:effectLst/>
                          <a:latin typeface="+mn-lt"/>
                          <a:ea typeface="+mn-ea"/>
                          <a:cs typeface="+mn-cs"/>
                        </a:rPr>
                        <a:t>Diagnosis can take a long time due to complex presentations, the need for assessment over time, service pressures and clinical caution. This delay was already reflected in the existing data, which showed that the proportion of people reporting having received a diagnosis increased the longer they had been in contact with services. </a:t>
                      </a:r>
                      <a:endParaRPr lang="en-US" sz="1400" b="1" kern="1200" dirty="0">
                        <a:solidFill>
                          <a:schemeClr val="bg2">
                            <a:lumMod val="60000"/>
                            <a:lumOff val="40000"/>
                          </a:schemeClr>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132522"/>
                  </a:ext>
                </a:extLst>
              </a:tr>
              <a:tr h="628696">
                <a:tc>
                  <a:txBody>
                    <a:bodyPr/>
                    <a:lstStyle/>
                    <a:p>
                      <a:pPr marL="0" algn="l" defTabSz="914400" rtl="0" eaLnBrk="1" latinLnBrk="0" hangingPunct="1"/>
                      <a:r>
                        <a:rPr lang="en-US" sz="1400" b="0" kern="1200">
                          <a:solidFill>
                            <a:schemeClr val="tx1"/>
                          </a:solidFill>
                          <a:latin typeface="Arial" panose="020B0604020202020204" pitchFamily="34" charset="0"/>
                          <a:ea typeface="+mn-ea"/>
                          <a:cs typeface="Arial" panose="020B0604020202020204" pitchFamily="34" charset="0"/>
                        </a:rPr>
                        <a:t>Q25: Thinking about the last time you received therapy, did you have enough privacy to talk comfortably?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defTabSz="914400" rtl="0" eaLnBrk="1" latinLnBrk="0" hangingPunct="1">
                        <a:buFont typeface="Courier New" panose="02070309020205020404" pitchFamily="49" charset="0"/>
                        <a:buChar char="o"/>
                      </a:pPr>
                      <a:r>
                        <a:rPr lang="en-US" sz="1400" b="0" kern="1200" dirty="0">
                          <a:solidFill>
                            <a:schemeClr val="tx1"/>
                          </a:solidFill>
                          <a:latin typeface="Arial" panose="020B0604020202020204" pitchFamily="34" charset="0"/>
                          <a:ea typeface="+mn-ea"/>
                          <a:cs typeface="Arial" panose="020B0604020202020204" pitchFamily="34" charset="0"/>
                        </a:rPr>
                        <a:t>Stakeholders agreed that the privacy question had limited value and showed strong ceiling effects. Privacy can be outside of a trust’s control due to different delivery methods available (e.g. video call in the person’s home).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1675143"/>
                  </a:ext>
                </a:extLst>
              </a:tr>
              <a:tr h="628696">
                <a:tc>
                  <a:txBody>
                    <a:bodyPr/>
                    <a:lstStyle/>
                    <a:p>
                      <a:pPr marL="0" algn="l" defTabSz="914400" rtl="0" eaLnBrk="1" latinLnBrk="0" hangingPunct="1"/>
                      <a:r>
                        <a:rPr lang="en-US" sz="1400" b="0" kern="1200">
                          <a:solidFill>
                            <a:schemeClr val="tx1"/>
                          </a:solidFill>
                          <a:latin typeface="Arial" panose="020B0604020202020204" pitchFamily="34" charset="0"/>
                          <a:ea typeface="+mn-ea"/>
                          <a:cs typeface="Arial" panose="020B0604020202020204" pitchFamily="34" charset="0"/>
                        </a:rPr>
                        <a:t>X6: In the last 12 months, have you had a Community Treatment Order (CTO) in 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defTabSz="914400" rtl="0" eaLnBrk="1" latinLnBrk="0" hangingPunct="1">
                        <a:buFont typeface="Courier New" panose="02070309020205020404" pitchFamily="49" charset="0"/>
                        <a:buChar char="o"/>
                      </a:pPr>
                      <a:r>
                        <a:rPr lang="en-US" sz="1400" b="0" kern="1200" dirty="0">
                          <a:solidFill>
                            <a:schemeClr val="tx1"/>
                          </a:solidFill>
                          <a:latin typeface="Arial" panose="020B0604020202020204" pitchFamily="34" charset="0"/>
                          <a:ea typeface="+mn-ea"/>
                          <a:cs typeface="Arial" panose="020B0604020202020204" pitchFamily="34" charset="0"/>
                        </a:rPr>
                        <a:t>An online only question, which was removed due to the addition of the new sampling variable which records whether service users have had a CTO.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6270626"/>
                  </a:ext>
                </a:extLst>
              </a:tr>
            </a:tbl>
          </a:graphicData>
        </a:graphic>
      </p:graphicFrame>
    </p:spTree>
    <p:extLst>
      <p:ext uri="{BB962C8B-B14F-4D97-AF65-F5344CB8AC3E}">
        <p14:creationId xmlns:p14="http://schemas.microsoft.com/office/powerpoint/2010/main" val="3245515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1140-DCCA-4D44-7DB9-2ED9CBA5ED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8E4005-55E9-3B8A-AB76-6F1572A46480}"/>
              </a:ext>
            </a:extLst>
          </p:cNvPr>
          <p:cNvSpPr>
            <a:spLocks noGrp="1"/>
          </p:cNvSpPr>
          <p:nvPr>
            <p:ph type="title"/>
          </p:nvPr>
        </p:nvSpPr>
        <p:spPr>
          <a:xfrm>
            <a:off x="589916" y="641880"/>
            <a:ext cx="5578474" cy="461665"/>
          </a:xfrm>
        </p:spPr>
        <p:txBody>
          <a:bodyPr/>
          <a:lstStyle/>
          <a:p>
            <a:r>
              <a:rPr lang="en-US">
                <a:solidFill>
                  <a:srgbClr val="007B4E"/>
                </a:solidFill>
                <a:latin typeface="Arial" panose="020B0604020202020204" pitchFamily="34" charset="0"/>
                <a:cs typeface="Arial" panose="020B0604020202020204" pitchFamily="34" charset="0"/>
              </a:rPr>
              <a:t>Service-user facing materials </a:t>
            </a:r>
            <a:endParaRPr lang="en-GB">
              <a:solidFill>
                <a:srgbClr val="007B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1665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AFDB8-F1CD-06D5-2560-03FB6F53B4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738A66-B079-88D0-D579-64C0FC6C89BE}"/>
              </a:ext>
            </a:extLst>
          </p:cNvPr>
          <p:cNvSpPr>
            <a:spLocks noGrp="1"/>
          </p:cNvSpPr>
          <p:nvPr>
            <p:ph type="title"/>
          </p:nvPr>
        </p:nvSpPr>
        <p:spPr>
          <a:xfrm>
            <a:off x="589916" y="640844"/>
            <a:ext cx="11155361" cy="461665"/>
          </a:xfrm>
        </p:spPr>
        <p:txBody>
          <a:bodyPr>
            <a:noAutofit/>
          </a:bodyPr>
          <a:lstStyle/>
          <a:p>
            <a:r>
              <a:rPr lang="en-US" sz="3000">
                <a:solidFill>
                  <a:srgbClr val="007B4E"/>
                </a:solidFill>
                <a:latin typeface="Arial" panose="020B0604020202020204" pitchFamily="34" charset="0"/>
                <a:cs typeface="Arial" panose="020B0604020202020204" pitchFamily="34" charset="0"/>
              </a:rPr>
              <a:t>Service-user facing materials</a:t>
            </a:r>
            <a:endParaRPr lang="en-GB" sz="3000">
              <a:solidFill>
                <a:srgbClr val="007B4E"/>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B3170E-954C-B353-D900-07E2755E322D}"/>
              </a:ext>
            </a:extLst>
          </p:cNvPr>
          <p:cNvSpPr>
            <a:spLocks noGrp="1"/>
          </p:cNvSpPr>
          <p:nvPr>
            <p:ph idx="1"/>
          </p:nvPr>
        </p:nvSpPr>
        <p:spPr>
          <a:xfrm>
            <a:off x="593291" y="1253043"/>
            <a:ext cx="11156053" cy="675132"/>
          </a:xfrm>
        </p:spPr>
        <p:txBody>
          <a:bodyPr>
            <a:normAutofit/>
          </a:bodyPr>
          <a:lstStyle/>
          <a:p>
            <a:pPr marL="0" lvl="0" indent="0">
              <a:buNone/>
            </a:pPr>
            <a:r>
              <a:rPr lang="en-US" sz="1600">
                <a:solidFill>
                  <a:srgbClr val="4D4D4D"/>
                </a:solidFill>
                <a:latin typeface="Arial" panose="020B0604020202020204" pitchFamily="34" charset="0"/>
                <a:cs typeface="Arial" panose="020B0604020202020204" pitchFamily="34" charset="0"/>
              </a:rPr>
              <a:t>Minor changes were implemented for these documents in 2026. </a:t>
            </a:r>
          </a:p>
          <a:p>
            <a:endParaRPr lang="en-GB" sz="1600">
              <a:solidFill>
                <a:srgbClr val="4D4D4D"/>
              </a:solidFill>
              <a:latin typeface="Arial" panose="020B0604020202020204" pitchFamily="34" charset="0"/>
              <a:cs typeface="Arial" panose="020B0604020202020204" pitchFamily="34" charset="0"/>
            </a:endParaRPr>
          </a:p>
        </p:txBody>
      </p:sp>
      <p:cxnSp>
        <p:nvCxnSpPr>
          <p:cNvPr id="5" name="Google Shape;1251;p44">
            <a:extLst>
              <a:ext uri="{FF2B5EF4-FFF2-40B4-BE49-F238E27FC236}">
                <a16:creationId xmlns:a16="http://schemas.microsoft.com/office/drawing/2014/main" id="{86066199-F7EE-8F76-4BF2-0986D0C17094}"/>
              </a:ext>
            </a:extLst>
          </p:cNvPr>
          <p:cNvCxnSpPr>
            <a:cxnSpLocks/>
          </p:cNvCxnSpPr>
          <p:nvPr/>
        </p:nvCxnSpPr>
        <p:spPr>
          <a:xfrm>
            <a:off x="3278736" y="5727334"/>
            <a:ext cx="732800" cy="0"/>
          </a:xfrm>
          <a:prstGeom prst="straightConnector1">
            <a:avLst/>
          </a:prstGeom>
          <a:noFill/>
          <a:ln w="19050" cap="flat" cmpd="sng">
            <a:solidFill>
              <a:schemeClr val="accent3"/>
            </a:solidFill>
            <a:prstDash val="solid"/>
            <a:round/>
            <a:headEnd type="none" w="med" len="med"/>
            <a:tailEnd type="oval" w="med" len="med"/>
          </a:ln>
        </p:spPr>
      </p:cxnSp>
      <p:sp>
        <p:nvSpPr>
          <p:cNvPr id="6" name="Google Shape;1252;p44">
            <a:extLst>
              <a:ext uri="{FF2B5EF4-FFF2-40B4-BE49-F238E27FC236}">
                <a16:creationId xmlns:a16="http://schemas.microsoft.com/office/drawing/2014/main" id="{CFC696BE-579F-4550-A7AF-1B88145848BD}"/>
              </a:ext>
            </a:extLst>
          </p:cNvPr>
          <p:cNvSpPr/>
          <p:nvPr/>
        </p:nvSpPr>
        <p:spPr>
          <a:xfrm>
            <a:off x="3717398" y="4466598"/>
            <a:ext cx="1782487" cy="1782559"/>
          </a:xfrm>
          <a:custGeom>
            <a:avLst/>
            <a:gdLst/>
            <a:ahLst/>
            <a:cxnLst/>
            <a:rect l="l" t="t" r="r" b="b"/>
            <a:pathLst>
              <a:path w="24637" h="24638" extrusionOk="0">
                <a:moveTo>
                  <a:pt x="1" y="1"/>
                </a:moveTo>
                <a:cubicBezTo>
                  <a:pt x="1" y="13606"/>
                  <a:pt x="11032" y="24638"/>
                  <a:pt x="24637" y="24638"/>
                </a:cubicBezTo>
                <a:lnTo>
                  <a:pt x="24637" y="1"/>
                </a:lnTo>
                <a:close/>
              </a:path>
            </a:pathLst>
          </a:custGeom>
          <a:solidFill>
            <a:schemeClr val="accent3"/>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7" name="Google Shape;1253;p44">
            <a:extLst>
              <a:ext uri="{FF2B5EF4-FFF2-40B4-BE49-F238E27FC236}">
                <a16:creationId xmlns:a16="http://schemas.microsoft.com/office/drawing/2014/main" id="{B628CDBB-C18C-36E4-BAAB-91887D64BCF8}"/>
              </a:ext>
            </a:extLst>
          </p:cNvPr>
          <p:cNvSpPr txBox="1"/>
          <p:nvPr/>
        </p:nvSpPr>
        <p:spPr>
          <a:xfrm>
            <a:off x="258535" y="4850859"/>
            <a:ext cx="2891200" cy="464800"/>
          </a:xfrm>
          <a:prstGeom prst="rect">
            <a:avLst/>
          </a:prstGeom>
          <a:noFill/>
          <a:ln>
            <a:noFill/>
          </a:ln>
        </p:spPr>
        <p:txBody>
          <a:bodyPr spcFirstLastPara="1" wrap="square" lIns="121900" tIns="121900" rIns="121900" bIns="121900" anchor="t" anchorCtr="0">
            <a:noAutofit/>
          </a:bodyPr>
          <a:lstStyle/>
          <a:p>
            <a:pPr algn="r"/>
            <a:r>
              <a:rPr lang="en" sz="2133" b="1">
                <a:solidFill>
                  <a:schemeClr val="accent3"/>
                </a:solidFill>
                <a:latin typeface="Arial" panose="020B0604020202020204" pitchFamily="34" charset="0"/>
                <a:ea typeface="Fira Sans Extra Condensed"/>
                <a:cs typeface="Fira Sans Extra Condensed"/>
                <a:sym typeface="Fira Sans Extra Condensed"/>
              </a:rPr>
              <a:t>SMS guidance</a:t>
            </a:r>
            <a:endParaRPr sz="2133" b="1">
              <a:solidFill>
                <a:schemeClr val="accent3"/>
              </a:solidFill>
              <a:latin typeface="Arial" panose="020B0604020202020204" pitchFamily="34" charset="0"/>
              <a:ea typeface="Fira Sans Extra Condensed"/>
              <a:cs typeface="Fira Sans Extra Condensed"/>
              <a:sym typeface="Fira Sans Extra Condensed"/>
            </a:endParaRPr>
          </a:p>
        </p:txBody>
      </p:sp>
      <p:sp>
        <p:nvSpPr>
          <p:cNvPr id="10" name="Google Shape;1256;p44">
            <a:extLst>
              <a:ext uri="{FF2B5EF4-FFF2-40B4-BE49-F238E27FC236}">
                <a16:creationId xmlns:a16="http://schemas.microsoft.com/office/drawing/2014/main" id="{719343EB-7919-B081-1DB6-23B3C80AB2A5}"/>
              </a:ext>
            </a:extLst>
          </p:cNvPr>
          <p:cNvSpPr/>
          <p:nvPr/>
        </p:nvSpPr>
        <p:spPr>
          <a:xfrm>
            <a:off x="6226853" y="4466599"/>
            <a:ext cx="1782487" cy="1782559"/>
          </a:xfrm>
          <a:custGeom>
            <a:avLst/>
            <a:gdLst/>
            <a:ahLst/>
            <a:cxnLst/>
            <a:rect l="l" t="t" r="r" b="b"/>
            <a:pathLst>
              <a:path w="24637" h="24638" extrusionOk="0">
                <a:moveTo>
                  <a:pt x="0" y="1"/>
                </a:moveTo>
                <a:lnTo>
                  <a:pt x="0" y="24638"/>
                </a:lnTo>
                <a:cubicBezTo>
                  <a:pt x="13605" y="24638"/>
                  <a:pt x="24636" y="13606"/>
                  <a:pt x="24636" y="1"/>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srgbClr val="0F9ED5"/>
              </a:solidFill>
              <a:latin typeface="Arial" panose="020B0604020202020204" pitchFamily="34" charset="0"/>
            </a:endParaRPr>
          </a:p>
        </p:txBody>
      </p:sp>
      <p:sp>
        <p:nvSpPr>
          <p:cNvPr id="11" name="Google Shape;1257;p44">
            <a:extLst>
              <a:ext uri="{FF2B5EF4-FFF2-40B4-BE49-F238E27FC236}">
                <a16:creationId xmlns:a16="http://schemas.microsoft.com/office/drawing/2014/main" id="{8AE42473-15AA-7D9D-9D14-50CC4D1D4EFB}"/>
              </a:ext>
            </a:extLst>
          </p:cNvPr>
          <p:cNvSpPr txBox="1"/>
          <p:nvPr/>
        </p:nvSpPr>
        <p:spPr>
          <a:xfrm>
            <a:off x="8458655" y="4850859"/>
            <a:ext cx="3194981" cy="464800"/>
          </a:xfrm>
          <a:prstGeom prst="rect">
            <a:avLst/>
          </a:prstGeom>
          <a:noFill/>
          <a:ln>
            <a:noFill/>
          </a:ln>
        </p:spPr>
        <p:txBody>
          <a:bodyPr spcFirstLastPara="1" wrap="square" lIns="121900" tIns="121900" rIns="121900" bIns="121900" anchor="t" anchorCtr="0">
            <a:noAutofit/>
          </a:bodyPr>
          <a:lstStyle/>
          <a:p>
            <a:r>
              <a:rPr lang="en" sz="2133" b="1">
                <a:solidFill>
                  <a:schemeClr val="accent4"/>
                </a:solidFill>
                <a:latin typeface="Arial" panose="020B0604020202020204" pitchFamily="34" charset="0"/>
                <a:ea typeface="Fira Sans Extra Condensed"/>
                <a:cs typeface="Fira Sans Extra Condensed"/>
                <a:sym typeface="Fira Sans Extra Condensed"/>
              </a:rPr>
              <a:t>Posters: Dissent &amp; </a:t>
            </a:r>
          </a:p>
          <a:p>
            <a:r>
              <a:rPr lang="en" sz="2133" b="1">
                <a:solidFill>
                  <a:schemeClr val="accent4"/>
                </a:solidFill>
                <a:latin typeface="Arial" panose="020B0604020202020204" pitchFamily="34" charset="0"/>
                <a:ea typeface="Fira Sans Extra Condensed"/>
                <a:cs typeface="Fira Sans Extra Condensed"/>
                <a:sym typeface="Fira Sans Extra Condensed"/>
              </a:rPr>
              <a:t>16/17 year olds’ leaflet</a:t>
            </a:r>
            <a:endParaRPr sz="2133" b="1">
              <a:solidFill>
                <a:schemeClr val="accent4"/>
              </a:solidFill>
              <a:latin typeface="Arial" panose="020B0604020202020204" pitchFamily="34" charset="0"/>
              <a:ea typeface="Fira Sans Extra Condensed"/>
              <a:cs typeface="Fira Sans Extra Condensed"/>
              <a:sym typeface="Fira Sans Extra Condensed"/>
            </a:endParaRPr>
          </a:p>
        </p:txBody>
      </p:sp>
      <p:cxnSp>
        <p:nvCxnSpPr>
          <p:cNvPr id="13" name="Google Shape;1259;p44">
            <a:extLst>
              <a:ext uri="{FF2B5EF4-FFF2-40B4-BE49-F238E27FC236}">
                <a16:creationId xmlns:a16="http://schemas.microsoft.com/office/drawing/2014/main" id="{45EC3CE4-9607-A4E8-ADEE-ACFDE3B61BBE}"/>
              </a:ext>
            </a:extLst>
          </p:cNvPr>
          <p:cNvCxnSpPr>
            <a:cxnSpLocks/>
          </p:cNvCxnSpPr>
          <p:nvPr/>
        </p:nvCxnSpPr>
        <p:spPr>
          <a:xfrm rot="10800000">
            <a:off x="7715186" y="5727334"/>
            <a:ext cx="732800" cy="0"/>
          </a:xfrm>
          <a:prstGeom prst="straightConnector1">
            <a:avLst/>
          </a:prstGeom>
          <a:noFill/>
          <a:ln w="19050" cap="flat" cmpd="sng">
            <a:solidFill>
              <a:schemeClr val="accent4"/>
            </a:solidFill>
            <a:prstDash val="solid"/>
            <a:round/>
            <a:headEnd type="none" w="med" len="med"/>
            <a:tailEnd type="oval" w="med" len="med"/>
          </a:ln>
        </p:spPr>
      </p:cxnSp>
      <p:sp>
        <p:nvSpPr>
          <p:cNvPr id="15" name="Google Shape;1261;p44">
            <a:extLst>
              <a:ext uri="{FF2B5EF4-FFF2-40B4-BE49-F238E27FC236}">
                <a16:creationId xmlns:a16="http://schemas.microsoft.com/office/drawing/2014/main" id="{4EFF85C3-7E94-97C1-2F9C-27FD7A71A4FD}"/>
              </a:ext>
            </a:extLst>
          </p:cNvPr>
          <p:cNvSpPr/>
          <p:nvPr/>
        </p:nvSpPr>
        <p:spPr>
          <a:xfrm>
            <a:off x="6226853" y="1970885"/>
            <a:ext cx="1782487" cy="1782487"/>
          </a:xfrm>
          <a:custGeom>
            <a:avLst/>
            <a:gdLst/>
            <a:ahLst/>
            <a:cxnLst/>
            <a:rect l="l" t="t" r="r" b="b"/>
            <a:pathLst>
              <a:path w="24637" h="24637" extrusionOk="0">
                <a:moveTo>
                  <a:pt x="0" y="1"/>
                </a:moveTo>
                <a:lnTo>
                  <a:pt x="0" y="24636"/>
                </a:lnTo>
                <a:lnTo>
                  <a:pt x="24636" y="24636"/>
                </a:lnTo>
                <a:cubicBezTo>
                  <a:pt x="24636" y="11032"/>
                  <a:pt x="13605" y="1"/>
                  <a:pt x="0" y="1"/>
                </a:cubicBezTo>
                <a:close/>
              </a:path>
            </a:pathLst>
          </a:custGeom>
          <a:solidFill>
            <a:schemeClr val="accent2"/>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16" name="Google Shape;1262;p44">
            <a:extLst>
              <a:ext uri="{FF2B5EF4-FFF2-40B4-BE49-F238E27FC236}">
                <a16:creationId xmlns:a16="http://schemas.microsoft.com/office/drawing/2014/main" id="{5A7F0586-8D41-D4E4-1A27-E7549B3A0487}"/>
              </a:ext>
            </a:extLst>
          </p:cNvPr>
          <p:cNvSpPr txBox="1"/>
          <p:nvPr/>
        </p:nvSpPr>
        <p:spPr>
          <a:xfrm>
            <a:off x="8447986" y="1160737"/>
            <a:ext cx="3301358" cy="464800"/>
          </a:xfrm>
          <a:prstGeom prst="rect">
            <a:avLst/>
          </a:prstGeom>
          <a:noFill/>
          <a:ln>
            <a:noFill/>
          </a:ln>
        </p:spPr>
        <p:txBody>
          <a:bodyPr spcFirstLastPara="1" wrap="square" lIns="121900" tIns="121900" rIns="121900" bIns="121900" anchor="t" anchorCtr="0">
            <a:noAutofit/>
          </a:bodyPr>
          <a:lstStyle/>
          <a:p>
            <a:r>
              <a:rPr lang="en" sz="2133" b="1">
                <a:solidFill>
                  <a:schemeClr val="accent2"/>
                </a:solidFill>
                <a:latin typeface="Arial" panose="020B0604020202020204" pitchFamily="34" charset="0"/>
                <a:ea typeface="Fira Sans Extra Condensed"/>
                <a:cs typeface="Fira Sans Extra Condensed"/>
                <a:sym typeface="Fira Sans Extra Condensed"/>
              </a:rPr>
              <a:t>Multilanguage sheets</a:t>
            </a:r>
            <a:endParaRPr sz="2133" b="1">
              <a:solidFill>
                <a:schemeClr val="accent2"/>
              </a:solidFill>
              <a:latin typeface="Arial" panose="020B0604020202020204" pitchFamily="34" charset="0"/>
              <a:ea typeface="Fira Sans Extra Condensed"/>
              <a:cs typeface="Fira Sans Extra Condensed"/>
              <a:sym typeface="Fira Sans Extra Condensed"/>
            </a:endParaRPr>
          </a:p>
        </p:txBody>
      </p:sp>
      <p:sp>
        <p:nvSpPr>
          <p:cNvPr id="17" name="Google Shape;1263;p44">
            <a:extLst>
              <a:ext uri="{FF2B5EF4-FFF2-40B4-BE49-F238E27FC236}">
                <a16:creationId xmlns:a16="http://schemas.microsoft.com/office/drawing/2014/main" id="{3378E841-CCAD-7EA0-2F4F-D4BBDE24F954}"/>
              </a:ext>
            </a:extLst>
          </p:cNvPr>
          <p:cNvSpPr txBox="1"/>
          <p:nvPr/>
        </p:nvSpPr>
        <p:spPr>
          <a:xfrm>
            <a:off x="8458655" y="1566685"/>
            <a:ext cx="3319177" cy="808400"/>
          </a:xfrm>
          <a:prstGeom prst="rect">
            <a:avLst/>
          </a:prstGeom>
          <a:noFill/>
          <a:ln>
            <a:noFill/>
          </a:ln>
        </p:spPr>
        <p:txBody>
          <a:bodyPr spcFirstLastPara="1" wrap="square" lIns="121900" tIns="121900" rIns="121900" bIns="121900" anchor="t" anchorCtr="0">
            <a:noAutofit/>
          </a:bodyPr>
          <a:lstStyle/>
          <a:p>
            <a:r>
              <a:rPr lang="en" sz="1600">
                <a:solidFill>
                  <a:srgbClr val="4D4D4D"/>
                </a:solidFill>
                <a:latin typeface="Arial" panose="020B0604020202020204" pitchFamily="34" charset="0"/>
                <a:ea typeface="Roboto"/>
                <a:cs typeface="Arial" panose="020B0604020202020204" pitchFamily="34" charset="0"/>
                <a:sym typeface="Roboto"/>
              </a:rPr>
              <a:t>The sheet offers 19 non-English langauges. Nine of these have a QR code which links straight to the survey in that language.</a:t>
            </a:r>
            <a:r>
              <a:rPr lang="en-GB" sz="1600">
                <a:solidFill>
                  <a:srgbClr val="4D4D4D"/>
                </a:solidFill>
                <a:latin typeface="Arial" panose="020B0604020202020204" pitchFamily="34" charset="0"/>
                <a:ea typeface="Roboto"/>
                <a:cs typeface="Arial" panose="020B0604020202020204" pitchFamily="34" charset="0"/>
                <a:sym typeface="Roboto"/>
              </a:rPr>
              <a:t> French has been replaced by Romanian as an online survey option, but French has been retained for translation support via an interpreter in place of Thai.</a:t>
            </a:r>
            <a:r>
              <a:rPr lang="en" sz="1600">
                <a:solidFill>
                  <a:srgbClr val="4D4D4D"/>
                </a:solidFill>
                <a:latin typeface="Arial" panose="020B0604020202020204" pitchFamily="34" charset="0"/>
                <a:ea typeface="Roboto"/>
                <a:cs typeface="Arial" panose="020B0604020202020204" pitchFamily="34" charset="0"/>
                <a:sym typeface="Roboto"/>
              </a:rPr>
              <a:t> </a:t>
            </a:r>
            <a:r>
              <a:rPr lang="en-GB" sz="1600">
                <a:solidFill>
                  <a:srgbClr val="4D4D4D"/>
                </a:solidFill>
                <a:latin typeface="Arial" panose="020B0604020202020204" pitchFamily="34" charset="0"/>
                <a:ea typeface="Roboto"/>
                <a:cs typeface="Arial" panose="020B0604020202020204" pitchFamily="34" charset="0"/>
                <a:sym typeface="Roboto"/>
              </a:rPr>
              <a:t>Service</a:t>
            </a:r>
            <a:r>
              <a:rPr lang="en" sz="1600">
                <a:solidFill>
                  <a:srgbClr val="4D4D4D"/>
                </a:solidFill>
                <a:latin typeface="Arial" panose="020B0604020202020204" pitchFamily="34" charset="0"/>
                <a:ea typeface="Roboto"/>
                <a:cs typeface="Arial" panose="020B0604020202020204" pitchFamily="34" charset="0"/>
                <a:sym typeface="Roboto"/>
              </a:rPr>
              <a:t> users whose first language is not English would read the sheet in their preferred language where available.</a:t>
            </a:r>
            <a:endParaRPr sz="1600">
              <a:solidFill>
                <a:srgbClr val="4D4D4D"/>
              </a:solidFill>
              <a:latin typeface="Arial" panose="020B0604020202020204" pitchFamily="34" charset="0"/>
              <a:ea typeface="Roboto"/>
              <a:cs typeface="Arial" panose="020B0604020202020204" pitchFamily="34" charset="0"/>
              <a:sym typeface="Roboto"/>
            </a:endParaRPr>
          </a:p>
        </p:txBody>
      </p:sp>
      <p:cxnSp>
        <p:nvCxnSpPr>
          <p:cNvPr id="18" name="Google Shape;1264;p44">
            <a:extLst>
              <a:ext uri="{FF2B5EF4-FFF2-40B4-BE49-F238E27FC236}">
                <a16:creationId xmlns:a16="http://schemas.microsoft.com/office/drawing/2014/main" id="{2192E817-7612-1FEA-1843-ADCA86856D59}"/>
              </a:ext>
            </a:extLst>
          </p:cNvPr>
          <p:cNvCxnSpPr>
            <a:cxnSpLocks/>
          </p:cNvCxnSpPr>
          <p:nvPr/>
        </p:nvCxnSpPr>
        <p:spPr>
          <a:xfrm rot="10800000">
            <a:off x="7715187" y="2398020"/>
            <a:ext cx="732800" cy="0"/>
          </a:xfrm>
          <a:prstGeom prst="straightConnector1">
            <a:avLst/>
          </a:prstGeom>
          <a:noFill/>
          <a:ln w="19050" cap="flat" cmpd="sng">
            <a:solidFill>
              <a:schemeClr val="accent2"/>
            </a:solidFill>
            <a:prstDash val="solid"/>
            <a:round/>
            <a:headEnd type="none" w="med" len="med"/>
            <a:tailEnd type="oval" w="med" len="med"/>
          </a:ln>
        </p:spPr>
      </p:cxnSp>
      <p:cxnSp>
        <p:nvCxnSpPr>
          <p:cNvPr id="20" name="Google Shape;1266;p44">
            <a:extLst>
              <a:ext uri="{FF2B5EF4-FFF2-40B4-BE49-F238E27FC236}">
                <a16:creationId xmlns:a16="http://schemas.microsoft.com/office/drawing/2014/main" id="{199702AA-09B4-A601-5426-6D9E0C6ACEFB}"/>
              </a:ext>
            </a:extLst>
          </p:cNvPr>
          <p:cNvCxnSpPr>
            <a:cxnSpLocks/>
          </p:cNvCxnSpPr>
          <p:nvPr/>
        </p:nvCxnSpPr>
        <p:spPr>
          <a:xfrm>
            <a:off x="3297137" y="2398020"/>
            <a:ext cx="732800" cy="0"/>
          </a:xfrm>
          <a:prstGeom prst="straightConnector1">
            <a:avLst/>
          </a:prstGeom>
          <a:noFill/>
          <a:ln w="19050" cap="flat" cmpd="sng">
            <a:solidFill>
              <a:schemeClr val="accent1"/>
            </a:solidFill>
            <a:prstDash val="solid"/>
            <a:round/>
            <a:headEnd type="none" w="med" len="med"/>
            <a:tailEnd type="oval" w="med" len="med"/>
          </a:ln>
        </p:spPr>
      </p:cxnSp>
      <p:sp>
        <p:nvSpPr>
          <p:cNvPr id="21" name="Google Shape;1267;p44">
            <a:extLst>
              <a:ext uri="{FF2B5EF4-FFF2-40B4-BE49-F238E27FC236}">
                <a16:creationId xmlns:a16="http://schemas.microsoft.com/office/drawing/2014/main" id="{8EE48DFB-E624-60E3-E3BE-18C4D65BD742}"/>
              </a:ext>
            </a:extLst>
          </p:cNvPr>
          <p:cNvSpPr/>
          <p:nvPr/>
        </p:nvSpPr>
        <p:spPr>
          <a:xfrm>
            <a:off x="3717399" y="1970887"/>
            <a:ext cx="1782486" cy="1782487"/>
          </a:xfrm>
          <a:custGeom>
            <a:avLst/>
            <a:gdLst/>
            <a:ahLst/>
            <a:cxnLst/>
            <a:rect l="l" t="t" r="r" b="b"/>
            <a:pathLst>
              <a:path w="24637" h="24637" extrusionOk="0">
                <a:moveTo>
                  <a:pt x="24637" y="1"/>
                </a:moveTo>
                <a:cubicBezTo>
                  <a:pt x="11032" y="1"/>
                  <a:pt x="1" y="11032"/>
                  <a:pt x="1" y="24636"/>
                </a:cubicBezTo>
                <a:lnTo>
                  <a:pt x="24637" y="24636"/>
                </a:lnTo>
                <a:lnTo>
                  <a:pt x="24637" y="1"/>
                </a:lnTo>
                <a:close/>
              </a:path>
            </a:pathLst>
          </a:custGeom>
          <a:solidFill>
            <a:schemeClr val="accent1"/>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22" name="Google Shape;1268;p44">
            <a:extLst>
              <a:ext uri="{FF2B5EF4-FFF2-40B4-BE49-F238E27FC236}">
                <a16:creationId xmlns:a16="http://schemas.microsoft.com/office/drawing/2014/main" id="{471FB4A3-7F8E-F59A-46F2-5E5AF15F9841}"/>
              </a:ext>
            </a:extLst>
          </p:cNvPr>
          <p:cNvSpPr txBox="1"/>
          <p:nvPr/>
        </p:nvSpPr>
        <p:spPr>
          <a:xfrm>
            <a:off x="462715" y="1833820"/>
            <a:ext cx="2891200" cy="464800"/>
          </a:xfrm>
          <a:prstGeom prst="rect">
            <a:avLst/>
          </a:prstGeom>
          <a:noFill/>
          <a:ln>
            <a:noFill/>
          </a:ln>
        </p:spPr>
        <p:txBody>
          <a:bodyPr spcFirstLastPara="1" wrap="square" lIns="121900" tIns="121900" rIns="121900" bIns="121900" anchor="t" anchorCtr="0">
            <a:noAutofit/>
          </a:bodyPr>
          <a:lstStyle/>
          <a:p>
            <a:pPr algn="r"/>
            <a:r>
              <a:rPr lang="en" sz="2133" b="1">
                <a:solidFill>
                  <a:schemeClr val="accent1"/>
                </a:solidFill>
                <a:latin typeface="Arial" panose="020B0604020202020204" pitchFamily="34" charset="0"/>
                <a:ea typeface="Fira Sans Extra Condensed"/>
                <a:cs typeface="Fira Sans Extra Condensed"/>
                <a:sym typeface="Fira Sans Extra Condensed"/>
              </a:rPr>
              <a:t>Covering letters</a:t>
            </a:r>
            <a:endParaRPr sz="2133" b="1">
              <a:solidFill>
                <a:schemeClr val="accent1"/>
              </a:solidFill>
              <a:latin typeface="Arial" panose="020B0604020202020204" pitchFamily="34" charset="0"/>
              <a:ea typeface="Fira Sans Extra Condensed"/>
              <a:cs typeface="Fira Sans Extra Condensed"/>
              <a:sym typeface="Fira Sans Extra Condensed"/>
            </a:endParaRPr>
          </a:p>
        </p:txBody>
      </p:sp>
      <p:sp>
        <p:nvSpPr>
          <p:cNvPr id="23" name="Google Shape;1269;p44">
            <a:extLst>
              <a:ext uri="{FF2B5EF4-FFF2-40B4-BE49-F238E27FC236}">
                <a16:creationId xmlns:a16="http://schemas.microsoft.com/office/drawing/2014/main" id="{8921BBB5-E735-ED88-BA75-8A77AF8EF787}"/>
              </a:ext>
            </a:extLst>
          </p:cNvPr>
          <p:cNvSpPr txBox="1"/>
          <p:nvPr/>
        </p:nvSpPr>
        <p:spPr>
          <a:xfrm>
            <a:off x="439269" y="2189899"/>
            <a:ext cx="2891200" cy="808400"/>
          </a:xfrm>
          <a:prstGeom prst="rect">
            <a:avLst/>
          </a:prstGeom>
          <a:noFill/>
          <a:ln>
            <a:noFill/>
          </a:ln>
        </p:spPr>
        <p:txBody>
          <a:bodyPr spcFirstLastPara="1" wrap="square" lIns="121900" tIns="121900" rIns="121900" bIns="121900" anchor="t" anchorCtr="0">
            <a:noAutofit/>
          </a:bodyPr>
          <a:lstStyle/>
          <a:p>
            <a:pPr algn="r"/>
            <a:r>
              <a:rPr lang="en" sz="1600">
                <a:solidFill>
                  <a:srgbClr val="4D4D4D"/>
                </a:solidFill>
                <a:latin typeface="Arial" panose="020B0604020202020204" pitchFamily="34" charset="0"/>
                <a:ea typeface="Roboto"/>
                <a:cs typeface="Arial" panose="020B0604020202020204" pitchFamily="34" charset="0"/>
                <a:sym typeface="Roboto"/>
              </a:rPr>
              <a:t>Accessibility options more prominent. Format changes to make key messages more prominent. Wording simplified and shortened where possible. Tone made to be friendlier and warmer. </a:t>
            </a:r>
          </a:p>
        </p:txBody>
      </p:sp>
      <p:grpSp>
        <p:nvGrpSpPr>
          <p:cNvPr id="36" name="Google Shape;1283;p44">
            <a:extLst>
              <a:ext uri="{FF2B5EF4-FFF2-40B4-BE49-F238E27FC236}">
                <a16:creationId xmlns:a16="http://schemas.microsoft.com/office/drawing/2014/main" id="{66796554-5773-7F03-9377-4DE8A42FBAF9}"/>
              </a:ext>
            </a:extLst>
          </p:cNvPr>
          <p:cNvGrpSpPr/>
          <p:nvPr/>
        </p:nvGrpSpPr>
        <p:grpSpPr>
          <a:xfrm>
            <a:off x="4384102" y="2542415"/>
            <a:ext cx="534232" cy="711924"/>
            <a:chOff x="3456528" y="1762579"/>
            <a:chExt cx="400674" cy="533943"/>
          </a:xfrm>
        </p:grpSpPr>
        <p:sp>
          <p:nvSpPr>
            <p:cNvPr id="37" name="Google Shape;1284;p44">
              <a:extLst>
                <a:ext uri="{FF2B5EF4-FFF2-40B4-BE49-F238E27FC236}">
                  <a16:creationId xmlns:a16="http://schemas.microsoft.com/office/drawing/2014/main" id="{16303333-3527-A976-D262-AB3160E33D24}"/>
                </a:ext>
              </a:extLst>
            </p:cNvPr>
            <p:cNvSpPr/>
            <p:nvPr/>
          </p:nvSpPr>
          <p:spPr>
            <a:xfrm>
              <a:off x="3456528" y="1762579"/>
              <a:ext cx="400674" cy="533943"/>
            </a:xfrm>
            <a:custGeom>
              <a:avLst/>
              <a:gdLst/>
              <a:ahLst/>
              <a:cxnLst/>
              <a:rect l="l" t="t" r="r" b="b"/>
              <a:pathLst>
                <a:path w="7384" h="9840" extrusionOk="0">
                  <a:moveTo>
                    <a:pt x="1898" y="368"/>
                  </a:moveTo>
                  <a:lnTo>
                    <a:pt x="1898" y="1898"/>
                  </a:lnTo>
                  <a:lnTo>
                    <a:pt x="427" y="1898"/>
                  </a:lnTo>
                  <a:lnTo>
                    <a:pt x="1898" y="368"/>
                  </a:lnTo>
                  <a:close/>
                  <a:moveTo>
                    <a:pt x="7136" y="259"/>
                  </a:moveTo>
                  <a:lnTo>
                    <a:pt x="7136" y="9581"/>
                  </a:lnTo>
                  <a:lnTo>
                    <a:pt x="248" y="9581"/>
                  </a:lnTo>
                  <a:lnTo>
                    <a:pt x="248" y="2157"/>
                  </a:lnTo>
                  <a:lnTo>
                    <a:pt x="2027" y="2157"/>
                  </a:lnTo>
                  <a:cubicBezTo>
                    <a:pt x="2097" y="2157"/>
                    <a:pt x="2156" y="2097"/>
                    <a:pt x="2156" y="2028"/>
                  </a:cubicBezTo>
                  <a:lnTo>
                    <a:pt x="2156" y="259"/>
                  </a:lnTo>
                  <a:close/>
                  <a:moveTo>
                    <a:pt x="1958" y="1"/>
                  </a:moveTo>
                  <a:cubicBezTo>
                    <a:pt x="1928" y="1"/>
                    <a:pt x="1888" y="10"/>
                    <a:pt x="1868" y="40"/>
                  </a:cubicBezTo>
                  <a:lnTo>
                    <a:pt x="30" y="1938"/>
                  </a:lnTo>
                  <a:cubicBezTo>
                    <a:pt x="10" y="1968"/>
                    <a:pt x="0" y="1998"/>
                    <a:pt x="0" y="2028"/>
                  </a:cubicBezTo>
                  <a:lnTo>
                    <a:pt x="0" y="9710"/>
                  </a:lnTo>
                  <a:cubicBezTo>
                    <a:pt x="0" y="9780"/>
                    <a:pt x="60" y="9839"/>
                    <a:pt x="129" y="9839"/>
                  </a:cubicBezTo>
                  <a:lnTo>
                    <a:pt x="7264" y="9839"/>
                  </a:lnTo>
                  <a:cubicBezTo>
                    <a:pt x="7334" y="9839"/>
                    <a:pt x="7384" y="9780"/>
                    <a:pt x="7384" y="9710"/>
                  </a:cubicBezTo>
                  <a:lnTo>
                    <a:pt x="7384" y="129"/>
                  </a:lnTo>
                  <a:cubicBezTo>
                    <a:pt x="7384" y="60"/>
                    <a:pt x="7334" y="1"/>
                    <a:pt x="726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38" name="Google Shape;1285;p44">
              <a:extLst>
                <a:ext uri="{FF2B5EF4-FFF2-40B4-BE49-F238E27FC236}">
                  <a16:creationId xmlns:a16="http://schemas.microsoft.com/office/drawing/2014/main" id="{589392E5-F209-6B0F-DB8F-36F8BB68CD55}"/>
                </a:ext>
              </a:extLst>
            </p:cNvPr>
            <p:cNvSpPr/>
            <p:nvPr/>
          </p:nvSpPr>
          <p:spPr>
            <a:xfrm>
              <a:off x="3504497" y="1937310"/>
              <a:ext cx="13566" cy="312281"/>
            </a:xfrm>
            <a:custGeom>
              <a:avLst/>
              <a:gdLst/>
              <a:ahLst/>
              <a:cxnLst/>
              <a:rect l="l" t="t" r="r" b="b"/>
              <a:pathLst>
                <a:path w="250" h="5755" extrusionOk="0">
                  <a:moveTo>
                    <a:pt x="130" y="1"/>
                  </a:moveTo>
                  <a:cubicBezTo>
                    <a:pt x="50" y="1"/>
                    <a:pt x="0" y="60"/>
                    <a:pt x="0" y="129"/>
                  </a:cubicBezTo>
                  <a:lnTo>
                    <a:pt x="0" y="5625"/>
                  </a:lnTo>
                  <a:cubicBezTo>
                    <a:pt x="0" y="5705"/>
                    <a:pt x="50" y="5754"/>
                    <a:pt x="130" y="5754"/>
                  </a:cubicBezTo>
                  <a:cubicBezTo>
                    <a:pt x="199" y="5754"/>
                    <a:pt x="249" y="5705"/>
                    <a:pt x="249" y="5625"/>
                  </a:cubicBezTo>
                  <a:lnTo>
                    <a:pt x="249" y="129"/>
                  </a:lnTo>
                  <a:cubicBezTo>
                    <a:pt x="249" y="60"/>
                    <a:pt x="199" y="1"/>
                    <a:pt x="13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39" name="Google Shape;1286;p44">
              <a:extLst>
                <a:ext uri="{FF2B5EF4-FFF2-40B4-BE49-F238E27FC236}">
                  <a16:creationId xmlns:a16="http://schemas.microsoft.com/office/drawing/2014/main" id="{9E2FC668-26B1-1789-633C-49F55B82C5FD}"/>
                </a:ext>
              </a:extLst>
            </p:cNvPr>
            <p:cNvSpPr/>
            <p:nvPr/>
          </p:nvSpPr>
          <p:spPr>
            <a:xfrm>
              <a:off x="3559467" y="1954023"/>
              <a:ext cx="242716" cy="13566"/>
            </a:xfrm>
            <a:custGeom>
              <a:avLst/>
              <a:gdLst/>
              <a:ahLst/>
              <a:cxnLst/>
              <a:rect l="l" t="t" r="r" b="b"/>
              <a:pathLst>
                <a:path w="4473" h="250" extrusionOk="0">
                  <a:moveTo>
                    <a:pt x="130" y="0"/>
                  </a:moveTo>
                  <a:cubicBezTo>
                    <a:pt x="61" y="0"/>
                    <a:pt x="1" y="50"/>
                    <a:pt x="1" y="119"/>
                  </a:cubicBezTo>
                  <a:cubicBezTo>
                    <a:pt x="1" y="189"/>
                    <a:pt x="61" y="249"/>
                    <a:pt x="130" y="249"/>
                  </a:cubicBezTo>
                  <a:lnTo>
                    <a:pt x="4344" y="249"/>
                  </a:lnTo>
                  <a:cubicBezTo>
                    <a:pt x="4413" y="249"/>
                    <a:pt x="4473" y="189"/>
                    <a:pt x="4473" y="119"/>
                  </a:cubicBezTo>
                  <a:cubicBezTo>
                    <a:pt x="4473" y="50"/>
                    <a:pt x="4413" y="0"/>
                    <a:pt x="434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40" name="Google Shape;1287;p44">
              <a:extLst>
                <a:ext uri="{FF2B5EF4-FFF2-40B4-BE49-F238E27FC236}">
                  <a16:creationId xmlns:a16="http://schemas.microsoft.com/office/drawing/2014/main" id="{AD4F8576-8F64-9FF5-122F-70C6166AA150}"/>
                </a:ext>
              </a:extLst>
            </p:cNvPr>
            <p:cNvSpPr/>
            <p:nvPr/>
          </p:nvSpPr>
          <p:spPr>
            <a:xfrm>
              <a:off x="3559467" y="1998248"/>
              <a:ext cx="242716" cy="13511"/>
            </a:xfrm>
            <a:custGeom>
              <a:avLst/>
              <a:gdLst/>
              <a:ahLst/>
              <a:cxnLst/>
              <a:rect l="l" t="t" r="r" b="b"/>
              <a:pathLst>
                <a:path w="4473" h="249" extrusionOk="0">
                  <a:moveTo>
                    <a:pt x="130" y="0"/>
                  </a:moveTo>
                  <a:cubicBezTo>
                    <a:pt x="61" y="0"/>
                    <a:pt x="1" y="50"/>
                    <a:pt x="1" y="119"/>
                  </a:cubicBezTo>
                  <a:cubicBezTo>
                    <a:pt x="1" y="199"/>
                    <a:pt x="61" y="249"/>
                    <a:pt x="130" y="249"/>
                  </a:cubicBezTo>
                  <a:lnTo>
                    <a:pt x="4344" y="249"/>
                  </a:lnTo>
                  <a:cubicBezTo>
                    <a:pt x="4413" y="249"/>
                    <a:pt x="4473" y="199"/>
                    <a:pt x="4473" y="119"/>
                  </a:cubicBezTo>
                  <a:cubicBezTo>
                    <a:pt x="4473" y="50"/>
                    <a:pt x="4413" y="0"/>
                    <a:pt x="434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41" name="Google Shape;1288;p44">
              <a:extLst>
                <a:ext uri="{FF2B5EF4-FFF2-40B4-BE49-F238E27FC236}">
                  <a16:creationId xmlns:a16="http://schemas.microsoft.com/office/drawing/2014/main" id="{8E2A88F5-60CE-0468-023D-325377CF5B19}"/>
                </a:ext>
              </a:extLst>
            </p:cNvPr>
            <p:cNvSpPr/>
            <p:nvPr/>
          </p:nvSpPr>
          <p:spPr>
            <a:xfrm>
              <a:off x="3559467" y="2042473"/>
              <a:ext cx="242716" cy="13511"/>
            </a:xfrm>
            <a:custGeom>
              <a:avLst/>
              <a:gdLst/>
              <a:ahLst/>
              <a:cxnLst/>
              <a:rect l="l" t="t" r="r" b="b"/>
              <a:pathLst>
                <a:path w="4473" h="249" extrusionOk="0">
                  <a:moveTo>
                    <a:pt x="130" y="0"/>
                  </a:moveTo>
                  <a:cubicBezTo>
                    <a:pt x="61" y="0"/>
                    <a:pt x="1" y="50"/>
                    <a:pt x="1" y="130"/>
                  </a:cubicBezTo>
                  <a:cubicBezTo>
                    <a:pt x="1" y="199"/>
                    <a:pt x="61" y="249"/>
                    <a:pt x="130" y="249"/>
                  </a:cubicBezTo>
                  <a:lnTo>
                    <a:pt x="4344" y="249"/>
                  </a:lnTo>
                  <a:cubicBezTo>
                    <a:pt x="4413" y="249"/>
                    <a:pt x="4473" y="199"/>
                    <a:pt x="4473" y="130"/>
                  </a:cubicBezTo>
                  <a:cubicBezTo>
                    <a:pt x="4473" y="50"/>
                    <a:pt x="4413" y="0"/>
                    <a:pt x="434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42" name="Google Shape;1289;p44">
              <a:extLst>
                <a:ext uri="{FF2B5EF4-FFF2-40B4-BE49-F238E27FC236}">
                  <a16:creationId xmlns:a16="http://schemas.microsoft.com/office/drawing/2014/main" id="{608FBD75-F510-E4EC-819E-3198C234EA6D}"/>
                </a:ext>
              </a:extLst>
            </p:cNvPr>
            <p:cNvSpPr/>
            <p:nvPr/>
          </p:nvSpPr>
          <p:spPr>
            <a:xfrm>
              <a:off x="3559467" y="2086644"/>
              <a:ext cx="242716" cy="13566"/>
            </a:xfrm>
            <a:custGeom>
              <a:avLst/>
              <a:gdLst/>
              <a:ahLst/>
              <a:cxnLst/>
              <a:rect l="l" t="t" r="r" b="b"/>
              <a:pathLst>
                <a:path w="4473" h="250" extrusionOk="0">
                  <a:moveTo>
                    <a:pt x="130" y="1"/>
                  </a:moveTo>
                  <a:cubicBezTo>
                    <a:pt x="61" y="1"/>
                    <a:pt x="1" y="61"/>
                    <a:pt x="1" y="131"/>
                  </a:cubicBezTo>
                  <a:cubicBezTo>
                    <a:pt x="1" y="200"/>
                    <a:pt x="61" y="250"/>
                    <a:pt x="130" y="250"/>
                  </a:cubicBezTo>
                  <a:lnTo>
                    <a:pt x="4344" y="250"/>
                  </a:lnTo>
                  <a:cubicBezTo>
                    <a:pt x="4413" y="250"/>
                    <a:pt x="4473" y="200"/>
                    <a:pt x="4473" y="131"/>
                  </a:cubicBezTo>
                  <a:cubicBezTo>
                    <a:pt x="4473" y="61"/>
                    <a:pt x="4413" y="1"/>
                    <a:pt x="434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43" name="Google Shape;1290;p44">
              <a:extLst>
                <a:ext uri="{FF2B5EF4-FFF2-40B4-BE49-F238E27FC236}">
                  <a16:creationId xmlns:a16="http://schemas.microsoft.com/office/drawing/2014/main" id="{77B5B2CB-04A1-C1A5-B2D5-4B13918EFCC1}"/>
                </a:ext>
              </a:extLst>
            </p:cNvPr>
            <p:cNvSpPr/>
            <p:nvPr/>
          </p:nvSpPr>
          <p:spPr>
            <a:xfrm>
              <a:off x="3559467" y="2130869"/>
              <a:ext cx="242716" cy="13566"/>
            </a:xfrm>
            <a:custGeom>
              <a:avLst/>
              <a:gdLst/>
              <a:ahLst/>
              <a:cxnLst/>
              <a:rect l="l" t="t" r="r" b="b"/>
              <a:pathLst>
                <a:path w="4473" h="250" extrusionOk="0">
                  <a:moveTo>
                    <a:pt x="130" y="1"/>
                  </a:moveTo>
                  <a:cubicBezTo>
                    <a:pt x="61" y="1"/>
                    <a:pt x="1" y="60"/>
                    <a:pt x="1" y="130"/>
                  </a:cubicBezTo>
                  <a:cubicBezTo>
                    <a:pt x="1" y="200"/>
                    <a:pt x="61" y="250"/>
                    <a:pt x="130" y="250"/>
                  </a:cubicBezTo>
                  <a:lnTo>
                    <a:pt x="4344" y="250"/>
                  </a:lnTo>
                  <a:cubicBezTo>
                    <a:pt x="4413" y="250"/>
                    <a:pt x="4473" y="200"/>
                    <a:pt x="4473" y="130"/>
                  </a:cubicBezTo>
                  <a:cubicBezTo>
                    <a:pt x="4473" y="60"/>
                    <a:pt x="4413" y="1"/>
                    <a:pt x="434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44" name="Google Shape;1291;p44">
              <a:extLst>
                <a:ext uri="{FF2B5EF4-FFF2-40B4-BE49-F238E27FC236}">
                  <a16:creationId xmlns:a16="http://schemas.microsoft.com/office/drawing/2014/main" id="{E650692D-7B32-73F8-C12F-159EE811AFEB}"/>
                </a:ext>
              </a:extLst>
            </p:cNvPr>
            <p:cNvSpPr/>
            <p:nvPr/>
          </p:nvSpPr>
          <p:spPr>
            <a:xfrm>
              <a:off x="3559467" y="2175095"/>
              <a:ext cx="242716" cy="13566"/>
            </a:xfrm>
            <a:custGeom>
              <a:avLst/>
              <a:gdLst/>
              <a:ahLst/>
              <a:cxnLst/>
              <a:rect l="l" t="t" r="r" b="b"/>
              <a:pathLst>
                <a:path w="4473" h="250" extrusionOk="0">
                  <a:moveTo>
                    <a:pt x="130" y="1"/>
                  </a:moveTo>
                  <a:cubicBezTo>
                    <a:pt x="61" y="1"/>
                    <a:pt x="1" y="60"/>
                    <a:pt x="1" y="130"/>
                  </a:cubicBezTo>
                  <a:cubicBezTo>
                    <a:pt x="1" y="200"/>
                    <a:pt x="61" y="250"/>
                    <a:pt x="130" y="250"/>
                  </a:cubicBezTo>
                  <a:lnTo>
                    <a:pt x="4344" y="250"/>
                  </a:lnTo>
                  <a:cubicBezTo>
                    <a:pt x="4413" y="250"/>
                    <a:pt x="4473" y="200"/>
                    <a:pt x="4473" y="130"/>
                  </a:cubicBezTo>
                  <a:cubicBezTo>
                    <a:pt x="4473" y="60"/>
                    <a:pt x="4413" y="1"/>
                    <a:pt x="434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45" name="Google Shape;1292;p44">
              <a:extLst>
                <a:ext uri="{FF2B5EF4-FFF2-40B4-BE49-F238E27FC236}">
                  <a16:creationId xmlns:a16="http://schemas.microsoft.com/office/drawing/2014/main" id="{9BF727FC-A612-72DA-D942-E479E45FB9A1}"/>
                </a:ext>
              </a:extLst>
            </p:cNvPr>
            <p:cNvSpPr/>
            <p:nvPr/>
          </p:nvSpPr>
          <p:spPr>
            <a:xfrm>
              <a:off x="3559467" y="2219320"/>
              <a:ext cx="242716" cy="13566"/>
            </a:xfrm>
            <a:custGeom>
              <a:avLst/>
              <a:gdLst/>
              <a:ahLst/>
              <a:cxnLst/>
              <a:rect l="l" t="t" r="r" b="b"/>
              <a:pathLst>
                <a:path w="4473" h="250" extrusionOk="0">
                  <a:moveTo>
                    <a:pt x="130" y="1"/>
                  </a:moveTo>
                  <a:cubicBezTo>
                    <a:pt x="61" y="1"/>
                    <a:pt x="1" y="60"/>
                    <a:pt x="1" y="130"/>
                  </a:cubicBezTo>
                  <a:cubicBezTo>
                    <a:pt x="1" y="199"/>
                    <a:pt x="61" y="250"/>
                    <a:pt x="130" y="250"/>
                  </a:cubicBezTo>
                  <a:lnTo>
                    <a:pt x="4344" y="250"/>
                  </a:lnTo>
                  <a:cubicBezTo>
                    <a:pt x="4413" y="250"/>
                    <a:pt x="4473" y="199"/>
                    <a:pt x="4473" y="130"/>
                  </a:cubicBezTo>
                  <a:cubicBezTo>
                    <a:pt x="4473" y="60"/>
                    <a:pt x="4413" y="1"/>
                    <a:pt x="434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Arial" panose="020B0604020202020204" pitchFamily="34" charset="0"/>
              </a:endParaRPr>
            </a:p>
          </p:txBody>
        </p:sp>
      </p:grpSp>
      <p:sp>
        <p:nvSpPr>
          <p:cNvPr id="46" name="Google Shape;1293;p44">
            <a:extLst>
              <a:ext uri="{FF2B5EF4-FFF2-40B4-BE49-F238E27FC236}">
                <a16:creationId xmlns:a16="http://schemas.microsoft.com/office/drawing/2014/main" id="{64F3AA7B-91F8-608D-EDD1-81BFAFA8B7EA}"/>
              </a:ext>
            </a:extLst>
          </p:cNvPr>
          <p:cNvSpPr/>
          <p:nvPr/>
        </p:nvSpPr>
        <p:spPr>
          <a:xfrm>
            <a:off x="4836935" y="2974231"/>
            <a:ext cx="2052851" cy="2053955"/>
          </a:xfrm>
          <a:custGeom>
            <a:avLst/>
            <a:gdLst/>
            <a:ahLst/>
            <a:cxnLst/>
            <a:rect l="l" t="t" r="r" b="b"/>
            <a:pathLst>
              <a:path w="17664" h="17674" extrusionOk="0">
                <a:moveTo>
                  <a:pt x="8827" y="1"/>
                </a:moveTo>
                <a:cubicBezTo>
                  <a:pt x="3956" y="1"/>
                  <a:pt x="1" y="3956"/>
                  <a:pt x="1" y="8838"/>
                </a:cubicBezTo>
                <a:cubicBezTo>
                  <a:pt x="1" y="13718"/>
                  <a:pt x="3956" y="17674"/>
                  <a:pt x="8827" y="17674"/>
                </a:cubicBezTo>
                <a:cubicBezTo>
                  <a:pt x="13708" y="17674"/>
                  <a:pt x="17663" y="13718"/>
                  <a:pt x="17663" y="8838"/>
                </a:cubicBezTo>
                <a:cubicBezTo>
                  <a:pt x="17663" y="3956"/>
                  <a:pt x="13708" y="1"/>
                  <a:pt x="8827"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47" name="Google Shape;1294;p44">
            <a:extLst>
              <a:ext uri="{FF2B5EF4-FFF2-40B4-BE49-F238E27FC236}">
                <a16:creationId xmlns:a16="http://schemas.microsoft.com/office/drawing/2014/main" id="{23119223-F494-EB6D-71AB-FB6B80E0BA3C}"/>
              </a:ext>
            </a:extLst>
          </p:cNvPr>
          <p:cNvSpPr/>
          <p:nvPr/>
        </p:nvSpPr>
        <p:spPr>
          <a:xfrm>
            <a:off x="5139420" y="3276801"/>
            <a:ext cx="1447919" cy="1448856"/>
          </a:xfrm>
          <a:custGeom>
            <a:avLst/>
            <a:gdLst/>
            <a:ahLst/>
            <a:cxnLst/>
            <a:rect l="l" t="t" r="r" b="b"/>
            <a:pathLst>
              <a:path w="17664" h="17674" extrusionOk="0">
                <a:moveTo>
                  <a:pt x="8827" y="1"/>
                </a:moveTo>
                <a:cubicBezTo>
                  <a:pt x="3956" y="1"/>
                  <a:pt x="1" y="3956"/>
                  <a:pt x="1" y="8838"/>
                </a:cubicBezTo>
                <a:cubicBezTo>
                  <a:pt x="1" y="13718"/>
                  <a:pt x="3956" y="17674"/>
                  <a:pt x="8827" y="17674"/>
                </a:cubicBezTo>
                <a:cubicBezTo>
                  <a:pt x="13708" y="17674"/>
                  <a:pt x="17663" y="13718"/>
                  <a:pt x="17663" y="8838"/>
                </a:cubicBezTo>
                <a:cubicBezTo>
                  <a:pt x="17663" y="3956"/>
                  <a:pt x="13708" y="1"/>
                  <a:pt x="8827" y="1"/>
                </a:cubicBezTo>
                <a:close/>
              </a:path>
            </a:pathLst>
          </a:custGeom>
          <a:noFill/>
          <a:ln w="152400" cap="flat"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Arial" panose="020B0604020202020204" pitchFamily="34" charset="0"/>
            </a:endParaRPr>
          </a:p>
        </p:txBody>
      </p:sp>
      <p:grpSp>
        <p:nvGrpSpPr>
          <p:cNvPr id="48" name="Google Shape;1295;p44">
            <a:extLst>
              <a:ext uri="{FF2B5EF4-FFF2-40B4-BE49-F238E27FC236}">
                <a16:creationId xmlns:a16="http://schemas.microsoft.com/office/drawing/2014/main" id="{31D8A353-25A5-8AE5-ECB6-74DAB94179D0}"/>
              </a:ext>
            </a:extLst>
          </p:cNvPr>
          <p:cNvGrpSpPr/>
          <p:nvPr/>
        </p:nvGrpSpPr>
        <p:grpSpPr>
          <a:xfrm>
            <a:off x="5463671" y="3662104"/>
            <a:ext cx="799433" cy="678200"/>
            <a:chOff x="1433825" y="1720900"/>
            <a:chExt cx="599575" cy="508650"/>
          </a:xfrm>
        </p:grpSpPr>
        <p:sp>
          <p:nvSpPr>
            <p:cNvPr id="49" name="Google Shape;1296;p44">
              <a:extLst>
                <a:ext uri="{FF2B5EF4-FFF2-40B4-BE49-F238E27FC236}">
                  <a16:creationId xmlns:a16="http://schemas.microsoft.com/office/drawing/2014/main" id="{55F96616-4925-402A-4C9C-57E9B278D3BC}"/>
                </a:ext>
              </a:extLst>
            </p:cNvPr>
            <p:cNvSpPr/>
            <p:nvPr/>
          </p:nvSpPr>
          <p:spPr>
            <a:xfrm>
              <a:off x="1433825" y="1720900"/>
              <a:ext cx="599575" cy="156600"/>
            </a:xfrm>
            <a:custGeom>
              <a:avLst/>
              <a:gdLst/>
              <a:ahLst/>
              <a:cxnLst/>
              <a:rect l="l" t="t" r="r" b="b"/>
              <a:pathLst>
                <a:path w="23983" h="6264" extrusionOk="0">
                  <a:moveTo>
                    <a:pt x="6718" y="1069"/>
                  </a:moveTo>
                  <a:cubicBezTo>
                    <a:pt x="7854" y="1069"/>
                    <a:pt x="8799" y="1995"/>
                    <a:pt x="8799" y="3149"/>
                  </a:cubicBezTo>
                  <a:cubicBezTo>
                    <a:pt x="8799" y="4269"/>
                    <a:pt x="7854" y="5214"/>
                    <a:pt x="6718" y="5214"/>
                  </a:cubicBezTo>
                  <a:cubicBezTo>
                    <a:pt x="5580" y="5214"/>
                    <a:pt x="4654" y="4269"/>
                    <a:pt x="4654" y="3149"/>
                  </a:cubicBezTo>
                  <a:cubicBezTo>
                    <a:pt x="4654" y="1995"/>
                    <a:pt x="5580" y="1069"/>
                    <a:pt x="6718" y="1069"/>
                  </a:cubicBezTo>
                  <a:close/>
                  <a:moveTo>
                    <a:pt x="6718" y="1"/>
                  </a:moveTo>
                  <a:cubicBezTo>
                    <a:pt x="5179" y="1"/>
                    <a:pt x="3866" y="1120"/>
                    <a:pt x="3621" y="2590"/>
                  </a:cubicBezTo>
                  <a:lnTo>
                    <a:pt x="526" y="2590"/>
                  </a:lnTo>
                  <a:cubicBezTo>
                    <a:pt x="228" y="2590"/>
                    <a:pt x="1" y="2853"/>
                    <a:pt x="1" y="3149"/>
                  </a:cubicBezTo>
                  <a:cubicBezTo>
                    <a:pt x="1" y="3429"/>
                    <a:pt x="228" y="3674"/>
                    <a:pt x="526" y="3674"/>
                  </a:cubicBezTo>
                  <a:lnTo>
                    <a:pt x="3621" y="3674"/>
                  </a:lnTo>
                  <a:cubicBezTo>
                    <a:pt x="3866" y="5144"/>
                    <a:pt x="5179" y="6263"/>
                    <a:pt x="6718" y="6263"/>
                  </a:cubicBezTo>
                  <a:cubicBezTo>
                    <a:pt x="8274" y="6263"/>
                    <a:pt x="9552" y="5144"/>
                    <a:pt x="9797" y="3674"/>
                  </a:cubicBezTo>
                  <a:lnTo>
                    <a:pt x="23458" y="3674"/>
                  </a:lnTo>
                  <a:cubicBezTo>
                    <a:pt x="23738" y="3674"/>
                    <a:pt x="23982" y="3429"/>
                    <a:pt x="23982" y="3149"/>
                  </a:cubicBezTo>
                  <a:cubicBezTo>
                    <a:pt x="23982" y="2853"/>
                    <a:pt x="23738" y="2590"/>
                    <a:pt x="23458" y="2590"/>
                  </a:cubicBezTo>
                  <a:lnTo>
                    <a:pt x="9797" y="2590"/>
                  </a:lnTo>
                  <a:cubicBezTo>
                    <a:pt x="9552" y="1120"/>
                    <a:pt x="8274" y="1"/>
                    <a:pt x="6718" y="1"/>
                  </a:cubicBezTo>
                  <a:close/>
                </a:path>
              </a:pathLst>
            </a:custGeom>
            <a:solidFill>
              <a:srgbClr val="D9D9D9"/>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50" name="Google Shape;1297;p44">
              <a:extLst>
                <a:ext uri="{FF2B5EF4-FFF2-40B4-BE49-F238E27FC236}">
                  <a16:creationId xmlns:a16="http://schemas.microsoft.com/office/drawing/2014/main" id="{CB16754E-AF0F-4895-EBF4-705AFC72644C}"/>
                </a:ext>
              </a:extLst>
            </p:cNvPr>
            <p:cNvSpPr/>
            <p:nvPr/>
          </p:nvSpPr>
          <p:spPr>
            <a:xfrm>
              <a:off x="1433825" y="1897175"/>
              <a:ext cx="599575" cy="156575"/>
            </a:xfrm>
            <a:custGeom>
              <a:avLst/>
              <a:gdLst/>
              <a:ahLst/>
              <a:cxnLst/>
              <a:rect l="l" t="t" r="r" b="b"/>
              <a:pathLst>
                <a:path w="23983" h="6263" extrusionOk="0">
                  <a:moveTo>
                    <a:pt x="18595" y="1050"/>
                  </a:moveTo>
                  <a:cubicBezTo>
                    <a:pt x="19749" y="1050"/>
                    <a:pt x="20659" y="1994"/>
                    <a:pt x="20659" y="3114"/>
                  </a:cubicBezTo>
                  <a:cubicBezTo>
                    <a:pt x="20659" y="4268"/>
                    <a:pt x="19749" y="5195"/>
                    <a:pt x="18595" y="5195"/>
                  </a:cubicBezTo>
                  <a:cubicBezTo>
                    <a:pt x="17475" y="5195"/>
                    <a:pt x="16549" y="4268"/>
                    <a:pt x="16549" y="3114"/>
                  </a:cubicBezTo>
                  <a:cubicBezTo>
                    <a:pt x="16549" y="1994"/>
                    <a:pt x="17475" y="1050"/>
                    <a:pt x="18595" y="1050"/>
                  </a:cubicBezTo>
                  <a:close/>
                  <a:moveTo>
                    <a:pt x="18595" y="0"/>
                  </a:moveTo>
                  <a:cubicBezTo>
                    <a:pt x="17074" y="0"/>
                    <a:pt x="15761" y="1120"/>
                    <a:pt x="15516" y="2589"/>
                  </a:cubicBezTo>
                  <a:lnTo>
                    <a:pt x="526" y="2589"/>
                  </a:lnTo>
                  <a:cubicBezTo>
                    <a:pt x="228" y="2589"/>
                    <a:pt x="1" y="2851"/>
                    <a:pt x="1" y="3114"/>
                  </a:cubicBezTo>
                  <a:cubicBezTo>
                    <a:pt x="1" y="3410"/>
                    <a:pt x="228" y="3673"/>
                    <a:pt x="526" y="3673"/>
                  </a:cubicBezTo>
                  <a:lnTo>
                    <a:pt x="15516" y="3673"/>
                  </a:lnTo>
                  <a:cubicBezTo>
                    <a:pt x="15761" y="5143"/>
                    <a:pt x="17074" y="6262"/>
                    <a:pt x="18595" y="6262"/>
                  </a:cubicBezTo>
                  <a:cubicBezTo>
                    <a:pt x="20134" y="6262"/>
                    <a:pt x="21447" y="5143"/>
                    <a:pt x="21692" y="3673"/>
                  </a:cubicBezTo>
                  <a:lnTo>
                    <a:pt x="23458" y="3673"/>
                  </a:lnTo>
                  <a:cubicBezTo>
                    <a:pt x="23738" y="3673"/>
                    <a:pt x="23982" y="3410"/>
                    <a:pt x="23982" y="3114"/>
                  </a:cubicBezTo>
                  <a:cubicBezTo>
                    <a:pt x="23982" y="2851"/>
                    <a:pt x="23738" y="2589"/>
                    <a:pt x="23458" y="2589"/>
                  </a:cubicBezTo>
                  <a:lnTo>
                    <a:pt x="21692" y="2589"/>
                  </a:lnTo>
                  <a:cubicBezTo>
                    <a:pt x="21447" y="1120"/>
                    <a:pt x="20134" y="0"/>
                    <a:pt x="18595" y="0"/>
                  </a:cubicBezTo>
                  <a:close/>
                </a:path>
              </a:pathLst>
            </a:custGeom>
            <a:solidFill>
              <a:srgbClr val="D9D9D9"/>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51" name="Google Shape;1298;p44">
              <a:extLst>
                <a:ext uri="{FF2B5EF4-FFF2-40B4-BE49-F238E27FC236}">
                  <a16:creationId xmlns:a16="http://schemas.microsoft.com/office/drawing/2014/main" id="{F80D2348-C953-510F-DB62-1401CCCC08A7}"/>
                </a:ext>
              </a:extLst>
            </p:cNvPr>
            <p:cNvSpPr/>
            <p:nvPr/>
          </p:nvSpPr>
          <p:spPr>
            <a:xfrm>
              <a:off x="1433825" y="2073375"/>
              <a:ext cx="599575" cy="156175"/>
            </a:xfrm>
            <a:custGeom>
              <a:avLst/>
              <a:gdLst/>
              <a:ahLst/>
              <a:cxnLst/>
              <a:rect l="l" t="t" r="r" b="b"/>
              <a:pathLst>
                <a:path w="23983" h="6247" extrusionOk="0">
                  <a:moveTo>
                    <a:pt x="11441" y="1050"/>
                  </a:moveTo>
                  <a:cubicBezTo>
                    <a:pt x="12577" y="1050"/>
                    <a:pt x="13522" y="1960"/>
                    <a:pt x="13522" y="3114"/>
                  </a:cubicBezTo>
                  <a:cubicBezTo>
                    <a:pt x="13522" y="4269"/>
                    <a:pt x="12577" y="5197"/>
                    <a:pt x="11441" y="5197"/>
                  </a:cubicBezTo>
                  <a:cubicBezTo>
                    <a:pt x="10303" y="5197"/>
                    <a:pt x="9377" y="4269"/>
                    <a:pt x="9377" y="3114"/>
                  </a:cubicBezTo>
                  <a:cubicBezTo>
                    <a:pt x="9377" y="1960"/>
                    <a:pt x="10303" y="1050"/>
                    <a:pt x="11441" y="1050"/>
                  </a:cubicBezTo>
                  <a:close/>
                  <a:moveTo>
                    <a:pt x="11441" y="1"/>
                  </a:moveTo>
                  <a:cubicBezTo>
                    <a:pt x="9902" y="1"/>
                    <a:pt x="8589" y="1120"/>
                    <a:pt x="8344" y="2590"/>
                  </a:cubicBezTo>
                  <a:lnTo>
                    <a:pt x="526" y="2590"/>
                  </a:lnTo>
                  <a:cubicBezTo>
                    <a:pt x="228" y="2590"/>
                    <a:pt x="1" y="2818"/>
                    <a:pt x="1" y="3114"/>
                  </a:cubicBezTo>
                  <a:cubicBezTo>
                    <a:pt x="1" y="3412"/>
                    <a:pt x="228" y="3639"/>
                    <a:pt x="526" y="3639"/>
                  </a:cubicBezTo>
                  <a:lnTo>
                    <a:pt x="8344" y="3639"/>
                  </a:lnTo>
                  <a:cubicBezTo>
                    <a:pt x="8589" y="5109"/>
                    <a:pt x="9902" y="6246"/>
                    <a:pt x="11441" y="6246"/>
                  </a:cubicBezTo>
                  <a:cubicBezTo>
                    <a:pt x="12997" y="6246"/>
                    <a:pt x="14275" y="5109"/>
                    <a:pt x="14520" y="3639"/>
                  </a:cubicBezTo>
                  <a:lnTo>
                    <a:pt x="23458" y="3639"/>
                  </a:lnTo>
                  <a:cubicBezTo>
                    <a:pt x="23738" y="3639"/>
                    <a:pt x="23982" y="3412"/>
                    <a:pt x="23982" y="3114"/>
                  </a:cubicBezTo>
                  <a:cubicBezTo>
                    <a:pt x="23982" y="2818"/>
                    <a:pt x="23738" y="2590"/>
                    <a:pt x="23458" y="2590"/>
                  </a:cubicBezTo>
                  <a:lnTo>
                    <a:pt x="14520" y="2590"/>
                  </a:lnTo>
                  <a:cubicBezTo>
                    <a:pt x="14275" y="1120"/>
                    <a:pt x="12997" y="1"/>
                    <a:pt x="11441" y="1"/>
                  </a:cubicBezTo>
                  <a:close/>
                </a:path>
              </a:pathLst>
            </a:custGeom>
            <a:solidFill>
              <a:srgbClr val="D9D9D9"/>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grpSp>
      <p:pic>
        <p:nvPicPr>
          <p:cNvPr id="53" name="Graphic 52" descr="Phone Vibration outline">
            <a:extLst>
              <a:ext uri="{FF2B5EF4-FFF2-40B4-BE49-F238E27FC236}">
                <a16:creationId xmlns:a16="http://schemas.microsoft.com/office/drawing/2014/main" id="{588C4974-5BB0-E37B-E41B-0F0B348EFB5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225964" y="4827012"/>
            <a:ext cx="914400" cy="914400"/>
          </a:xfrm>
          <a:prstGeom prst="rect">
            <a:avLst/>
          </a:prstGeom>
        </p:spPr>
      </p:pic>
      <p:pic>
        <p:nvPicPr>
          <p:cNvPr id="57" name="Graphic 56" descr="Chat bubble outline">
            <a:extLst>
              <a:ext uri="{FF2B5EF4-FFF2-40B4-BE49-F238E27FC236}">
                <a16:creationId xmlns:a16="http://schemas.microsoft.com/office/drawing/2014/main" id="{DDD37AA2-14F0-BDD7-FA8C-29726B0657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79455" y="2526346"/>
            <a:ext cx="914400" cy="914400"/>
          </a:xfrm>
          <a:prstGeom prst="rect">
            <a:avLst/>
          </a:prstGeom>
        </p:spPr>
      </p:pic>
      <p:pic>
        <p:nvPicPr>
          <p:cNvPr id="59" name="Graphic 58" descr="Chat outline">
            <a:extLst>
              <a:ext uri="{FF2B5EF4-FFF2-40B4-BE49-F238E27FC236}">
                <a16:creationId xmlns:a16="http://schemas.microsoft.com/office/drawing/2014/main" id="{9FE31D1C-2A91-368B-A44E-CB97E1B8CAC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579455" y="4815448"/>
            <a:ext cx="914400" cy="914400"/>
          </a:xfrm>
          <a:prstGeom prst="rect">
            <a:avLst/>
          </a:prstGeom>
        </p:spPr>
      </p:pic>
      <p:sp>
        <p:nvSpPr>
          <p:cNvPr id="12" name="Google Shape;1263;p44">
            <a:extLst>
              <a:ext uri="{FF2B5EF4-FFF2-40B4-BE49-F238E27FC236}">
                <a16:creationId xmlns:a16="http://schemas.microsoft.com/office/drawing/2014/main" id="{C900464D-B3E8-C8CE-2B44-86F08DF7C5B9}"/>
              </a:ext>
            </a:extLst>
          </p:cNvPr>
          <p:cNvSpPr txBox="1"/>
          <p:nvPr/>
        </p:nvSpPr>
        <p:spPr>
          <a:xfrm>
            <a:off x="346230" y="5236606"/>
            <a:ext cx="2984240" cy="396150"/>
          </a:xfrm>
          <a:prstGeom prst="rect">
            <a:avLst/>
          </a:prstGeom>
          <a:noFill/>
          <a:ln>
            <a:noFill/>
          </a:ln>
        </p:spPr>
        <p:txBody>
          <a:bodyPr spcFirstLastPara="1" wrap="square" lIns="121900" tIns="121900" rIns="121900" bIns="121900" anchor="t" anchorCtr="0">
            <a:noAutofit/>
          </a:bodyPr>
          <a:lstStyle/>
          <a:p>
            <a:pPr algn="r"/>
            <a:r>
              <a:rPr lang="en" sz="1600">
                <a:solidFill>
                  <a:srgbClr val="4D4D4D"/>
                </a:solidFill>
                <a:latin typeface="Arial" panose="020B0604020202020204" pitchFamily="34" charset="0"/>
                <a:ea typeface="Roboto"/>
                <a:cs typeface="Arial" panose="020B0604020202020204" pitchFamily="34" charset="0"/>
                <a:sym typeface="Roboto"/>
              </a:rPr>
              <a:t>Reference to ‘survey ID’ updated to be ‘survey number’, and opt out text updated for consistency across the NPSP.</a:t>
            </a:r>
            <a:endParaRPr sz="1600">
              <a:solidFill>
                <a:srgbClr val="4D4D4D"/>
              </a:solidFill>
              <a:latin typeface="Arial" panose="020B0604020202020204" pitchFamily="34" charset="0"/>
              <a:ea typeface="Roboto"/>
              <a:cs typeface="Arial" panose="020B0604020202020204" pitchFamily="34" charset="0"/>
              <a:sym typeface="Roboto"/>
            </a:endParaRPr>
          </a:p>
        </p:txBody>
      </p:sp>
      <p:sp>
        <p:nvSpPr>
          <p:cNvPr id="24" name="Google Shape;1269;p44">
            <a:extLst>
              <a:ext uri="{FF2B5EF4-FFF2-40B4-BE49-F238E27FC236}">
                <a16:creationId xmlns:a16="http://schemas.microsoft.com/office/drawing/2014/main" id="{B31F1C02-9341-9A46-8111-7B1FB2EF7745}"/>
              </a:ext>
            </a:extLst>
          </p:cNvPr>
          <p:cNvSpPr txBox="1"/>
          <p:nvPr/>
        </p:nvSpPr>
        <p:spPr>
          <a:xfrm>
            <a:off x="8527886" y="5542488"/>
            <a:ext cx="2715922" cy="808400"/>
          </a:xfrm>
          <a:prstGeom prst="rect">
            <a:avLst/>
          </a:prstGeom>
          <a:noFill/>
          <a:ln>
            <a:noFill/>
          </a:ln>
        </p:spPr>
        <p:txBody>
          <a:bodyPr spcFirstLastPara="1" wrap="square" lIns="121900" tIns="121900" rIns="121900" bIns="121900" anchor="t" anchorCtr="0">
            <a:noAutofit/>
          </a:bodyPr>
          <a:lstStyle/>
          <a:p>
            <a:r>
              <a:rPr lang="en-GB" sz="1600">
                <a:solidFill>
                  <a:srgbClr val="4D4D4D"/>
                </a:solidFill>
                <a:latin typeface="Arial" panose="020B0604020202020204" pitchFamily="34" charset="0"/>
                <a:ea typeface="Roboto"/>
                <a:cs typeface="Arial" panose="020B0604020202020204" pitchFamily="34" charset="0"/>
                <a:sym typeface="Roboto"/>
              </a:rPr>
              <a:t>Minor</a:t>
            </a:r>
            <a:r>
              <a:rPr lang="en" sz="1600">
                <a:solidFill>
                  <a:srgbClr val="4D4D4D"/>
                </a:solidFill>
                <a:latin typeface="Arial" panose="020B0604020202020204" pitchFamily="34" charset="0"/>
                <a:ea typeface="Roboto"/>
                <a:cs typeface="Arial" panose="020B0604020202020204" pitchFamily="34" charset="0"/>
                <a:sym typeface="Roboto"/>
              </a:rPr>
              <a:t> text and formatting changes made to the dissent poster and the </a:t>
            </a:r>
            <a:r>
              <a:rPr lang="en-GB" sz="1600">
                <a:solidFill>
                  <a:srgbClr val="4D4D4D"/>
                </a:solidFill>
                <a:latin typeface="Arial" panose="020B0604020202020204" pitchFamily="34" charset="0"/>
                <a:ea typeface="Roboto"/>
                <a:cs typeface="Arial" panose="020B0604020202020204" pitchFamily="34" charset="0"/>
                <a:sym typeface="Roboto"/>
              </a:rPr>
              <a:t>16/17-year olds’ leaflet.</a:t>
            </a:r>
            <a:r>
              <a:rPr lang="en" sz="1600">
                <a:solidFill>
                  <a:srgbClr val="4D4D4D"/>
                </a:solidFill>
                <a:latin typeface="Arial" panose="020B0604020202020204" pitchFamily="34" charset="0"/>
                <a:ea typeface="Roboto"/>
                <a:cs typeface="Arial" panose="020B0604020202020204" pitchFamily="34" charset="0"/>
                <a:sym typeface="Roboto"/>
              </a:rPr>
              <a:t>  </a:t>
            </a:r>
          </a:p>
        </p:txBody>
      </p:sp>
    </p:spTree>
    <p:extLst>
      <p:ext uri="{BB962C8B-B14F-4D97-AF65-F5344CB8AC3E}">
        <p14:creationId xmlns:p14="http://schemas.microsoft.com/office/powerpoint/2010/main" val="943599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246" y="170814"/>
            <a:ext cx="10515600" cy="1325563"/>
          </a:xfrm>
        </p:spPr>
        <p:txBody>
          <a:bodyPr>
            <a:normAutofit/>
          </a:bodyPr>
          <a:lstStyle/>
          <a:p>
            <a:r>
              <a:rPr lang="en-GB" sz="3000" dirty="0">
                <a:solidFill>
                  <a:srgbClr val="007B4E"/>
                </a:solidFill>
                <a:latin typeface="Arial" panose="020B0604020202020204" pitchFamily="34" charset="0"/>
                <a:cs typeface="Arial" panose="020B0604020202020204" pitchFamily="34" charset="0"/>
              </a:rPr>
              <a:t>Cover letter changes</a:t>
            </a:r>
            <a:endParaRPr lang="en-US" sz="3000" dirty="0">
              <a:solidFill>
                <a:srgbClr val="007B4E"/>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A925D682-2FA8-55DA-5E79-F4F13C8761AD}"/>
              </a:ext>
            </a:extLst>
          </p:cNvPr>
          <p:cNvSpPr>
            <a:spLocks noGrp="1"/>
          </p:cNvSpPr>
          <p:nvPr>
            <p:ph idx="1"/>
          </p:nvPr>
        </p:nvSpPr>
        <p:spPr>
          <a:xfrm>
            <a:off x="609600" y="1347537"/>
            <a:ext cx="10185971" cy="4635009"/>
          </a:xfrm>
        </p:spPr>
        <p:txBody>
          <a:bodyPr lIns="91440" tIns="45720" rIns="91440" bIns="45720" anchor="t">
            <a:normAutofit fontScale="92500"/>
          </a:bodyPr>
          <a:lstStyle/>
          <a:p>
            <a:pPr marL="0" indent="-276225">
              <a:lnSpc>
                <a:spcPct val="114000"/>
              </a:lnSpc>
              <a:buClr>
                <a:srgbClr val="00B050"/>
              </a:buClr>
              <a:buNone/>
            </a:pPr>
            <a:r>
              <a:rPr lang="en-US" sz="1600" dirty="0">
                <a:solidFill>
                  <a:srgbClr val="4D4D4D"/>
                </a:solidFill>
                <a:latin typeface="Arial"/>
                <a:cs typeface="Arial"/>
              </a:rPr>
              <a:t>To increase engagement with the survey, a key focus during the development of CMH26 has been to improve how motivating and encouraging the cover letters are. Stakeholders suggested ways to improve the cover letters, including altering the design and making the wording more motivating and eye-catching. The following changes have been implemented to the 2026 covering letters:</a:t>
            </a:r>
          </a:p>
          <a:p>
            <a:pPr marL="9525" indent="-285750">
              <a:lnSpc>
                <a:spcPct val="114000"/>
              </a:lnSpc>
              <a:buClr>
                <a:srgbClr val="007B4E"/>
              </a:buClr>
              <a:buFont typeface="Courier New" panose="02070309020205020404" pitchFamily="49" charset="0"/>
              <a:buChar char="o"/>
            </a:pPr>
            <a:r>
              <a:rPr lang="en-US" sz="1600" b="1" dirty="0">
                <a:solidFill>
                  <a:srgbClr val="4D4D4D"/>
                </a:solidFill>
                <a:latin typeface="Arial"/>
                <a:cs typeface="Arial"/>
              </a:rPr>
              <a:t>Accessibility options </a:t>
            </a:r>
            <a:r>
              <a:rPr lang="en-US" sz="1600" dirty="0">
                <a:solidFill>
                  <a:srgbClr val="4D4D4D"/>
                </a:solidFill>
                <a:latin typeface="Arial"/>
                <a:cs typeface="Arial"/>
              </a:rPr>
              <a:t>have been made more prominent and are now signposted in bold text at the beginning of the letter.</a:t>
            </a:r>
          </a:p>
          <a:p>
            <a:pPr marL="9525" indent="-285750">
              <a:lnSpc>
                <a:spcPct val="114000"/>
              </a:lnSpc>
              <a:buClr>
                <a:srgbClr val="007B4E"/>
              </a:buClr>
              <a:buFont typeface="Courier New" panose="02070309020205020404" pitchFamily="49" charset="0"/>
              <a:buChar char="o"/>
            </a:pPr>
            <a:r>
              <a:rPr lang="en-US" sz="1600" b="1" dirty="0">
                <a:solidFill>
                  <a:srgbClr val="4D4D4D"/>
                </a:solidFill>
                <a:latin typeface="Arial"/>
                <a:cs typeface="Arial"/>
              </a:rPr>
              <a:t>Formatting has been reviewed </a:t>
            </a:r>
            <a:r>
              <a:rPr lang="en-US" sz="1600" dirty="0">
                <a:solidFill>
                  <a:srgbClr val="4D4D4D"/>
                </a:solidFill>
                <a:latin typeface="Arial"/>
                <a:cs typeface="Arial"/>
              </a:rPr>
              <a:t>to include bullet points of key messages about the survey, such as confidentiality, legitimacy of the letter and importance of responding. This is to make the key information more prominent.</a:t>
            </a:r>
          </a:p>
          <a:p>
            <a:pPr marL="9525" indent="-285750">
              <a:lnSpc>
                <a:spcPct val="114000"/>
              </a:lnSpc>
              <a:buClr>
                <a:srgbClr val="007B4E"/>
              </a:buClr>
              <a:buFont typeface="Courier New" panose="02070309020205020404" pitchFamily="49" charset="0"/>
              <a:buChar char="o"/>
            </a:pPr>
            <a:r>
              <a:rPr lang="en-US" sz="1600" b="1" dirty="0">
                <a:solidFill>
                  <a:srgbClr val="4D4D4D"/>
                </a:solidFill>
                <a:latin typeface="Arial"/>
                <a:cs typeface="Arial"/>
              </a:rPr>
              <a:t>Wording around carer support </a:t>
            </a:r>
            <a:r>
              <a:rPr lang="en-US" sz="1600" dirty="0">
                <a:solidFill>
                  <a:srgbClr val="4D4D4D"/>
                </a:solidFill>
                <a:latin typeface="Arial"/>
                <a:cs typeface="Arial"/>
              </a:rPr>
              <a:t>being acceptable has been </a:t>
            </a:r>
            <a:r>
              <a:rPr lang="en-US" sz="1600" dirty="0" err="1">
                <a:solidFill>
                  <a:srgbClr val="4D4D4D"/>
                </a:solidFill>
                <a:latin typeface="Arial"/>
                <a:cs typeface="Arial"/>
              </a:rPr>
              <a:t>emphasised</a:t>
            </a:r>
            <a:r>
              <a:rPr lang="en-US" sz="1600" dirty="0">
                <a:solidFill>
                  <a:srgbClr val="4D4D4D"/>
                </a:solidFill>
                <a:latin typeface="Arial"/>
                <a:cs typeface="Arial"/>
              </a:rPr>
              <a:t>.</a:t>
            </a:r>
          </a:p>
          <a:p>
            <a:pPr marL="9525" indent="-285750">
              <a:lnSpc>
                <a:spcPct val="114000"/>
              </a:lnSpc>
              <a:buClr>
                <a:srgbClr val="007B4E"/>
              </a:buClr>
              <a:buFont typeface="Courier New" panose="02070309020205020404" pitchFamily="49" charset="0"/>
              <a:buChar char="o"/>
            </a:pPr>
            <a:r>
              <a:rPr lang="en-US" sz="1600" b="1" dirty="0">
                <a:solidFill>
                  <a:srgbClr val="4D4D4D"/>
                </a:solidFill>
                <a:latin typeface="Arial"/>
                <a:cs typeface="Arial"/>
              </a:rPr>
              <a:t>Wording has been simplified and slight amends made </a:t>
            </a:r>
            <a:r>
              <a:rPr lang="en-US" sz="1600" dirty="0">
                <a:solidFill>
                  <a:srgbClr val="4D4D4D"/>
                </a:solidFill>
                <a:latin typeface="Arial"/>
                <a:cs typeface="Arial"/>
              </a:rPr>
              <a:t>where possible and made more motivational to help </a:t>
            </a:r>
            <a:r>
              <a:rPr lang="en-US" sz="1600" dirty="0" err="1">
                <a:solidFill>
                  <a:srgbClr val="4D4D4D"/>
                </a:solidFill>
                <a:latin typeface="Arial"/>
                <a:cs typeface="Arial"/>
              </a:rPr>
              <a:t>prioritise</a:t>
            </a:r>
            <a:r>
              <a:rPr lang="en-US" sz="1600" dirty="0">
                <a:solidFill>
                  <a:srgbClr val="4D4D4D"/>
                </a:solidFill>
                <a:latin typeface="Arial"/>
                <a:cs typeface="Arial"/>
              </a:rPr>
              <a:t> key messages, and to reduce length and remove unnecessary detail.</a:t>
            </a:r>
          </a:p>
          <a:p>
            <a:pPr marL="9525" indent="-285750">
              <a:lnSpc>
                <a:spcPct val="114000"/>
              </a:lnSpc>
              <a:buClr>
                <a:srgbClr val="007B4E"/>
              </a:buClr>
              <a:buFont typeface="Courier New" panose="02070309020205020404" pitchFamily="49" charset="0"/>
              <a:buChar char="o"/>
            </a:pPr>
            <a:r>
              <a:rPr lang="en-US" sz="1600" b="1" dirty="0">
                <a:solidFill>
                  <a:srgbClr val="4D4D4D"/>
                </a:solidFill>
                <a:latin typeface="Arial"/>
                <a:cs typeface="Arial"/>
              </a:rPr>
              <a:t>Warmer, friendlier, welcoming </a:t>
            </a:r>
            <a:r>
              <a:rPr lang="en-US" sz="1600" dirty="0">
                <a:solidFill>
                  <a:srgbClr val="4D4D4D"/>
                </a:solidFill>
                <a:latin typeface="Arial"/>
                <a:cs typeface="Arial"/>
              </a:rPr>
              <a:t>and less formal tone. </a:t>
            </a:r>
          </a:p>
          <a:p>
            <a:pPr marL="9525" indent="-285750">
              <a:lnSpc>
                <a:spcPct val="114000"/>
              </a:lnSpc>
              <a:buClr>
                <a:srgbClr val="007B4E"/>
              </a:buClr>
              <a:buFont typeface="Courier New" panose="02070309020205020404" pitchFamily="49" charset="0"/>
              <a:buChar char="o"/>
            </a:pPr>
            <a:r>
              <a:rPr lang="en-US" sz="1600" b="1" dirty="0">
                <a:solidFill>
                  <a:srgbClr val="4D4D4D"/>
                </a:solidFill>
                <a:latin typeface="Arial"/>
                <a:cs typeface="Arial"/>
              </a:rPr>
              <a:t>Clearer structure with more headings and white space </a:t>
            </a:r>
            <a:r>
              <a:rPr lang="en-US" sz="1600" dirty="0">
                <a:solidFill>
                  <a:srgbClr val="4D4D4D"/>
                </a:solidFill>
                <a:latin typeface="Arial"/>
                <a:cs typeface="Arial"/>
              </a:rPr>
              <a:t>so the letter can be more easily read at a glance.</a:t>
            </a:r>
          </a:p>
          <a:p>
            <a:pPr marL="9525" indent="-285750">
              <a:lnSpc>
                <a:spcPct val="114000"/>
              </a:lnSpc>
              <a:buClr>
                <a:srgbClr val="007B4E"/>
              </a:buClr>
              <a:buFont typeface="Courier New" panose="02070309020205020404" pitchFamily="49" charset="0"/>
              <a:buChar char="o"/>
            </a:pPr>
            <a:r>
              <a:rPr lang="en-US" sz="1600" b="1" dirty="0">
                <a:solidFill>
                  <a:srgbClr val="4D4D4D"/>
                </a:solidFill>
                <a:latin typeface="Arial"/>
                <a:cs typeface="Arial"/>
              </a:rPr>
              <a:t>Icons added to second page </a:t>
            </a:r>
            <a:r>
              <a:rPr lang="en-US" sz="1600" dirty="0">
                <a:solidFill>
                  <a:srgbClr val="4D4D4D"/>
                </a:solidFill>
                <a:latin typeface="Arial"/>
                <a:cs typeface="Arial"/>
              </a:rPr>
              <a:t>to break up the text and improve readability.</a:t>
            </a:r>
          </a:p>
          <a:p>
            <a:pPr marL="9525" indent="-285750">
              <a:lnSpc>
                <a:spcPct val="114000"/>
              </a:lnSpc>
              <a:buClr>
                <a:srgbClr val="007B4E"/>
              </a:buClr>
              <a:buFont typeface="Courier New" panose="02070309020205020404" pitchFamily="49" charset="0"/>
              <a:buChar char="o"/>
            </a:pPr>
            <a:endParaRPr lang="en-US" sz="1600" dirty="0">
              <a:solidFill>
                <a:srgbClr val="4D4D4D"/>
              </a:solidFill>
              <a:latin typeface="Arial"/>
              <a:cs typeface="Arial"/>
            </a:endParaRPr>
          </a:p>
        </p:txBody>
      </p:sp>
    </p:spTree>
    <p:extLst>
      <p:ext uri="{BB962C8B-B14F-4D97-AF65-F5344CB8AC3E}">
        <p14:creationId xmlns:p14="http://schemas.microsoft.com/office/powerpoint/2010/main" val="477141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AA61B-A07B-82A0-CC5C-8E449FA801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ACD9AB-3A3F-C704-A229-F0CE29E2D5CB}"/>
              </a:ext>
            </a:extLst>
          </p:cNvPr>
          <p:cNvSpPr>
            <a:spLocks noGrp="1"/>
          </p:cNvSpPr>
          <p:nvPr>
            <p:ph type="title"/>
          </p:nvPr>
        </p:nvSpPr>
        <p:spPr>
          <a:xfrm>
            <a:off x="564039" y="615236"/>
            <a:ext cx="11155361" cy="461665"/>
          </a:xfrm>
        </p:spPr>
        <p:txBody>
          <a:bodyPr>
            <a:noAutofit/>
          </a:bodyPr>
          <a:lstStyle/>
          <a:p>
            <a:r>
              <a:rPr lang="en-US" sz="3000">
                <a:solidFill>
                  <a:srgbClr val="007B4E"/>
                </a:solidFill>
                <a:latin typeface="Arial" panose="020B0604020202020204" pitchFamily="34" charset="0"/>
                <a:cs typeface="Arial" panose="020B0604020202020204" pitchFamily="34" charset="0"/>
              </a:rPr>
              <a:t>Other survey materials: publicity</a:t>
            </a:r>
            <a:endParaRPr lang="en-GB" sz="3000">
              <a:solidFill>
                <a:srgbClr val="007B4E"/>
              </a:solidFill>
              <a:latin typeface="Arial" panose="020B0604020202020204" pitchFamily="34" charset="0"/>
              <a:cs typeface="Arial" panose="020B0604020202020204" pitchFamily="34" charset="0"/>
            </a:endParaRPr>
          </a:p>
        </p:txBody>
      </p:sp>
      <p:sp>
        <p:nvSpPr>
          <p:cNvPr id="104" name="Google Shape;406;p21">
            <a:extLst>
              <a:ext uri="{FF2B5EF4-FFF2-40B4-BE49-F238E27FC236}">
                <a16:creationId xmlns:a16="http://schemas.microsoft.com/office/drawing/2014/main" id="{36032ED0-751E-300A-E1B1-4759065B7F8C}"/>
              </a:ext>
            </a:extLst>
          </p:cNvPr>
          <p:cNvSpPr/>
          <p:nvPr/>
        </p:nvSpPr>
        <p:spPr>
          <a:xfrm rot="10800000" flipH="1">
            <a:off x="7961279" y="2422993"/>
            <a:ext cx="3521987" cy="3377728"/>
          </a:xfrm>
          <a:prstGeom prst="round2SameRect">
            <a:avLst>
              <a:gd name="adj1" fmla="val 5396"/>
              <a:gd name="adj2" fmla="val 0"/>
            </a:avLst>
          </a:prstGeom>
          <a:solidFill>
            <a:schemeClr val="bg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Arial" panose="020B0604020202020204" pitchFamily="34" charset="0"/>
              <a:cs typeface="Arial" panose="020B0604020202020204" pitchFamily="34" charset="0"/>
            </a:endParaRPr>
          </a:p>
        </p:txBody>
      </p:sp>
      <p:sp>
        <p:nvSpPr>
          <p:cNvPr id="106" name="Google Shape;408;p21">
            <a:extLst>
              <a:ext uri="{FF2B5EF4-FFF2-40B4-BE49-F238E27FC236}">
                <a16:creationId xmlns:a16="http://schemas.microsoft.com/office/drawing/2014/main" id="{8980218F-D1AF-41BE-6BAF-E16C6C29DC20}"/>
              </a:ext>
            </a:extLst>
          </p:cNvPr>
          <p:cNvSpPr txBox="1"/>
          <p:nvPr/>
        </p:nvSpPr>
        <p:spPr>
          <a:xfrm>
            <a:off x="8138088" y="2422992"/>
            <a:ext cx="3168349" cy="3301533"/>
          </a:xfrm>
          <a:prstGeom prst="rect">
            <a:avLst/>
          </a:prstGeom>
          <a:noFill/>
          <a:ln>
            <a:noFill/>
          </a:ln>
        </p:spPr>
        <p:txBody>
          <a:bodyPr spcFirstLastPara="1" wrap="square" lIns="121900" tIns="121900" rIns="121900" bIns="121900" anchor="t" anchorCtr="0">
            <a:noAutofit/>
          </a:bodyPr>
          <a:lstStyle/>
          <a:p>
            <a:pPr algn="ctr"/>
            <a:r>
              <a:rPr lang="en-GB" sz="1500" dirty="0">
                <a:solidFill>
                  <a:srgbClr val="4D4D4D"/>
                </a:solidFill>
                <a:latin typeface="Arial" panose="020B0604020202020204" pitchFamily="34" charset="0"/>
                <a:cs typeface="Arial" panose="020B0604020202020204" pitchFamily="34" charset="0"/>
              </a:rPr>
              <a:t>Highlights the message of helping to improve community mental health services by completing the survey. </a:t>
            </a:r>
          </a:p>
          <a:p>
            <a:pPr algn="ctr"/>
            <a:endParaRPr lang="en-GB" sz="1500" dirty="0">
              <a:solidFill>
                <a:srgbClr val="4D4D4D"/>
              </a:solidFill>
              <a:latin typeface="Arial" panose="020B0604020202020204" pitchFamily="34" charset="0"/>
              <a:cs typeface="Arial" panose="020B0604020202020204" pitchFamily="34" charset="0"/>
            </a:endParaRPr>
          </a:p>
          <a:p>
            <a:pPr algn="ctr"/>
            <a:r>
              <a:rPr lang="en-GB" sz="1500" dirty="0">
                <a:solidFill>
                  <a:srgbClr val="4D4D4D"/>
                </a:solidFill>
                <a:latin typeface="Arial" panose="020B0604020202020204" pitchFamily="34" charset="0"/>
                <a:cs typeface="Arial" panose="020B0604020202020204" pitchFamily="34" charset="0"/>
              </a:rPr>
              <a:t>Includes: 3x simple banners.</a:t>
            </a:r>
          </a:p>
          <a:p>
            <a:pPr algn="ctr"/>
            <a:endParaRPr lang="en-GB" sz="1500" dirty="0">
              <a:solidFill>
                <a:srgbClr val="4D4D4D"/>
              </a:solidFill>
              <a:latin typeface="Arial" panose="020B0604020202020204" pitchFamily="34" charset="0"/>
              <a:cs typeface="Arial" panose="020B0604020202020204" pitchFamily="34" charset="0"/>
            </a:endParaRPr>
          </a:p>
          <a:p>
            <a:pPr algn="ctr"/>
            <a:r>
              <a:rPr lang="en-GB" sz="1500" dirty="0">
                <a:solidFill>
                  <a:srgbClr val="4D4D4D"/>
                </a:solidFill>
                <a:latin typeface="Arial" panose="020B0604020202020204" pitchFamily="34" charset="0"/>
                <a:cs typeface="Arial" panose="020B0604020202020204" pitchFamily="34" charset="0"/>
              </a:rPr>
              <a:t>Banners can be added to websites, email signatures and any other platforms as appropriate.</a:t>
            </a:r>
          </a:p>
        </p:txBody>
      </p:sp>
      <p:sp>
        <p:nvSpPr>
          <p:cNvPr id="107" name="Google Shape;409;p21">
            <a:extLst>
              <a:ext uri="{FF2B5EF4-FFF2-40B4-BE49-F238E27FC236}">
                <a16:creationId xmlns:a16="http://schemas.microsoft.com/office/drawing/2014/main" id="{EE27C39F-4DA5-21CC-7781-162C3B8C11BE}"/>
              </a:ext>
            </a:extLst>
          </p:cNvPr>
          <p:cNvSpPr/>
          <p:nvPr/>
        </p:nvSpPr>
        <p:spPr>
          <a:xfrm>
            <a:off x="7961270" y="1441168"/>
            <a:ext cx="3521987" cy="981824"/>
          </a:xfrm>
          <a:prstGeom prst="round2SameRect">
            <a:avLst>
              <a:gd name="adj1" fmla="val 16667"/>
              <a:gd name="adj2" fmla="val 0"/>
            </a:avLst>
          </a:prstGeom>
          <a:solidFill>
            <a:schemeClr val="accent3"/>
          </a:solidFill>
          <a:ln>
            <a:noFill/>
          </a:ln>
        </p:spPr>
        <p:txBody>
          <a:bodyPr spcFirstLastPara="1" wrap="square" lIns="121900" tIns="121900" rIns="121900" bIns="121900" anchor="ctr" anchorCtr="0">
            <a:noAutofit/>
          </a:bodyPr>
          <a:lstStyle/>
          <a:p>
            <a:pPr algn="ctr">
              <a:buClr>
                <a:schemeClr val="dk1"/>
              </a:buClr>
              <a:buSzPts val="1100"/>
            </a:pPr>
            <a:r>
              <a:rPr lang="en" sz="2400">
                <a:solidFill>
                  <a:schemeClr val="lt1"/>
                </a:solidFill>
                <a:latin typeface="Arial" panose="020B0604020202020204" pitchFamily="34" charset="0"/>
                <a:ea typeface="Fira Sans Extra Condensed Medium"/>
                <a:cs typeface="Arial" panose="020B0604020202020204" pitchFamily="34" charset="0"/>
                <a:sym typeface="Fira Sans Extra Condensed Medium"/>
              </a:rPr>
              <a:t>Website Banner</a:t>
            </a:r>
            <a:endParaRPr sz="2400">
              <a:latin typeface="Arial" panose="020B0604020202020204" pitchFamily="34" charset="0"/>
              <a:cs typeface="Arial" panose="020B0604020202020204" pitchFamily="34" charset="0"/>
            </a:endParaRPr>
          </a:p>
        </p:txBody>
      </p:sp>
      <p:sp>
        <p:nvSpPr>
          <p:cNvPr id="114" name="Google Shape;416;p21">
            <a:extLst>
              <a:ext uri="{FF2B5EF4-FFF2-40B4-BE49-F238E27FC236}">
                <a16:creationId xmlns:a16="http://schemas.microsoft.com/office/drawing/2014/main" id="{06783DD1-C840-A937-50F6-3CFB34BF1C1E}"/>
              </a:ext>
            </a:extLst>
          </p:cNvPr>
          <p:cNvSpPr/>
          <p:nvPr/>
        </p:nvSpPr>
        <p:spPr>
          <a:xfrm rot="10800000" flipH="1">
            <a:off x="708747" y="2399926"/>
            <a:ext cx="3521974" cy="3400798"/>
          </a:xfrm>
          <a:prstGeom prst="round2SameRect">
            <a:avLst>
              <a:gd name="adj1" fmla="val 5874"/>
              <a:gd name="adj2" fmla="val 0"/>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Arial" panose="020B0604020202020204" pitchFamily="34" charset="0"/>
              <a:cs typeface="Arial" panose="020B0604020202020204" pitchFamily="34" charset="0"/>
            </a:endParaRPr>
          </a:p>
        </p:txBody>
      </p:sp>
      <p:sp>
        <p:nvSpPr>
          <p:cNvPr id="116" name="Google Shape;418;p21">
            <a:extLst>
              <a:ext uri="{FF2B5EF4-FFF2-40B4-BE49-F238E27FC236}">
                <a16:creationId xmlns:a16="http://schemas.microsoft.com/office/drawing/2014/main" id="{ED93F33E-5949-940F-ABBE-B8CA2B3D6050}"/>
              </a:ext>
            </a:extLst>
          </p:cNvPr>
          <p:cNvSpPr txBox="1"/>
          <p:nvPr/>
        </p:nvSpPr>
        <p:spPr>
          <a:xfrm>
            <a:off x="816372" y="2376465"/>
            <a:ext cx="3168355" cy="3348060"/>
          </a:xfrm>
          <a:prstGeom prst="rect">
            <a:avLst/>
          </a:prstGeom>
          <a:noFill/>
          <a:ln>
            <a:noFill/>
          </a:ln>
        </p:spPr>
        <p:txBody>
          <a:bodyPr spcFirstLastPara="1" wrap="square" lIns="121900" tIns="121900" rIns="121900" bIns="121900" anchor="t" anchorCtr="0">
            <a:noAutofit/>
          </a:bodyPr>
          <a:lstStyle/>
          <a:p>
            <a:pPr algn="ctr"/>
            <a:r>
              <a:rPr lang="en-GB" sz="1500" dirty="0">
                <a:solidFill>
                  <a:srgbClr val="4D4D4D"/>
                </a:solidFill>
                <a:latin typeface="Arial" panose="020B0604020202020204" pitchFamily="34" charset="0"/>
                <a:cs typeface="Arial" panose="020B0604020202020204" pitchFamily="34" charset="0"/>
              </a:rPr>
              <a:t>Outlines the purpose and value of survey for trusts.</a:t>
            </a:r>
          </a:p>
          <a:p>
            <a:pPr marL="285750" indent="-285750" algn="ctr">
              <a:buFont typeface="Arial" panose="020B0604020202020204" pitchFamily="34" charset="0"/>
              <a:buChar char="•"/>
            </a:pPr>
            <a:endParaRPr lang="en-GB" sz="1500" dirty="0">
              <a:solidFill>
                <a:srgbClr val="4D4D4D"/>
              </a:solidFill>
              <a:latin typeface="Arial" panose="020B0604020202020204" pitchFamily="34" charset="0"/>
              <a:cs typeface="Arial" panose="020B0604020202020204" pitchFamily="34" charset="0"/>
            </a:endParaRPr>
          </a:p>
          <a:p>
            <a:pPr algn="ctr"/>
            <a:r>
              <a:rPr lang="en-GB" sz="1500" dirty="0">
                <a:solidFill>
                  <a:srgbClr val="4D4D4D"/>
                </a:solidFill>
                <a:latin typeface="Arial" panose="020B0604020202020204" pitchFamily="34" charset="0"/>
                <a:cs typeface="Arial" panose="020B0604020202020204" pitchFamily="34" charset="0"/>
              </a:rPr>
              <a:t>Applies </a:t>
            </a:r>
            <a:r>
              <a:rPr lang="en-GB" sz="1500" i="1" dirty="0">
                <a:solidFill>
                  <a:srgbClr val="4D4D4D"/>
                </a:solidFill>
                <a:latin typeface="Arial" panose="020B0604020202020204" pitchFamily="34" charset="0"/>
                <a:cs typeface="Arial" panose="020B0604020202020204" pitchFamily="34" charset="0"/>
              </a:rPr>
              <a:t>“You said, We Did” </a:t>
            </a:r>
            <a:r>
              <a:rPr lang="en-GB" sz="1500" dirty="0">
                <a:solidFill>
                  <a:srgbClr val="4D4D4D"/>
                </a:solidFill>
                <a:latin typeface="Arial" panose="020B0604020202020204" pitchFamily="34" charset="0"/>
                <a:cs typeface="Arial" panose="020B0604020202020204" pitchFamily="34" charset="0"/>
              </a:rPr>
              <a:t>principles to demonstrate how service user feedback has been implemented.</a:t>
            </a:r>
          </a:p>
          <a:p>
            <a:pPr algn="ctr"/>
            <a:endParaRPr lang="en-GB" sz="1500" dirty="0">
              <a:solidFill>
                <a:srgbClr val="4D4D4D"/>
              </a:solidFill>
              <a:latin typeface="Arial" panose="020B0604020202020204" pitchFamily="34" charset="0"/>
              <a:cs typeface="Arial" panose="020B0604020202020204" pitchFamily="34" charset="0"/>
            </a:endParaRPr>
          </a:p>
          <a:p>
            <a:pPr algn="ctr"/>
            <a:r>
              <a:rPr lang="en-GB" sz="1500" dirty="0">
                <a:solidFill>
                  <a:srgbClr val="4D4D4D"/>
                </a:solidFill>
                <a:latin typeface="Arial" panose="020B0604020202020204" pitchFamily="34" charset="0"/>
                <a:cs typeface="Arial" panose="020B0604020202020204" pitchFamily="34" charset="0"/>
              </a:rPr>
              <a:t>Can be tailored to demonstrate how research findings have been used to identify areas of improvements and action change. </a:t>
            </a:r>
          </a:p>
        </p:txBody>
      </p:sp>
      <p:sp>
        <p:nvSpPr>
          <p:cNvPr id="117" name="Google Shape;419;p21">
            <a:extLst>
              <a:ext uri="{FF2B5EF4-FFF2-40B4-BE49-F238E27FC236}">
                <a16:creationId xmlns:a16="http://schemas.microsoft.com/office/drawing/2014/main" id="{D20D6593-3B5B-FA55-3EFC-EAF0C0F87159}"/>
              </a:ext>
            </a:extLst>
          </p:cNvPr>
          <p:cNvSpPr/>
          <p:nvPr/>
        </p:nvSpPr>
        <p:spPr>
          <a:xfrm>
            <a:off x="708747" y="1446848"/>
            <a:ext cx="3521980" cy="953077"/>
          </a:xfrm>
          <a:prstGeom prst="round2SameRect">
            <a:avLst>
              <a:gd name="adj1" fmla="val 16667"/>
              <a:gd name="adj2" fmla="val 0"/>
            </a:avLst>
          </a:prstGeom>
          <a:solidFill>
            <a:schemeClr val="accent1"/>
          </a:solidFill>
          <a:ln>
            <a:noFill/>
          </a:ln>
        </p:spPr>
        <p:txBody>
          <a:bodyPr spcFirstLastPara="1" wrap="square" lIns="121900" tIns="121900" rIns="121900" bIns="121900" anchor="ctr" anchorCtr="0">
            <a:noAutofit/>
          </a:bodyPr>
          <a:lstStyle/>
          <a:p>
            <a:pPr algn="ctr">
              <a:buClr>
                <a:schemeClr val="dk1"/>
              </a:buClr>
              <a:buSzPts val="1100"/>
            </a:pPr>
            <a:r>
              <a:rPr lang="en" sz="2400" dirty="0">
                <a:solidFill>
                  <a:schemeClr val="lt1"/>
                </a:solidFill>
                <a:latin typeface="Arial" panose="020B0604020202020204" pitchFamily="34" charset="0"/>
                <a:ea typeface="Fira Sans Extra Condensed Medium"/>
                <a:cs typeface="Arial" panose="020B0604020202020204" pitchFamily="34" charset="0"/>
                <a:sym typeface="Fira Sans Extra Condensed Medium"/>
              </a:rPr>
              <a:t>Press Release Template</a:t>
            </a:r>
            <a:endParaRPr sz="2400" dirty="0">
              <a:latin typeface="Arial" panose="020B0604020202020204" pitchFamily="34" charset="0"/>
              <a:cs typeface="Arial" panose="020B0604020202020204" pitchFamily="34" charset="0"/>
            </a:endParaRPr>
          </a:p>
        </p:txBody>
      </p:sp>
      <p:sp>
        <p:nvSpPr>
          <p:cNvPr id="119" name="Google Shape;421;p21">
            <a:extLst>
              <a:ext uri="{FF2B5EF4-FFF2-40B4-BE49-F238E27FC236}">
                <a16:creationId xmlns:a16="http://schemas.microsoft.com/office/drawing/2014/main" id="{997C1836-8C62-3E24-C819-F69133F3F13C}"/>
              </a:ext>
            </a:extLst>
          </p:cNvPr>
          <p:cNvSpPr/>
          <p:nvPr/>
        </p:nvSpPr>
        <p:spPr>
          <a:xfrm rot="10800000" flipH="1">
            <a:off x="4335010" y="2422996"/>
            <a:ext cx="3521980" cy="3377728"/>
          </a:xfrm>
          <a:prstGeom prst="round2SameRect">
            <a:avLst>
              <a:gd name="adj1" fmla="val 6301"/>
              <a:gd name="adj2" fmla="val 0"/>
            </a:avLst>
          </a:prstGeom>
          <a:solidFill>
            <a:schemeClr val="bg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Arial" panose="020B0604020202020204" pitchFamily="34" charset="0"/>
              <a:cs typeface="Arial" panose="020B0604020202020204" pitchFamily="34" charset="0"/>
            </a:endParaRPr>
          </a:p>
        </p:txBody>
      </p:sp>
      <p:sp>
        <p:nvSpPr>
          <p:cNvPr id="121" name="Google Shape;423;p21">
            <a:extLst>
              <a:ext uri="{FF2B5EF4-FFF2-40B4-BE49-F238E27FC236}">
                <a16:creationId xmlns:a16="http://schemas.microsoft.com/office/drawing/2014/main" id="{AA6AD556-8565-0B29-07D3-CDF426260EE9}"/>
              </a:ext>
            </a:extLst>
          </p:cNvPr>
          <p:cNvSpPr txBox="1"/>
          <p:nvPr/>
        </p:nvSpPr>
        <p:spPr>
          <a:xfrm>
            <a:off x="4335009" y="2446066"/>
            <a:ext cx="3478565" cy="3278459"/>
          </a:xfrm>
          <a:prstGeom prst="rect">
            <a:avLst/>
          </a:prstGeom>
          <a:noFill/>
          <a:ln>
            <a:noFill/>
          </a:ln>
        </p:spPr>
        <p:txBody>
          <a:bodyPr spcFirstLastPara="1" wrap="square" lIns="121900" tIns="121900" rIns="121900" bIns="121900" anchor="t" anchorCtr="0">
            <a:noAutofit/>
          </a:bodyPr>
          <a:lstStyle/>
          <a:p>
            <a:pPr algn="ctr"/>
            <a:r>
              <a:rPr lang="en-GB" sz="1500" dirty="0">
                <a:solidFill>
                  <a:srgbClr val="4D4D4D"/>
                </a:solidFill>
                <a:latin typeface="Arial" panose="020B0604020202020204" pitchFamily="34" charset="0"/>
                <a:cs typeface="Arial" panose="020B0604020202020204" pitchFamily="34" charset="0"/>
              </a:rPr>
              <a:t>Provides information about the purpose, value and dates of the survey. </a:t>
            </a:r>
          </a:p>
          <a:p>
            <a:pPr algn="ctr"/>
            <a:endParaRPr lang="en-GB" sz="1500" dirty="0">
              <a:solidFill>
                <a:srgbClr val="4D4D4D"/>
              </a:solidFill>
              <a:latin typeface="Arial" panose="020B0604020202020204" pitchFamily="34" charset="0"/>
              <a:cs typeface="Arial" panose="020B0604020202020204" pitchFamily="34" charset="0"/>
            </a:endParaRPr>
          </a:p>
          <a:p>
            <a:pPr algn="ctr"/>
            <a:r>
              <a:rPr lang="en-GB" sz="1500" dirty="0">
                <a:solidFill>
                  <a:srgbClr val="4D4D4D"/>
                </a:solidFill>
                <a:latin typeface="Arial" panose="020B0604020202020204" pitchFamily="34" charset="0"/>
                <a:cs typeface="Arial" panose="020B0604020202020204" pitchFamily="34" charset="0"/>
              </a:rPr>
              <a:t>Includes: 1x call to action, 1x reminder pre-fieldwork and 3x reminders during fieldwork.</a:t>
            </a:r>
          </a:p>
          <a:p>
            <a:pPr marL="285750" indent="-285750" algn="ctr">
              <a:buFont typeface="Arial" panose="020B0604020202020204" pitchFamily="34" charset="0"/>
              <a:buChar char="•"/>
            </a:pPr>
            <a:endParaRPr lang="en-GB" sz="1500" dirty="0">
              <a:solidFill>
                <a:srgbClr val="4D4D4D"/>
              </a:solidFill>
              <a:latin typeface="Arial" panose="020B0604020202020204" pitchFamily="34" charset="0"/>
              <a:cs typeface="Arial" panose="020B0604020202020204" pitchFamily="34" charset="0"/>
            </a:endParaRPr>
          </a:p>
          <a:p>
            <a:pPr algn="ctr"/>
            <a:r>
              <a:rPr lang="en-GB" sz="1500" dirty="0">
                <a:solidFill>
                  <a:srgbClr val="4D4D4D"/>
                </a:solidFill>
                <a:latin typeface="Arial" panose="020B0604020202020204" pitchFamily="34" charset="0"/>
                <a:cs typeface="Arial" panose="020B0604020202020204" pitchFamily="34" charset="0"/>
              </a:rPr>
              <a:t>Can be shared by trusts and national organisations on social media platforms like Facebook or LinkedIn or printed to use as leaflets.</a:t>
            </a:r>
          </a:p>
        </p:txBody>
      </p:sp>
      <p:sp>
        <p:nvSpPr>
          <p:cNvPr id="122" name="Google Shape;424;p21">
            <a:extLst>
              <a:ext uri="{FF2B5EF4-FFF2-40B4-BE49-F238E27FC236}">
                <a16:creationId xmlns:a16="http://schemas.microsoft.com/office/drawing/2014/main" id="{842E9CCC-1506-FE2B-62AD-4B059DBF5185}"/>
              </a:ext>
            </a:extLst>
          </p:cNvPr>
          <p:cNvSpPr/>
          <p:nvPr/>
        </p:nvSpPr>
        <p:spPr>
          <a:xfrm>
            <a:off x="4335010" y="1469926"/>
            <a:ext cx="3521980" cy="953066"/>
          </a:xfrm>
          <a:prstGeom prst="round2SameRect">
            <a:avLst>
              <a:gd name="adj1" fmla="val 16667"/>
              <a:gd name="adj2" fmla="val 0"/>
            </a:avLst>
          </a:prstGeom>
          <a:solidFill>
            <a:schemeClr val="accent2"/>
          </a:solidFill>
          <a:ln>
            <a:noFill/>
          </a:ln>
        </p:spPr>
        <p:txBody>
          <a:bodyPr spcFirstLastPara="1" wrap="square" lIns="121900" tIns="121900" rIns="121900" bIns="121900" anchor="ctr" anchorCtr="0">
            <a:noAutofit/>
          </a:bodyPr>
          <a:lstStyle/>
          <a:p>
            <a:pPr algn="ctr">
              <a:buClr>
                <a:schemeClr val="dk1"/>
              </a:buClr>
              <a:buSzPts val="1100"/>
            </a:pPr>
            <a:r>
              <a:rPr lang="en-US" sz="2400">
                <a:solidFill>
                  <a:schemeClr val="bg1"/>
                </a:solidFill>
                <a:latin typeface="Arial" panose="020B0604020202020204" pitchFamily="34" charset="0"/>
                <a:cs typeface="Arial" panose="020B0604020202020204" pitchFamily="34" charset="0"/>
              </a:rPr>
              <a:t>Social Media Cards</a:t>
            </a:r>
            <a:endParaRPr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8034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420E3-8AEA-FF4C-E41B-4C098906CF3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231AA02-AAD5-5C5A-9C4E-8096E955C9DD}"/>
              </a:ext>
            </a:extLst>
          </p:cNvPr>
          <p:cNvSpPr/>
          <p:nvPr/>
        </p:nvSpPr>
        <p:spPr>
          <a:xfrm>
            <a:off x="721555" y="1344765"/>
            <a:ext cx="1266825" cy="1101240"/>
          </a:xfrm>
          <a:prstGeom prst="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Graphic 4" descr="Meeting with solid fill">
            <a:extLst>
              <a:ext uri="{FF2B5EF4-FFF2-40B4-BE49-F238E27FC236}">
                <a16:creationId xmlns:a16="http://schemas.microsoft.com/office/drawing/2014/main" id="{88508E9F-0D00-0112-D10A-CE9BC2A1906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97764" y="1438185"/>
            <a:ext cx="914400" cy="914400"/>
          </a:xfrm>
          <a:prstGeom prst="rect">
            <a:avLst/>
          </a:prstGeom>
        </p:spPr>
      </p:pic>
      <p:pic>
        <p:nvPicPr>
          <p:cNvPr id="6" name="Graphic 5" descr="Questions with solid fill">
            <a:extLst>
              <a:ext uri="{FF2B5EF4-FFF2-40B4-BE49-F238E27FC236}">
                <a16:creationId xmlns:a16="http://schemas.microsoft.com/office/drawing/2014/main" id="{AD01A5E9-4826-DA19-F877-4EC6C7CFA62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12110" y="4254935"/>
            <a:ext cx="914400" cy="914400"/>
          </a:xfrm>
          <a:prstGeom prst="rect">
            <a:avLst/>
          </a:prstGeom>
        </p:spPr>
      </p:pic>
      <p:sp>
        <p:nvSpPr>
          <p:cNvPr id="7" name="Rectangle 6">
            <a:extLst>
              <a:ext uri="{FF2B5EF4-FFF2-40B4-BE49-F238E27FC236}">
                <a16:creationId xmlns:a16="http://schemas.microsoft.com/office/drawing/2014/main" id="{385AA4F3-48B1-ACD2-8C6F-D6266D17FE78}"/>
              </a:ext>
            </a:extLst>
          </p:cNvPr>
          <p:cNvSpPr/>
          <p:nvPr/>
        </p:nvSpPr>
        <p:spPr>
          <a:xfrm>
            <a:off x="712110" y="3358151"/>
            <a:ext cx="1266825" cy="1101240"/>
          </a:xfrm>
          <a:prstGeom prst="rect">
            <a:avLst/>
          </a:prstGeom>
          <a:solidFill>
            <a:schemeClr val="bg2">
              <a:lumMod val="60000"/>
              <a:lumOff val="40000"/>
            </a:schemeClr>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Content Placeholder 4">
            <a:extLst>
              <a:ext uri="{FF2B5EF4-FFF2-40B4-BE49-F238E27FC236}">
                <a16:creationId xmlns:a16="http://schemas.microsoft.com/office/drawing/2014/main" id="{79C30454-1906-272F-377F-9E4E3AB98C8C}"/>
              </a:ext>
            </a:extLst>
          </p:cNvPr>
          <p:cNvSpPr txBox="1">
            <a:spLocks/>
          </p:cNvSpPr>
          <p:nvPr/>
        </p:nvSpPr>
        <p:spPr>
          <a:xfrm>
            <a:off x="2164589" y="1217555"/>
            <a:ext cx="9508297" cy="77126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00AACD"/>
              </a:buClr>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7B4E"/>
              </a:buClr>
              <a:buSzTx/>
              <a:buFont typeface="Arial" panose="020B0604020202020204" pitchFamily="34" charset="0"/>
              <a:buNone/>
              <a:tabLst/>
              <a:defRPr/>
            </a:pPr>
            <a:r>
              <a:rPr kumimoji="0" lang="en-GB" sz="1600" b="1" i="0" u="none" strike="noStrike" kern="1200" cap="none" spc="0" normalizeH="0" baseline="0" noProof="0">
                <a:ln>
                  <a:noFill/>
                </a:ln>
                <a:solidFill>
                  <a:srgbClr val="4D4639"/>
                </a:solidFill>
                <a:effectLst/>
                <a:uLnTx/>
                <a:uFillTx/>
                <a:latin typeface="Arial" panose="020B0604020202020204"/>
                <a:ea typeface="+mn-ea"/>
                <a:cs typeface="+mn-cs"/>
              </a:rPr>
              <a:t>Encourages service users to participate</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6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Increased representation within the data</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6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Provides service users with a voice and opportunities to share their feedback with trusts</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6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Helps to maintain / increase response rate</a:t>
            </a:r>
          </a:p>
        </p:txBody>
      </p:sp>
      <p:pic>
        <p:nvPicPr>
          <p:cNvPr id="9" name="Graphic 8" descr="Research with solid fill">
            <a:extLst>
              <a:ext uri="{FF2B5EF4-FFF2-40B4-BE49-F238E27FC236}">
                <a16:creationId xmlns:a16="http://schemas.microsoft.com/office/drawing/2014/main" id="{EAD703D4-BBCC-249A-FA8B-45C8CD3429F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88319" y="3444269"/>
            <a:ext cx="914400" cy="914400"/>
          </a:xfrm>
          <a:prstGeom prst="rect">
            <a:avLst/>
          </a:prstGeom>
        </p:spPr>
      </p:pic>
      <p:sp>
        <p:nvSpPr>
          <p:cNvPr id="10" name="Content Placeholder 4">
            <a:extLst>
              <a:ext uri="{FF2B5EF4-FFF2-40B4-BE49-F238E27FC236}">
                <a16:creationId xmlns:a16="http://schemas.microsoft.com/office/drawing/2014/main" id="{3BD958DB-BBB4-84E5-743E-9D9E4D6B7F66}"/>
              </a:ext>
            </a:extLst>
          </p:cNvPr>
          <p:cNvSpPr txBox="1">
            <a:spLocks/>
          </p:cNvSpPr>
          <p:nvPr/>
        </p:nvSpPr>
        <p:spPr>
          <a:xfrm>
            <a:off x="2155142" y="3132799"/>
            <a:ext cx="9732058" cy="2036536"/>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00AACD"/>
              </a:buClr>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7B4E"/>
              </a:buClr>
              <a:buSzTx/>
              <a:buFont typeface="Arial" panose="020B0604020202020204" pitchFamily="34" charset="0"/>
              <a:buNone/>
              <a:tabLst/>
              <a:defRPr/>
            </a:pPr>
            <a:r>
              <a:rPr kumimoji="0" lang="en-GB" sz="1600" b="1" i="0" u="none" strike="noStrike" kern="1200" cap="none" spc="0" normalizeH="0" baseline="0" noProof="0">
                <a:ln>
                  <a:noFill/>
                </a:ln>
                <a:solidFill>
                  <a:srgbClr val="4D4639"/>
                </a:solidFill>
                <a:effectLst/>
                <a:uLnTx/>
                <a:uFillTx/>
                <a:latin typeface="Arial" panose="020B0604020202020204"/>
                <a:ea typeface="+mn-ea"/>
                <a:cs typeface="+mn-cs"/>
              </a:rPr>
              <a:t>Increases cases for analysis </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6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Further analysis of questions at trust level and by Assessment Service Group (ASG)</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6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Sub-group analysis</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6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Reduces the possibility of suppression</a:t>
            </a:r>
          </a:p>
        </p:txBody>
      </p:sp>
      <p:sp>
        <p:nvSpPr>
          <p:cNvPr id="11" name="Rectangle 10">
            <a:extLst>
              <a:ext uri="{FF2B5EF4-FFF2-40B4-BE49-F238E27FC236}">
                <a16:creationId xmlns:a16="http://schemas.microsoft.com/office/drawing/2014/main" id="{6F432784-76F4-264C-F2BE-C7F90FC62663}"/>
              </a:ext>
            </a:extLst>
          </p:cNvPr>
          <p:cNvSpPr/>
          <p:nvPr/>
        </p:nvSpPr>
        <p:spPr>
          <a:xfrm>
            <a:off x="712108" y="5419815"/>
            <a:ext cx="1266825" cy="1101240"/>
          </a:xfrm>
          <a:prstGeom prst="rect">
            <a:avLst/>
          </a:prstGeom>
          <a:solidFill>
            <a:schemeClr val="bg2">
              <a:lumMod val="40000"/>
              <a:lumOff val="60000"/>
            </a:schemeClr>
          </a:solidFill>
          <a:ln>
            <a:solidFill>
              <a:schemeClr val="bg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Content Placeholder 4">
            <a:extLst>
              <a:ext uri="{FF2B5EF4-FFF2-40B4-BE49-F238E27FC236}">
                <a16:creationId xmlns:a16="http://schemas.microsoft.com/office/drawing/2014/main" id="{E5917129-EA7A-28D1-2D4B-E52E8B00EFA8}"/>
              </a:ext>
            </a:extLst>
          </p:cNvPr>
          <p:cNvSpPr txBox="1">
            <a:spLocks/>
          </p:cNvSpPr>
          <p:nvPr/>
        </p:nvSpPr>
        <p:spPr>
          <a:xfrm>
            <a:off x="2155142" y="5419815"/>
            <a:ext cx="7342426" cy="110124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00AACD"/>
              </a:buClr>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7B4E"/>
              </a:buClr>
              <a:buSzTx/>
              <a:buFont typeface="Arial" panose="020B0604020202020204" pitchFamily="34" charset="0"/>
              <a:buNone/>
              <a:tabLst/>
              <a:defRPr/>
            </a:pPr>
            <a:r>
              <a:rPr kumimoji="0" lang="en-GB" sz="1600" b="1" i="0" u="none" strike="noStrike" kern="1200" cap="none" spc="0" normalizeH="0" baseline="0" noProof="0">
                <a:ln>
                  <a:noFill/>
                </a:ln>
                <a:solidFill>
                  <a:srgbClr val="4D4639"/>
                </a:solidFill>
                <a:effectLst/>
                <a:uLnTx/>
                <a:uFillTx/>
                <a:latin typeface="Arial" panose="020B0604020202020204"/>
                <a:ea typeface="+mn-ea"/>
                <a:cs typeface="+mn-cs"/>
              </a:rPr>
              <a:t>For further information:</a:t>
            </a:r>
          </a:p>
          <a:p>
            <a:pPr marL="342900" marR="0" lvl="1" indent="-342900" algn="l" defTabSz="914400" rtl="0" eaLnBrk="1" fontAlgn="auto" latinLnBrk="0" hangingPunct="1">
              <a:lnSpc>
                <a:spcPct val="114000"/>
              </a:lnSpc>
              <a:spcBef>
                <a:spcPts val="800"/>
              </a:spcBef>
              <a:spcAft>
                <a:spcPts val="0"/>
              </a:spcAft>
              <a:buClr>
                <a:srgbClr val="007B4E"/>
              </a:buClr>
              <a:buSzPct val="85000"/>
              <a:buFont typeface="Wingdings" panose="05000000000000000000" pitchFamily="2" charset="2"/>
              <a:buChar char="¡"/>
              <a:tabLst/>
              <a:defRPr/>
            </a:pPr>
            <a:r>
              <a:rPr kumimoji="0" lang="en-GB" sz="1600" b="0" i="0" u="none" strike="noStrike" kern="1200" cap="none" spc="0" normalizeH="0" baseline="0" noProof="0">
                <a:ln>
                  <a:noFill/>
                </a:ln>
                <a:solidFill>
                  <a:srgbClr val="578591"/>
                </a:solidFill>
                <a:effectLst/>
                <a:uLnTx/>
                <a:uFillTx/>
                <a:latin typeface="Arial" panose="020B0604020202020204"/>
                <a:ea typeface="+mn-ea"/>
                <a:cs typeface="Arial" panose="020B0604020202020204" pitchFamily="34" charset="0"/>
                <a:hlinkClick r:id="rId6">
                  <a:extLst>
                    <a:ext uri="{A12FA001-AC4F-418D-AE19-62706E023703}">
                      <ahyp:hlinkClr xmlns:ahyp="http://schemas.microsoft.com/office/drawing/2018/hyperlinkcolor" val="tx"/>
                    </a:ext>
                  </a:extLst>
                </a:hlinkClick>
              </a:rPr>
              <a:t>https://nhssurveys.org/survey-instructions/publicising-surveys/</a:t>
            </a:r>
            <a:endParaRPr kumimoji="0" lang="en-GB" sz="1600" b="0" i="0" u="none" strike="noStrike" kern="1200" cap="none" spc="0" normalizeH="0" baseline="0" noProof="0">
              <a:ln>
                <a:noFill/>
              </a:ln>
              <a:solidFill>
                <a:srgbClr val="578591"/>
              </a:solidFill>
              <a:effectLst/>
              <a:uLnTx/>
              <a:uFillTx/>
              <a:latin typeface="Arial" panose="020B0604020202020204"/>
              <a:ea typeface="+mn-ea"/>
              <a:cs typeface="Arial" panose="020B0604020202020204" pitchFamily="34" charset="0"/>
            </a:endParaRPr>
          </a:p>
          <a:p>
            <a:pPr marL="0" marR="0" lvl="1" indent="0" algn="l" defTabSz="914400" rtl="0" eaLnBrk="1" fontAlgn="auto" latinLnBrk="0" hangingPunct="1">
              <a:lnSpc>
                <a:spcPct val="114000"/>
              </a:lnSpc>
              <a:spcBef>
                <a:spcPts val="800"/>
              </a:spcBef>
              <a:spcAft>
                <a:spcPts val="0"/>
              </a:spcAft>
              <a:buClr>
                <a:srgbClr val="1E445C"/>
              </a:buClr>
              <a:buSzPct val="85000"/>
              <a:buFont typeface="Arial" panose="020B0604020202020204" pitchFamily="34" charset="0"/>
              <a:buNone/>
              <a:tabLst/>
              <a:defRPr/>
            </a:pPr>
            <a:endParaRPr kumimoji="0" lang="en-GB" sz="16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endParaRPr>
          </a:p>
        </p:txBody>
      </p:sp>
      <p:pic>
        <p:nvPicPr>
          <p:cNvPr id="13" name="Graphic 12" descr="Internet with solid fill">
            <a:extLst>
              <a:ext uri="{FF2B5EF4-FFF2-40B4-BE49-F238E27FC236}">
                <a16:creationId xmlns:a16="http://schemas.microsoft.com/office/drawing/2014/main" id="{C7A861FB-AC97-C8B5-6979-9180CD1B6B1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88317" y="5513235"/>
            <a:ext cx="914400" cy="914400"/>
          </a:xfrm>
          <a:prstGeom prst="rect">
            <a:avLst/>
          </a:prstGeom>
        </p:spPr>
      </p:pic>
      <p:sp>
        <p:nvSpPr>
          <p:cNvPr id="2" name="Title 1">
            <a:extLst>
              <a:ext uri="{FF2B5EF4-FFF2-40B4-BE49-F238E27FC236}">
                <a16:creationId xmlns:a16="http://schemas.microsoft.com/office/drawing/2014/main" id="{4BEA17C1-56C8-BAC3-27FB-1B48D8C9B354}"/>
              </a:ext>
            </a:extLst>
          </p:cNvPr>
          <p:cNvSpPr txBox="1">
            <a:spLocks/>
          </p:cNvSpPr>
          <p:nvPr/>
        </p:nvSpPr>
        <p:spPr>
          <a:xfrm>
            <a:off x="564039" y="615236"/>
            <a:ext cx="11155361" cy="4616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1E445C"/>
                </a:solidFill>
                <a:latin typeface="+mj-lt"/>
                <a:ea typeface="+mj-ea"/>
                <a:cs typeface="+mj-cs"/>
              </a:defRPr>
            </a:lvl1pPr>
          </a:lstStyle>
          <a:p>
            <a:r>
              <a:rPr lang="en-GB">
                <a:solidFill>
                  <a:schemeClr val="accent1"/>
                </a:solidFill>
              </a:rPr>
              <a:t>Publicising the survey: why is it important?</a:t>
            </a:r>
            <a:endParaRPr lang="en-GB">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9033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5CAA9-58A9-A715-CAA1-6DA6EFC9E4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C69A6E-0A2B-2AA9-4B9B-A253949B1CF5}"/>
              </a:ext>
            </a:extLst>
          </p:cNvPr>
          <p:cNvSpPr>
            <a:spLocks noGrp="1"/>
          </p:cNvSpPr>
          <p:nvPr>
            <p:ph type="title"/>
          </p:nvPr>
        </p:nvSpPr>
        <p:spPr>
          <a:xfrm>
            <a:off x="564039" y="633834"/>
            <a:ext cx="11155361" cy="461665"/>
          </a:xfrm>
        </p:spPr>
        <p:txBody>
          <a:bodyPr/>
          <a:lstStyle/>
          <a:p>
            <a:r>
              <a:rPr lang="en-US"/>
              <a:t>Publicity toolkit timetable</a:t>
            </a:r>
            <a:endParaRPr lang="en-GB"/>
          </a:p>
        </p:txBody>
      </p:sp>
      <p:sp>
        <p:nvSpPr>
          <p:cNvPr id="29" name="TextBox 28">
            <a:extLst>
              <a:ext uri="{FF2B5EF4-FFF2-40B4-BE49-F238E27FC236}">
                <a16:creationId xmlns:a16="http://schemas.microsoft.com/office/drawing/2014/main" id="{EFF7FD16-522C-F938-D41B-3B50A447B490}"/>
              </a:ext>
            </a:extLst>
          </p:cNvPr>
          <p:cNvSpPr txBox="1"/>
          <p:nvPr/>
        </p:nvSpPr>
        <p:spPr>
          <a:xfrm>
            <a:off x="553997" y="1365567"/>
            <a:ext cx="11118891" cy="1451679"/>
          </a:xfrm>
          <a:prstGeom prst="rect">
            <a:avLst/>
          </a:prstGeom>
          <a:noFill/>
        </p:spPr>
        <p:txBody>
          <a:bodyPr wrap="square" rtlCol="0">
            <a:spAutoFit/>
          </a:bodyPr>
          <a:lstStyle>
            <a:defPPr>
              <a:defRPr lang="en-US"/>
            </a:defPPr>
            <a:lvl1pPr marL="285750" indent="-285750">
              <a:spcAft>
                <a:spcPts val="500"/>
              </a:spcAft>
              <a:buClr>
                <a:schemeClr val="tx2"/>
              </a:buClr>
              <a:buFont typeface="Courier New" panose="02070309020205020404" pitchFamily="49" charset="0"/>
              <a:buChar char="o"/>
              <a:defRPr sz="1400">
                <a:latin typeface="Arial" panose="020B0604020202020204" pitchFamily="34" charset="0"/>
                <a:cs typeface="Arial" panose="020B0604020202020204" pitchFamily="34" charset="0"/>
              </a:defRPr>
            </a:lvl1pPr>
          </a:lstStyle>
          <a:p>
            <a:r>
              <a:rPr lang="en-GB" sz="1600"/>
              <a:t>Below is the schedule for which publicity materials should be utilised to encourage engagement with the CMH26 survey before, during and after fieldwork. </a:t>
            </a:r>
          </a:p>
          <a:p>
            <a:r>
              <a:rPr lang="en-GB" sz="1600"/>
              <a:t>Publicity materials (including dissent posters) can be accessed from the “Survey Materials” section of the </a:t>
            </a:r>
            <a:r>
              <a:rPr lang="en-GB" sz="1600">
                <a:solidFill>
                  <a:srgbClr val="578591"/>
                </a:solidFill>
                <a:hlinkClick r:id="rId3">
                  <a:extLst>
                    <a:ext uri="{A12FA001-AC4F-418D-AE19-62706E023703}">
                      <ahyp:hlinkClr xmlns:ahyp="http://schemas.microsoft.com/office/drawing/2018/hyperlinkcolor" val="tx"/>
                    </a:ext>
                  </a:extLst>
                </a:hlinkClick>
              </a:rPr>
              <a:t>NHS patient surveys website</a:t>
            </a:r>
            <a:r>
              <a:rPr lang="en-GB" sz="1600"/>
              <a:t>.</a:t>
            </a:r>
          </a:p>
          <a:p>
            <a:pPr marL="0" indent="0">
              <a:buNone/>
            </a:pPr>
            <a:endParaRPr lang="en-GB" sz="1600"/>
          </a:p>
        </p:txBody>
      </p:sp>
      <p:graphicFrame>
        <p:nvGraphicFramePr>
          <p:cNvPr id="3" name="Table 2">
            <a:extLst>
              <a:ext uri="{FF2B5EF4-FFF2-40B4-BE49-F238E27FC236}">
                <a16:creationId xmlns:a16="http://schemas.microsoft.com/office/drawing/2014/main" id="{C40F1ED1-59A6-C29C-FB91-A483672DE09E}"/>
              </a:ext>
            </a:extLst>
          </p:cNvPr>
          <p:cNvGraphicFramePr>
            <a:graphicFrameLocks noGrp="1"/>
          </p:cNvGraphicFramePr>
          <p:nvPr>
            <p:extLst>
              <p:ext uri="{D42A27DB-BD31-4B8C-83A1-F6EECF244321}">
                <p14:modId xmlns:p14="http://schemas.microsoft.com/office/powerpoint/2010/main" val="4245287081"/>
              </p:ext>
            </p:extLst>
          </p:nvPr>
        </p:nvGraphicFramePr>
        <p:xfrm>
          <a:off x="2023562" y="2604326"/>
          <a:ext cx="8144875" cy="3360402"/>
        </p:xfrm>
        <a:graphic>
          <a:graphicData uri="http://schemas.openxmlformats.org/drawingml/2006/table">
            <a:tbl>
              <a:tblPr firstRow="1" bandRow="1">
                <a:tableStyleId>{5C22544A-7EE6-4342-B048-85BDC9FD1C3A}</a:tableStyleId>
              </a:tblPr>
              <a:tblGrid>
                <a:gridCol w="3774227">
                  <a:extLst>
                    <a:ext uri="{9D8B030D-6E8A-4147-A177-3AD203B41FA5}">
                      <a16:colId xmlns:a16="http://schemas.microsoft.com/office/drawing/2014/main" val="85686861"/>
                    </a:ext>
                  </a:extLst>
                </a:gridCol>
                <a:gridCol w="4370648">
                  <a:extLst>
                    <a:ext uri="{9D8B030D-6E8A-4147-A177-3AD203B41FA5}">
                      <a16:colId xmlns:a16="http://schemas.microsoft.com/office/drawing/2014/main" val="1086569265"/>
                    </a:ext>
                  </a:extLst>
                </a:gridCol>
              </a:tblGrid>
              <a:tr h="301134">
                <a:tc>
                  <a:txBody>
                    <a:bodyPr/>
                    <a:lstStyle/>
                    <a:p>
                      <a:pPr>
                        <a:lnSpc>
                          <a:spcPct val="115000"/>
                        </a:lnSpc>
                        <a:spcBef>
                          <a:spcPts val="600"/>
                        </a:spcBef>
                        <a:spcAft>
                          <a:spcPts val="800"/>
                        </a:spcAft>
                        <a:buNone/>
                      </a:pPr>
                      <a:r>
                        <a:rPr lang="en-GB" sz="1600" kern="1200">
                          <a:effectLst/>
                        </a:rPr>
                        <a:t>Activity</a:t>
                      </a:r>
                      <a:endParaRPr lang="en-GB" sz="160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Bef>
                          <a:spcPts val="600"/>
                        </a:spcBef>
                        <a:spcAft>
                          <a:spcPts val="800"/>
                        </a:spcAft>
                        <a:buNone/>
                      </a:pPr>
                      <a:r>
                        <a:rPr lang="en-GB" sz="1600" kern="1200">
                          <a:effectLst/>
                        </a:rPr>
                        <a:t>Date</a:t>
                      </a:r>
                      <a:endParaRPr lang="en-GB" sz="160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42563051"/>
                  </a:ext>
                </a:extLst>
              </a:tr>
              <a:tr h="301134">
                <a:tc>
                  <a:txBody>
                    <a:bodyPr/>
                    <a:lstStyle/>
                    <a:p>
                      <a:pPr>
                        <a:lnSpc>
                          <a:spcPct val="115000"/>
                        </a:lnSpc>
                        <a:spcBef>
                          <a:spcPts val="600"/>
                        </a:spcBef>
                        <a:spcAft>
                          <a:spcPts val="800"/>
                        </a:spcAft>
                        <a:buNone/>
                      </a:pPr>
                      <a:r>
                        <a:rPr lang="en-GB" sz="1600" b="1" kern="1200">
                          <a:effectLst/>
                        </a:rPr>
                        <a:t>Share Press Release template</a:t>
                      </a:r>
                      <a:endParaRPr lang="en-GB" sz="1600" b="1">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Bef>
                          <a:spcPts val="600"/>
                        </a:spcBef>
                        <a:spcAft>
                          <a:spcPts val="800"/>
                        </a:spcAft>
                        <a:buNone/>
                      </a:pPr>
                      <a:r>
                        <a:rPr lang="en-GB" sz="1600" kern="1200">
                          <a:effectLst/>
                        </a:rPr>
                        <a:t>April – July 2026</a:t>
                      </a:r>
                      <a:endParaRPr lang="en-GB" sz="160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70478990"/>
                  </a:ext>
                </a:extLst>
              </a:tr>
              <a:tr h="301134">
                <a:tc>
                  <a:txBody>
                    <a:bodyPr/>
                    <a:lstStyle/>
                    <a:p>
                      <a:pPr>
                        <a:lnSpc>
                          <a:spcPct val="115000"/>
                        </a:lnSpc>
                        <a:spcBef>
                          <a:spcPts val="600"/>
                        </a:spcBef>
                        <a:spcAft>
                          <a:spcPts val="800"/>
                        </a:spcAft>
                        <a:buNone/>
                      </a:pPr>
                      <a:r>
                        <a:rPr lang="en-GB" sz="1600" b="1" kern="1200">
                          <a:effectLst/>
                        </a:rPr>
                        <a:t>Display dissent posters</a:t>
                      </a:r>
                      <a:endParaRPr lang="en-GB" sz="1600" b="1">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Bef>
                          <a:spcPts val="600"/>
                        </a:spcBef>
                        <a:spcAft>
                          <a:spcPts val="800"/>
                        </a:spcAft>
                        <a:buNone/>
                      </a:pPr>
                      <a:r>
                        <a:rPr lang="en-GB" sz="1600" kern="1200">
                          <a:effectLst/>
                        </a:rPr>
                        <a:t>Throughout April &amp; May</a:t>
                      </a:r>
                      <a:r>
                        <a:rPr lang="en-US" sz="1600" kern="1200">
                          <a:effectLst/>
                        </a:rPr>
                        <a:t> </a:t>
                      </a:r>
                      <a:r>
                        <a:rPr lang="en-GB" sz="1600" kern="1200">
                          <a:effectLst/>
                        </a:rPr>
                        <a:t>2026</a:t>
                      </a:r>
                      <a:endParaRPr lang="en-GB" sz="160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37912302"/>
                  </a:ext>
                </a:extLst>
              </a:tr>
              <a:tr h="301134">
                <a:tc>
                  <a:txBody>
                    <a:bodyPr/>
                    <a:lstStyle/>
                    <a:p>
                      <a:pPr>
                        <a:lnSpc>
                          <a:spcPct val="115000"/>
                        </a:lnSpc>
                        <a:spcBef>
                          <a:spcPts val="600"/>
                        </a:spcBef>
                        <a:spcAft>
                          <a:spcPts val="800"/>
                        </a:spcAft>
                        <a:buNone/>
                      </a:pPr>
                      <a:r>
                        <a:rPr lang="en-GB" sz="1600" b="1" kern="1200">
                          <a:effectLst/>
                        </a:rPr>
                        <a:t>Share 16-17 year olds leaflet</a:t>
                      </a:r>
                      <a:endParaRPr lang="en-GB" sz="1600" b="1">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Bef>
                          <a:spcPts val="600"/>
                        </a:spcBef>
                        <a:spcAft>
                          <a:spcPts val="800"/>
                        </a:spcAft>
                        <a:buNone/>
                      </a:pPr>
                      <a:r>
                        <a:rPr lang="en-GB" sz="1600" kern="1200">
                          <a:effectLst/>
                        </a:rPr>
                        <a:t>April – July</a:t>
                      </a:r>
                      <a:r>
                        <a:rPr lang="en-US" sz="1600" kern="1200">
                          <a:effectLst/>
                        </a:rPr>
                        <a:t> </a:t>
                      </a:r>
                      <a:r>
                        <a:rPr lang="en-GB" sz="1600" kern="1200">
                          <a:effectLst/>
                        </a:rPr>
                        <a:t>2026</a:t>
                      </a:r>
                      <a:endParaRPr lang="en-GB" sz="160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43989357"/>
                  </a:ext>
                </a:extLst>
              </a:tr>
              <a:tr h="618244">
                <a:tc>
                  <a:txBody>
                    <a:bodyPr/>
                    <a:lstStyle/>
                    <a:p>
                      <a:pPr>
                        <a:lnSpc>
                          <a:spcPct val="115000"/>
                        </a:lnSpc>
                        <a:spcBef>
                          <a:spcPts val="600"/>
                        </a:spcBef>
                        <a:spcAft>
                          <a:spcPts val="800"/>
                        </a:spcAft>
                        <a:buNone/>
                      </a:pPr>
                      <a:r>
                        <a:rPr lang="en-GB" sz="1600" b="1" kern="1200">
                          <a:effectLst/>
                        </a:rPr>
                        <a:t>Share Social media card 1</a:t>
                      </a:r>
                      <a:endParaRPr lang="en-GB" sz="1600" b="1">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Bef>
                          <a:spcPts val="0"/>
                        </a:spcBef>
                        <a:spcAft>
                          <a:spcPts val="0"/>
                        </a:spcAft>
                        <a:buNone/>
                      </a:pPr>
                      <a:r>
                        <a:rPr lang="en-GB" sz="1600" kern="1200">
                          <a:effectLst/>
                        </a:rPr>
                        <a:t>April – July 2026</a:t>
                      </a:r>
                      <a:endParaRPr lang="en-GB" sz="1600">
                        <a:effectLst/>
                      </a:endParaRPr>
                    </a:p>
                    <a:p>
                      <a:pPr>
                        <a:lnSpc>
                          <a:spcPct val="100000"/>
                        </a:lnSpc>
                        <a:spcBef>
                          <a:spcPts val="0"/>
                        </a:spcBef>
                        <a:spcAft>
                          <a:spcPts val="0"/>
                        </a:spcAft>
                        <a:buNone/>
                      </a:pPr>
                      <a:r>
                        <a:rPr lang="en-GB" sz="1600" b="1" kern="1200">
                          <a:effectLst/>
                        </a:rPr>
                        <a:t>Re-share: </a:t>
                      </a:r>
                      <a:r>
                        <a:rPr lang="en-GB" sz="1600" kern="1200">
                          <a:effectLst/>
                        </a:rPr>
                        <a:t>Mid-late August 2026</a:t>
                      </a:r>
                      <a:endParaRPr lang="en-GB" sz="160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24486164"/>
                  </a:ext>
                </a:extLst>
              </a:tr>
              <a:tr h="301134">
                <a:tc>
                  <a:txBody>
                    <a:bodyPr/>
                    <a:lstStyle/>
                    <a:p>
                      <a:pPr>
                        <a:lnSpc>
                          <a:spcPct val="115000"/>
                        </a:lnSpc>
                        <a:spcBef>
                          <a:spcPts val="600"/>
                        </a:spcBef>
                        <a:spcAft>
                          <a:spcPts val="800"/>
                        </a:spcAft>
                        <a:buNone/>
                      </a:pPr>
                      <a:r>
                        <a:rPr lang="en-GB" sz="1600" b="1" kern="1200">
                          <a:effectLst/>
                        </a:rPr>
                        <a:t>Use Website banner</a:t>
                      </a:r>
                      <a:endParaRPr lang="en-GB" sz="1600" b="1">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Bef>
                          <a:spcPts val="600"/>
                        </a:spcBef>
                        <a:spcAft>
                          <a:spcPts val="800"/>
                        </a:spcAft>
                        <a:buNone/>
                      </a:pPr>
                      <a:r>
                        <a:rPr lang="en-GB" sz="1600" kern="1200">
                          <a:effectLst/>
                        </a:rPr>
                        <a:t>August – November 2026</a:t>
                      </a:r>
                      <a:endParaRPr lang="en-GB" sz="160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05368161"/>
                  </a:ext>
                </a:extLst>
              </a:tr>
              <a:tr h="618244">
                <a:tc>
                  <a:txBody>
                    <a:bodyPr/>
                    <a:lstStyle/>
                    <a:p>
                      <a:pPr>
                        <a:lnSpc>
                          <a:spcPct val="115000"/>
                        </a:lnSpc>
                        <a:spcBef>
                          <a:spcPts val="600"/>
                        </a:spcBef>
                        <a:spcAft>
                          <a:spcPts val="800"/>
                        </a:spcAft>
                        <a:buNone/>
                      </a:pPr>
                      <a:r>
                        <a:rPr lang="en-GB" sz="1600" b="1" kern="1200">
                          <a:effectLst/>
                        </a:rPr>
                        <a:t>Share social media cards 2 &amp; 3</a:t>
                      </a:r>
                      <a:endParaRPr lang="en-GB" sz="1600" b="1">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Bef>
                          <a:spcPts val="0"/>
                        </a:spcBef>
                        <a:spcAft>
                          <a:spcPts val="0"/>
                        </a:spcAft>
                        <a:buNone/>
                      </a:pPr>
                      <a:r>
                        <a:rPr lang="en-GB" sz="1600" kern="1200">
                          <a:effectLst/>
                        </a:rPr>
                        <a:t>April – July 2026</a:t>
                      </a:r>
                      <a:endParaRPr lang="en-GB" sz="1600">
                        <a:effectLst/>
                      </a:endParaRPr>
                    </a:p>
                    <a:p>
                      <a:pPr>
                        <a:lnSpc>
                          <a:spcPct val="100000"/>
                        </a:lnSpc>
                        <a:spcBef>
                          <a:spcPts val="0"/>
                        </a:spcBef>
                        <a:spcAft>
                          <a:spcPts val="0"/>
                        </a:spcAft>
                        <a:buNone/>
                      </a:pPr>
                      <a:r>
                        <a:rPr lang="en-GB" sz="1600" b="1" kern="1200">
                          <a:effectLst/>
                        </a:rPr>
                        <a:t>Re-share: </a:t>
                      </a:r>
                      <a:r>
                        <a:rPr lang="en-GB" sz="1600" kern="1200">
                          <a:effectLst/>
                        </a:rPr>
                        <a:t>September – November 2026</a:t>
                      </a:r>
                      <a:endParaRPr lang="en-GB" sz="160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94641362"/>
                  </a:ext>
                </a:extLst>
              </a:tr>
              <a:tr h="618244">
                <a:tc>
                  <a:txBody>
                    <a:bodyPr/>
                    <a:lstStyle/>
                    <a:p>
                      <a:pPr>
                        <a:lnSpc>
                          <a:spcPct val="115000"/>
                        </a:lnSpc>
                        <a:spcBef>
                          <a:spcPts val="600"/>
                        </a:spcBef>
                        <a:spcAft>
                          <a:spcPts val="800"/>
                        </a:spcAft>
                        <a:buNone/>
                      </a:pPr>
                      <a:r>
                        <a:rPr lang="en-GB" sz="1600" b="1" kern="1200">
                          <a:effectLst/>
                        </a:rPr>
                        <a:t>Share social media card 4</a:t>
                      </a:r>
                      <a:endParaRPr lang="en-GB" sz="1600" b="1">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Bef>
                          <a:spcPts val="0"/>
                        </a:spcBef>
                        <a:spcAft>
                          <a:spcPts val="0"/>
                        </a:spcAft>
                        <a:buNone/>
                      </a:pPr>
                      <a:r>
                        <a:rPr lang="en-GB" sz="1600" kern="1200">
                          <a:effectLst/>
                        </a:rPr>
                        <a:t>April – July 2026</a:t>
                      </a:r>
                      <a:endParaRPr lang="en-GB" sz="1600">
                        <a:effectLst/>
                      </a:endParaRPr>
                    </a:p>
                    <a:p>
                      <a:pPr>
                        <a:lnSpc>
                          <a:spcPct val="100000"/>
                        </a:lnSpc>
                        <a:spcBef>
                          <a:spcPts val="0"/>
                        </a:spcBef>
                        <a:spcAft>
                          <a:spcPts val="0"/>
                        </a:spcAft>
                        <a:buNone/>
                      </a:pPr>
                      <a:r>
                        <a:rPr lang="en-GB" sz="1600" b="1" kern="1200">
                          <a:effectLst/>
                        </a:rPr>
                        <a:t>Re-share: </a:t>
                      </a:r>
                      <a:r>
                        <a:rPr lang="en-GB" sz="1600" kern="1200">
                          <a:effectLst/>
                        </a:rPr>
                        <a:t>September – November 2026</a:t>
                      </a:r>
                      <a:endParaRPr lang="en-GB" sz="160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28316203"/>
                  </a:ext>
                </a:extLst>
              </a:tr>
            </a:tbl>
          </a:graphicData>
        </a:graphic>
      </p:graphicFrame>
    </p:spTree>
    <p:extLst>
      <p:ext uri="{BB962C8B-B14F-4D97-AF65-F5344CB8AC3E}">
        <p14:creationId xmlns:p14="http://schemas.microsoft.com/office/powerpoint/2010/main" val="257161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2FAF2-1390-CBD3-44DC-1B15919299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013D2D-90D1-6383-2AEC-718AF1C0F979}"/>
              </a:ext>
            </a:extLst>
          </p:cNvPr>
          <p:cNvSpPr>
            <a:spLocks noGrp="1"/>
          </p:cNvSpPr>
          <p:nvPr>
            <p:ph type="title"/>
          </p:nvPr>
        </p:nvSpPr>
        <p:spPr>
          <a:xfrm>
            <a:off x="589916" y="633834"/>
            <a:ext cx="11155361" cy="461665"/>
          </a:xfrm>
        </p:spPr>
        <p:txBody>
          <a:bodyPr/>
          <a:lstStyle/>
          <a:p>
            <a:r>
              <a:rPr lang="en-US" dirty="0"/>
              <a:t>Accessibility options</a:t>
            </a:r>
            <a:endParaRPr lang="en-GB" dirty="0"/>
          </a:p>
        </p:txBody>
      </p:sp>
      <p:sp>
        <p:nvSpPr>
          <p:cNvPr id="3" name="Content Placeholder 2">
            <a:extLst>
              <a:ext uri="{FF2B5EF4-FFF2-40B4-BE49-F238E27FC236}">
                <a16:creationId xmlns:a16="http://schemas.microsoft.com/office/drawing/2014/main" id="{D8A1CE6C-8A0C-F8DF-913D-896EC9BE765D}"/>
              </a:ext>
            </a:extLst>
          </p:cNvPr>
          <p:cNvSpPr>
            <a:spLocks noGrp="1"/>
          </p:cNvSpPr>
          <p:nvPr>
            <p:ph idx="1"/>
          </p:nvPr>
        </p:nvSpPr>
        <p:spPr>
          <a:xfrm>
            <a:off x="516834" y="1271245"/>
            <a:ext cx="11156053" cy="1017646"/>
          </a:xfrm>
        </p:spPr>
        <p:txBody>
          <a:bodyPr/>
          <a:lstStyle/>
          <a:p>
            <a:pPr>
              <a:spcAft>
                <a:spcPts val="500"/>
              </a:spcAft>
            </a:pPr>
            <a:r>
              <a:rPr lang="en-GB" sz="1600">
                <a:latin typeface="Arial" panose="020B0604020202020204" pitchFamily="34" charset="0"/>
                <a:cs typeface="Arial" panose="020B0604020202020204" pitchFamily="34" charset="0"/>
              </a:rPr>
              <a:t>As per previous iterations of the Community Mental Health Survey, there are a variety of accessibility features available for the online survey and paper questionnaire to ensure all service users can complete the survey in line with their individual needs. </a:t>
            </a:r>
          </a:p>
          <a:p>
            <a:endParaRPr lang="en-GB"/>
          </a:p>
        </p:txBody>
      </p:sp>
      <p:sp>
        <p:nvSpPr>
          <p:cNvPr id="140" name="Google Shape;934;p32">
            <a:extLst>
              <a:ext uri="{FF2B5EF4-FFF2-40B4-BE49-F238E27FC236}">
                <a16:creationId xmlns:a16="http://schemas.microsoft.com/office/drawing/2014/main" id="{584618CA-7E71-1FB4-87D2-F42AC779615B}"/>
              </a:ext>
            </a:extLst>
          </p:cNvPr>
          <p:cNvSpPr/>
          <p:nvPr/>
        </p:nvSpPr>
        <p:spPr>
          <a:xfrm>
            <a:off x="516834" y="2474330"/>
            <a:ext cx="1848737" cy="954670"/>
          </a:xfrm>
          <a:prstGeom prst="roundRect">
            <a:avLst>
              <a:gd name="adj" fmla="val 50000"/>
            </a:avLst>
          </a:prstGeom>
          <a:solidFill>
            <a:schemeClr val="tx2"/>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Tx/>
              <a:buNone/>
              <a:tabLst/>
              <a:defRPr/>
            </a:pPr>
            <a:r>
              <a:rPr kumimoji="0" lang="en" b="0" i="0" u="none" strike="noStrike" kern="1200" cap="none" spc="0" normalizeH="0" baseline="0" noProof="0">
                <a:ln>
                  <a:noFill/>
                </a:ln>
                <a:solidFill>
                  <a:srgbClr val="FFFFFF"/>
                </a:solidFill>
                <a:effectLst/>
                <a:uLnTx/>
                <a:uFillTx/>
                <a:latin typeface="Arial" panose="020B0604020202020204"/>
                <a:ea typeface="Tahoma" panose="020B0604030504040204" pitchFamily="34" charset="0"/>
                <a:cs typeface="Tahoma" panose="020B0604030504040204" pitchFamily="34" charset="0"/>
                <a:sym typeface="Fira Sans Extra Condensed Medium"/>
              </a:rPr>
              <a:t>Via online survey</a:t>
            </a:r>
            <a:endParaRPr kumimoji="0" b="0" i="0" u="none" strike="noStrike" kern="1200" cap="none" spc="0" normalizeH="0" baseline="0" noProof="0">
              <a:ln>
                <a:noFill/>
              </a:ln>
              <a:solidFill>
                <a:srgbClr val="000000"/>
              </a:solidFill>
              <a:effectLst/>
              <a:uLnTx/>
              <a:uFillTx/>
              <a:latin typeface="Arial" panose="020B0604020202020204"/>
              <a:ea typeface="Tahoma" panose="020B0604030504040204" pitchFamily="34" charset="0"/>
              <a:cs typeface="Tahoma" panose="020B0604030504040204" pitchFamily="34" charset="0"/>
            </a:endParaRPr>
          </a:p>
        </p:txBody>
      </p:sp>
      <p:cxnSp>
        <p:nvCxnSpPr>
          <p:cNvPr id="142" name="Google Shape;936;p32">
            <a:extLst>
              <a:ext uri="{FF2B5EF4-FFF2-40B4-BE49-F238E27FC236}">
                <a16:creationId xmlns:a16="http://schemas.microsoft.com/office/drawing/2014/main" id="{21B11714-763C-39F1-8C41-B7BEBBDDD3AD}"/>
              </a:ext>
            </a:extLst>
          </p:cNvPr>
          <p:cNvCxnSpPr>
            <a:cxnSpLocks/>
            <a:stCxn id="140" idx="3"/>
          </p:cNvCxnSpPr>
          <p:nvPr/>
        </p:nvCxnSpPr>
        <p:spPr>
          <a:xfrm>
            <a:off x="2365571" y="2951665"/>
            <a:ext cx="633205" cy="0"/>
          </a:xfrm>
          <a:prstGeom prst="straightConnector1">
            <a:avLst/>
          </a:prstGeom>
          <a:noFill/>
          <a:ln w="9525" cap="flat" cmpd="sng">
            <a:solidFill>
              <a:srgbClr val="000000"/>
            </a:solidFill>
            <a:prstDash val="solid"/>
            <a:round/>
            <a:headEnd type="none" w="med" len="med"/>
            <a:tailEnd type="oval" w="med" len="med"/>
          </a:ln>
        </p:spPr>
      </p:cxnSp>
      <p:grpSp>
        <p:nvGrpSpPr>
          <p:cNvPr id="143" name="Google Shape;937;p32">
            <a:extLst>
              <a:ext uri="{FF2B5EF4-FFF2-40B4-BE49-F238E27FC236}">
                <a16:creationId xmlns:a16="http://schemas.microsoft.com/office/drawing/2014/main" id="{95342A76-7E70-3D65-037F-A3CCF8F933DA}"/>
              </a:ext>
            </a:extLst>
          </p:cNvPr>
          <p:cNvGrpSpPr/>
          <p:nvPr/>
        </p:nvGrpSpPr>
        <p:grpSpPr>
          <a:xfrm>
            <a:off x="516834" y="4684950"/>
            <a:ext cx="5260325" cy="1899874"/>
            <a:chOff x="990110" y="1439847"/>
            <a:chExt cx="3872822" cy="1424906"/>
          </a:xfrm>
        </p:grpSpPr>
        <p:sp>
          <p:nvSpPr>
            <p:cNvPr id="145" name="Google Shape;939;p32">
              <a:extLst>
                <a:ext uri="{FF2B5EF4-FFF2-40B4-BE49-F238E27FC236}">
                  <a16:creationId xmlns:a16="http://schemas.microsoft.com/office/drawing/2014/main" id="{76DE0B80-6BAC-D566-4603-0E3EB1B30273}"/>
                </a:ext>
              </a:extLst>
            </p:cNvPr>
            <p:cNvSpPr/>
            <p:nvPr/>
          </p:nvSpPr>
          <p:spPr>
            <a:xfrm>
              <a:off x="2769087" y="1439847"/>
              <a:ext cx="2093845" cy="1424906"/>
            </a:xfrm>
            <a:prstGeom prst="roundRect">
              <a:avLst>
                <a:gd name="adj" fmla="val 50000"/>
              </a:avLst>
            </a:prstGeom>
            <a:solidFill>
              <a:srgbClr val="EEEEEE"/>
            </a:solidFill>
            <a:ln>
              <a:noFill/>
            </a:ln>
          </p:spPr>
          <p:txBody>
            <a:bodyPr spcFirstLastPara="1" wrap="square" lIns="243833" tIns="121900" rIns="121900" bIns="121900" anchor="ctr" anchorCtr="0">
              <a:noAutofit/>
            </a:bodyPr>
            <a:lstStyle/>
            <a:p>
              <a:pPr marL="0" marR="0" lvl="1" indent="0" algn="ctr" defTabSz="914400" rtl="0" eaLnBrk="1" fontAlgn="auto" latinLnBrk="0" hangingPunct="1">
                <a:lnSpc>
                  <a:spcPct val="114000"/>
                </a:lnSpc>
                <a:spcBef>
                  <a:spcPts val="800"/>
                </a:spcBef>
                <a:spcAft>
                  <a:spcPts val="0"/>
                </a:spcAft>
                <a:buClr>
                  <a:srgbClr val="007B4E"/>
                </a:buClr>
                <a:buSzPct val="85000"/>
                <a:buFontTx/>
                <a:buNone/>
                <a:tabLst/>
                <a:defRPr/>
              </a:pPr>
              <a:r>
                <a:rPr kumimoji="0" lang="en-US" sz="16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Large-print questionnaires</a:t>
              </a:r>
            </a:p>
            <a:p>
              <a:pPr marL="0" marR="0" lvl="1" indent="0" algn="ctr" defTabSz="914400" rtl="0" eaLnBrk="1" fontAlgn="auto" latinLnBrk="0" hangingPunct="1">
                <a:lnSpc>
                  <a:spcPct val="114000"/>
                </a:lnSpc>
                <a:spcBef>
                  <a:spcPts val="800"/>
                </a:spcBef>
                <a:spcAft>
                  <a:spcPts val="0"/>
                </a:spcAft>
                <a:buClr>
                  <a:srgbClr val="007B4E"/>
                </a:buClr>
                <a:buSzPct val="85000"/>
                <a:buFontTx/>
                <a:buNone/>
                <a:tabLst/>
                <a:defRPr/>
              </a:pPr>
              <a:r>
                <a:rPr kumimoji="0" lang="en-US" sz="16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Easy Read</a:t>
              </a:r>
            </a:p>
            <a:p>
              <a:pPr marL="0" marR="0" lvl="1" indent="0" algn="ctr" defTabSz="914400" rtl="0" eaLnBrk="1" fontAlgn="auto" latinLnBrk="0" hangingPunct="1">
                <a:lnSpc>
                  <a:spcPct val="114000"/>
                </a:lnSpc>
                <a:spcBef>
                  <a:spcPts val="800"/>
                </a:spcBef>
                <a:spcAft>
                  <a:spcPts val="0"/>
                </a:spcAft>
                <a:buClr>
                  <a:srgbClr val="007B4E"/>
                </a:buClr>
                <a:buSzPct val="85000"/>
                <a:buFontTx/>
                <a:buNone/>
                <a:tabLst/>
                <a:defRPr/>
              </a:pPr>
              <a:r>
                <a:rPr kumimoji="0" lang="en-US" sz="16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Braille</a:t>
              </a:r>
              <a:endParaRPr kumimoji="0" lang="en-GB" sz="1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146" name="Google Shape;940;p32">
              <a:extLst>
                <a:ext uri="{FF2B5EF4-FFF2-40B4-BE49-F238E27FC236}">
                  <a16:creationId xmlns:a16="http://schemas.microsoft.com/office/drawing/2014/main" id="{E53F97D5-BE78-D851-9F37-4824E524A6EB}"/>
                </a:ext>
              </a:extLst>
            </p:cNvPr>
            <p:cNvSpPr/>
            <p:nvPr/>
          </p:nvSpPr>
          <p:spPr>
            <a:xfrm>
              <a:off x="990110" y="1628541"/>
              <a:ext cx="1539057" cy="1047518"/>
            </a:xfrm>
            <a:prstGeom prst="roundRect">
              <a:avLst>
                <a:gd name="adj" fmla="val 50000"/>
              </a:avLst>
            </a:prstGeom>
            <a:solidFill>
              <a:schemeClr val="accent2"/>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Tx/>
                <a:buNone/>
                <a:tabLst/>
                <a:defRPr/>
              </a:pPr>
              <a:r>
                <a:rPr kumimoji="0" lang="en" b="0" i="0" u="none" strike="noStrike" kern="1200" cap="none" spc="0" normalizeH="0" baseline="0" noProof="0">
                  <a:ln>
                    <a:noFill/>
                  </a:ln>
                  <a:solidFill>
                    <a:srgbClr val="FFFFFF"/>
                  </a:solidFill>
                  <a:effectLst/>
                  <a:uLnTx/>
                  <a:uFillTx/>
                  <a:latin typeface="Arial" panose="020B0604020202020204"/>
                  <a:ea typeface="Tahoma" panose="020B0604030504040204" pitchFamily="34" charset="0"/>
                  <a:cs typeface="Tahoma" panose="020B0604030504040204" pitchFamily="34" charset="0"/>
                  <a:sym typeface="Fira Sans Extra Condensed Medium"/>
                </a:rPr>
                <a:t>Via contractors on request</a:t>
              </a:r>
              <a:endParaRPr kumimoji="0" b="0" i="0" u="none" strike="noStrike" kern="1200" cap="none" spc="0" normalizeH="0" baseline="0" noProof="0">
                <a:ln>
                  <a:noFill/>
                </a:ln>
                <a:solidFill>
                  <a:srgbClr val="000000"/>
                </a:solidFill>
                <a:effectLst/>
                <a:uLnTx/>
                <a:uFillTx/>
                <a:latin typeface="Arial" panose="020B0604020202020204"/>
                <a:ea typeface="Tahoma" panose="020B0604030504040204" pitchFamily="34" charset="0"/>
                <a:cs typeface="Tahoma" panose="020B0604030504040204" pitchFamily="34" charset="0"/>
              </a:endParaRPr>
            </a:p>
          </p:txBody>
        </p:sp>
        <p:cxnSp>
          <p:nvCxnSpPr>
            <p:cNvPr id="147" name="Google Shape;941;p32">
              <a:extLst>
                <a:ext uri="{FF2B5EF4-FFF2-40B4-BE49-F238E27FC236}">
                  <a16:creationId xmlns:a16="http://schemas.microsoft.com/office/drawing/2014/main" id="{5D4D3FE9-1574-B5C2-F30C-C2C73FA469EF}"/>
                </a:ext>
              </a:extLst>
            </p:cNvPr>
            <p:cNvCxnSpPr>
              <a:cxnSpLocks/>
              <a:stCxn id="146" idx="3"/>
              <a:endCxn id="145" idx="1"/>
            </p:cNvCxnSpPr>
            <p:nvPr/>
          </p:nvCxnSpPr>
          <p:spPr>
            <a:xfrm>
              <a:off x="2529167" y="2152300"/>
              <a:ext cx="239920" cy="0"/>
            </a:xfrm>
            <a:prstGeom prst="straightConnector1">
              <a:avLst/>
            </a:prstGeom>
            <a:noFill/>
            <a:ln w="9525" cap="flat" cmpd="sng">
              <a:solidFill>
                <a:srgbClr val="000000"/>
              </a:solidFill>
              <a:prstDash val="solid"/>
              <a:round/>
              <a:headEnd type="none" w="med" len="med"/>
              <a:tailEnd type="oval" w="med" len="med"/>
            </a:ln>
          </p:spPr>
        </p:cxnSp>
      </p:grpSp>
      <p:sp>
        <p:nvSpPr>
          <p:cNvPr id="202" name="Google Shape;939;p32">
            <a:extLst>
              <a:ext uri="{FF2B5EF4-FFF2-40B4-BE49-F238E27FC236}">
                <a16:creationId xmlns:a16="http://schemas.microsoft.com/office/drawing/2014/main" id="{B5FDE234-6373-D805-459D-E4A5DE766F9E}"/>
              </a:ext>
            </a:extLst>
          </p:cNvPr>
          <p:cNvSpPr/>
          <p:nvPr/>
        </p:nvSpPr>
        <p:spPr>
          <a:xfrm>
            <a:off x="5924714" y="4653502"/>
            <a:ext cx="4909190" cy="1899874"/>
          </a:xfrm>
          <a:prstGeom prst="roundRect">
            <a:avLst>
              <a:gd name="adj" fmla="val 50000"/>
            </a:avLst>
          </a:prstGeom>
          <a:solidFill>
            <a:srgbClr val="EEEEEE"/>
          </a:solidFill>
          <a:ln>
            <a:noFill/>
          </a:ln>
        </p:spPr>
        <p:txBody>
          <a:bodyPr spcFirstLastPara="1" wrap="square" lIns="243833" tIns="121900" rIns="121900" bIns="121900" anchor="ctr" anchorCtr="0">
            <a:noAutofit/>
          </a:bodyPr>
          <a:lstStyle/>
          <a:p>
            <a:pPr marL="0" marR="0" lvl="1" indent="0" algn="ctr" defTabSz="914400" rtl="0" eaLnBrk="1" fontAlgn="auto" latinLnBrk="0" hangingPunct="1">
              <a:lnSpc>
                <a:spcPct val="114000"/>
              </a:lnSpc>
              <a:spcBef>
                <a:spcPts val="800"/>
              </a:spcBef>
              <a:spcAft>
                <a:spcPts val="0"/>
              </a:spcAft>
              <a:buClr>
                <a:srgbClr val="007B4E"/>
              </a:buClr>
              <a:buSzPct val="85000"/>
              <a:buFontTx/>
              <a:buNone/>
              <a:tabLst/>
              <a:defRPr/>
            </a:pPr>
            <a:r>
              <a:rPr kumimoji="0" lang="en-US" sz="16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rPr>
              <a:t>Language line: option to contact a telephone-assisted helpline to request help to complete the survey. Help is available in 19 languages.</a:t>
            </a:r>
          </a:p>
        </p:txBody>
      </p:sp>
      <p:cxnSp>
        <p:nvCxnSpPr>
          <p:cNvPr id="204" name="Google Shape;941;p32">
            <a:extLst>
              <a:ext uri="{FF2B5EF4-FFF2-40B4-BE49-F238E27FC236}">
                <a16:creationId xmlns:a16="http://schemas.microsoft.com/office/drawing/2014/main" id="{A10F67A9-FFAB-7413-B67D-7E86624B9FD8}"/>
              </a:ext>
            </a:extLst>
          </p:cNvPr>
          <p:cNvCxnSpPr>
            <a:cxnSpLocks/>
          </p:cNvCxnSpPr>
          <p:nvPr/>
        </p:nvCxnSpPr>
        <p:spPr>
          <a:xfrm>
            <a:off x="5761374" y="5623258"/>
            <a:ext cx="180000" cy="0"/>
          </a:xfrm>
          <a:prstGeom prst="straightConnector1">
            <a:avLst/>
          </a:prstGeom>
          <a:noFill/>
          <a:ln w="9525" cap="flat" cmpd="sng">
            <a:solidFill>
              <a:srgbClr val="000000"/>
            </a:solidFill>
            <a:prstDash val="solid"/>
            <a:round/>
            <a:headEnd type="none" w="med" len="med"/>
            <a:tailEnd type="oval" w="med" len="med"/>
          </a:ln>
        </p:spPr>
      </p:cxnSp>
      <p:grpSp>
        <p:nvGrpSpPr>
          <p:cNvPr id="6" name="Group 5">
            <a:extLst>
              <a:ext uri="{FF2B5EF4-FFF2-40B4-BE49-F238E27FC236}">
                <a16:creationId xmlns:a16="http://schemas.microsoft.com/office/drawing/2014/main" id="{F46EFDD5-5BDD-CE4A-DFB9-3D1B7EBC71E6}"/>
              </a:ext>
            </a:extLst>
          </p:cNvPr>
          <p:cNvGrpSpPr/>
          <p:nvPr/>
        </p:nvGrpSpPr>
        <p:grpSpPr>
          <a:xfrm>
            <a:off x="3126299" y="2242206"/>
            <a:ext cx="1273542" cy="1906841"/>
            <a:chOff x="867504" y="2329732"/>
            <a:chExt cx="1287299" cy="1906841"/>
          </a:xfrm>
        </p:grpSpPr>
        <p:sp>
          <p:nvSpPr>
            <p:cNvPr id="23" name="TextBox 22">
              <a:extLst>
                <a:ext uri="{FF2B5EF4-FFF2-40B4-BE49-F238E27FC236}">
                  <a16:creationId xmlns:a16="http://schemas.microsoft.com/office/drawing/2014/main" id="{B6C54A8F-93D0-5A05-3820-BB1EADBB50D7}"/>
                </a:ext>
              </a:extLst>
            </p:cNvPr>
            <p:cNvSpPr txBox="1"/>
            <p:nvPr/>
          </p:nvSpPr>
          <p:spPr>
            <a:xfrm>
              <a:off x="867504" y="3713353"/>
              <a:ext cx="1280090" cy="523220"/>
            </a:xfrm>
            <a:prstGeom prst="rect">
              <a:avLst/>
            </a:prstGeom>
            <a:noFill/>
          </p:spPr>
          <p:txBody>
            <a:bodyPr wrap="square" rtlCol="0">
              <a:spAutoFit/>
            </a:bodyPr>
            <a:lstStyle/>
            <a:p>
              <a:pPr algn="ctr">
                <a:spcAft>
                  <a:spcPts val="500"/>
                </a:spcAft>
              </a:pPr>
              <a:r>
                <a:rPr lang="en-GB" sz="1400">
                  <a:latin typeface="Arial" panose="020B0604020202020204" pitchFamily="34" charset="0"/>
                  <a:cs typeface="Arial" panose="020B0604020202020204" pitchFamily="34" charset="0"/>
                </a:rPr>
                <a:t>Change font size</a:t>
              </a:r>
            </a:p>
          </p:txBody>
        </p:sp>
        <p:grpSp>
          <p:nvGrpSpPr>
            <p:cNvPr id="24" name="Group 23">
              <a:extLst>
                <a:ext uri="{FF2B5EF4-FFF2-40B4-BE49-F238E27FC236}">
                  <a16:creationId xmlns:a16="http://schemas.microsoft.com/office/drawing/2014/main" id="{3009D4F0-B595-CD84-FFEA-9BB91521788E}"/>
                </a:ext>
              </a:extLst>
            </p:cNvPr>
            <p:cNvGrpSpPr/>
            <p:nvPr/>
          </p:nvGrpSpPr>
          <p:grpSpPr>
            <a:xfrm>
              <a:off x="867504" y="2329732"/>
              <a:ext cx="1287299" cy="1280090"/>
              <a:chOff x="867504" y="2329732"/>
              <a:chExt cx="1287299" cy="1280090"/>
            </a:xfrm>
          </p:grpSpPr>
          <p:sp>
            <p:nvSpPr>
              <p:cNvPr id="25" name="Rectangle 24">
                <a:extLst>
                  <a:ext uri="{FF2B5EF4-FFF2-40B4-BE49-F238E27FC236}">
                    <a16:creationId xmlns:a16="http://schemas.microsoft.com/office/drawing/2014/main" id="{401AB0A7-F20A-68D0-3D52-0C40B455A7AA}"/>
                  </a:ext>
                </a:extLst>
              </p:cNvPr>
              <p:cNvSpPr/>
              <p:nvPr/>
            </p:nvSpPr>
            <p:spPr>
              <a:xfrm>
                <a:off x="874713" y="2329732"/>
                <a:ext cx="1280090" cy="128009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2E0358E6-3FEC-EDD9-DDEF-7908777561B6}"/>
                  </a:ext>
                </a:extLst>
              </p:cNvPr>
              <p:cNvSpPr txBox="1"/>
              <p:nvPr/>
            </p:nvSpPr>
            <p:spPr>
              <a:xfrm>
                <a:off x="867504" y="2554278"/>
                <a:ext cx="1280090" cy="830997"/>
              </a:xfrm>
              <a:prstGeom prst="rect">
                <a:avLst/>
              </a:prstGeom>
              <a:noFill/>
            </p:spPr>
            <p:txBody>
              <a:bodyPr wrap="square" rtlCol="0">
                <a:spAutoFit/>
              </a:bodyPr>
              <a:lstStyle/>
              <a:p>
                <a:pPr algn="ctr">
                  <a:spcAft>
                    <a:spcPts val="500"/>
                  </a:spcAft>
                </a:pPr>
                <a:r>
                  <a:rPr lang="en-GB" sz="4800">
                    <a:latin typeface="Arial" panose="020B0604020202020204" pitchFamily="34" charset="0"/>
                    <a:cs typeface="Arial" panose="020B0604020202020204" pitchFamily="34" charset="0"/>
                  </a:rPr>
                  <a:t>A  </a:t>
                </a:r>
                <a:r>
                  <a:rPr lang="en-GB" sz="3600">
                    <a:latin typeface="Arial" panose="020B0604020202020204" pitchFamily="34" charset="0"/>
                    <a:cs typeface="Arial" panose="020B0604020202020204" pitchFamily="34" charset="0"/>
                  </a:rPr>
                  <a:t>A</a:t>
                </a:r>
                <a:endParaRPr lang="en-GB" sz="140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919F4796-8A37-A5C7-A559-86CF777DC41F}"/>
                  </a:ext>
                </a:extLst>
              </p:cNvPr>
              <p:cNvCxnSpPr>
                <a:cxnSpLocks/>
              </p:cNvCxnSpPr>
              <p:nvPr/>
            </p:nvCxnSpPr>
            <p:spPr>
              <a:xfrm>
                <a:off x="1514758" y="2554278"/>
                <a:ext cx="0" cy="830997"/>
              </a:xfrm>
              <a:prstGeom prst="line">
                <a:avLst/>
              </a:prstGeom>
              <a:ln w="38100"/>
            </p:spPr>
            <p:style>
              <a:lnRef idx="2">
                <a:schemeClr val="dk1"/>
              </a:lnRef>
              <a:fillRef idx="0">
                <a:schemeClr val="dk1"/>
              </a:fillRef>
              <a:effectRef idx="1">
                <a:schemeClr val="dk1"/>
              </a:effectRef>
              <a:fontRef idx="minor">
                <a:schemeClr val="tx1"/>
              </a:fontRef>
            </p:style>
          </p:cxnSp>
        </p:grpSp>
      </p:grpSp>
      <p:grpSp>
        <p:nvGrpSpPr>
          <p:cNvPr id="7" name="Group 6">
            <a:extLst>
              <a:ext uri="{FF2B5EF4-FFF2-40B4-BE49-F238E27FC236}">
                <a16:creationId xmlns:a16="http://schemas.microsoft.com/office/drawing/2014/main" id="{C7421D78-9EFF-8A22-F5E7-13525CE1F4F9}"/>
              </a:ext>
            </a:extLst>
          </p:cNvPr>
          <p:cNvGrpSpPr/>
          <p:nvPr/>
        </p:nvGrpSpPr>
        <p:grpSpPr>
          <a:xfrm>
            <a:off x="4982401" y="2263077"/>
            <a:ext cx="1266410" cy="2101414"/>
            <a:chOff x="3136196" y="2350603"/>
            <a:chExt cx="1280090" cy="2101414"/>
          </a:xfrm>
        </p:grpSpPr>
        <p:sp>
          <p:nvSpPr>
            <p:cNvPr id="20" name="Rectangle 19">
              <a:extLst>
                <a:ext uri="{FF2B5EF4-FFF2-40B4-BE49-F238E27FC236}">
                  <a16:creationId xmlns:a16="http://schemas.microsoft.com/office/drawing/2014/main" id="{F75C97B3-B0A0-E8E4-AB70-2D7982A5F57F}"/>
                </a:ext>
              </a:extLst>
            </p:cNvPr>
            <p:cNvSpPr/>
            <p:nvPr/>
          </p:nvSpPr>
          <p:spPr>
            <a:xfrm>
              <a:off x="3136196" y="2350603"/>
              <a:ext cx="1280090" cy="128009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5F68D63F-C5C7-541C-3B24-F35A6DE717ED}"/>
                </a:ext>
              </a:extLst>
            </p:cNvPr>
            <p:cNvSpPr txBox="1"/>
            <p:nvPr/>
          </p:nvSpPr>
          <p:spPr>
            <a:xfrm>
              <a:off x="3136196" y="3713353"/>
              <a:ext cx="1280090" cy="738664"/>
            </a:xfrm>
            <a:prstGeom prst="rect">
              <a:avLst/>
            </a:prstGeom>
            <a:noFill/>
          </p:spPr>
          <p:txBody>
            <a:bodyPr wrap="square" rtlCol="0">
              <a:spAutoFit/>
            </a:bodyPr>
            <a:lstStyle/>
            <a:p>
              <a:pPr algn="ctr">
                <a:spcAft>
                  <a:spcPts val="500"/>
                </a:spcAft>
              </a:pPr>
              <a:r>
                <a:rPr lang="en-GB" sz="1400">
                  <a:latin typeface="Arial" panose="020B0604020202020204" pitchFamily="34" charset="0"/>
                  <a:cs typeface="Arial" panose="020B0604020202020204" pitchFamily="34" charset="0"/>
                </a:rPr>
                <a:t>Change background colour</a:t>
              </a:r>
            </a:p>
          </p:txBody>
        </p:sp>
        <p:pic>
          <p:nvPicPr>
            <p:cNvPr id="22" name="Graphic 21" descr="Palette with solid fill">
              <a:extLst>
                <a:ext uri="{FF2B5EF4-FFF2-40B4-BE49-F238E27FC236}">
                  <a16:creationId xmlns:a16="http://schemas.microsoft.com/office/drawing/2014/main" id="{91B5E73D-04A1-ADA3-6D20-3254830D738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300487" y="2554278"/>
              <a:ext cx="914400" cy="914400"/>
            </a:xfrm>
            <a:prstGeom prst="rect">
              <a:avLst/>
            </a:prstGeom>
          </p:spPr>
        </p:pic>
      </p:grpSp>
      <p:grpSp>
        <p:nvGrpSpPr>
          <p:cNvPr id="8" name="Group 7">
            <a:extLst>
              <a:ext uri="{FF2B5EF4-FFF2-40B4-BE49-F238E27FC236}">
                <a16:creationId xmlns:a16="http://schemas.microsoft.com/office/drawing/2014/main" id="{E0E69D95-4298-BC8E-A767-53E86B3B20D1}"/>
              </a:ext>
            </a:extLst>
          </p:cNvPr>
          <p:cNvGrpSpPr/>
          <p:nvPr/>
        </p:nvGrpSpPr>
        <p:grpSpPr>
          <a:xfrm>
            <a:off x="6831371" y="2270035"/>
            <a:ext cx="1273542" cy="2094456"/>
            <a:chOff x="5390470" y="2357561"/>
            <a:chExt cx="1287299" cy="2094456"/>
          </a:xfrm>
        </p:grpSpPr>
        <p:sp>
          <p:nvSpPr>
            <p:cNvPr id="17" name="Rectangle 16">
              <a:extLst>
                <a:ext uri="{FF2B5EF4-FFF2-40B4-BE49-F238E27FC236}">
                  <a16:creationId xmlns:a16="http://schemas.microsoft.com/office/drawing/2014/main" id="{742E10B8-33BA-6267-A92F-61B4125F67C0}"/>
                </a:ext>
              </a:extLst>
            </p:cNvPr>
            <p:cNvSpPr/>
            <p:nvPr/>
          </p:nvSpPr>
          <p:spPr>
            <a:xfrm>
              <a:off x="5397679" y="2357561"/>
              <a:ext cx="1280090" cy="128009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497FC685-DD70-7154-9F18-B3D2EB79343D}"/>
                </a:ext>
              </a:extLst>
            </p:cNvPr>
            <p:cNvSpPr txBox="1"/>
            <p:nvPr/>
          </p:nvSpPr>
          <p:spPr>
            <a:xfrm>
              <a:off x="5390470" y="3713353"/>
              <a:ext cx="1280090" cy="738664"/>
            </a:xfrm>
            <a:prstGeom prst="rect">
              <a:avLst/>
            </a:prstGeom>
            <a:noFill/>
          </p:spPr>
          <p:txBody>
            <a:bodyPr wrap="square" rtlCol="0">
              <a:spAutoFit/>
            </a:bodyPr>
            <a:lstStyle/>
            <a:p>
              <a:pPr algn="ctr">
                <a:spcAft>
                  <a:spcPts val="500"/>
                </a:spcAft>
              </a:pPr>
              <a:r>
                <a:rPr lang="en-GB" sz="1400">
                  <a:latin typeface="Arial" panose="020B0604020202020204" pitchFamily="34" charset="0"/>
                  <a:cs typeface="Arial" panose="020B0604020202020204" pitchFamily="34" charset="0"/>
                </a:rPr>
                <a:t>Screen reader compatible</a:t>
              </a:r>
            </a:p>
          </p:txBody>
        </p:sp>
        <p:pic>
          <p:nvPicPr>
            <p:cNvPr id="19" name="Graphic 18" descr="Monitor with solid fill">
              <a:extLst>
                <a:ext uri="{FF2B5EF4-FFF2-40B4-BE49-F238E27FC236}">
                  <a16:creationId xmlns:a16="http://schemas.microsoft.com/office/drawing/2014/main" id="{B68F2E9D-A6D9-46EE-A3AD-46563642E3E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80524" y="2554278"/>
              <a:ext cx="914400" cy="914400"/>
            </a:xfrm>
            <a:prstGeom prst="rect">
              <a:avLst/>
            </a:prstGeom>
          </p:spPr>
        </p:pic>
      </p:grpSp>
      <p:grpSp>
        <p:nvGrpSpPr>
          <p:cNvPr id="9" name="Group 8">
            <a:extLst>
              <a:ext uri="{FF2B5EF4-FFF2-40B4-BE49-F238E27FC236}">
                <a16:creationId xmlns:a16="http://schemas.microsoft.com/office/drawing/2014/main" id="{88E1A029-6B05-2B3D-8FF6-D2AC1A155C13}"/>
              </a:ext>
            </a:extLst>
          </p:cNvPr>
          <p:cNvGrpSpPr/>
          <p:nvPr/>
        </p:nvGrpSpPr>
        <p:grpSpPr>
          <a:xfrm>
            <a:off x="10536443" y="2249163"/>
            <a:ext cx="1266410" cy="1899884"/>
            <a:chOff x="9920647" y="2336689"/>
            <a:chExt cx="1280090" cy="1899884"/>
          </a:xfrm>
        </p:grpSpPr>
        <p:sp>
          <p:nvSpPr>
            <p:cNvPr id="14" name="Rectangle 13">
              <a:extLst>
                <a:ext uri="{FF2B5EF4-FFF2-40B4-BE49-F238E27FC236}">
                  <a16:creationId xmlns:a16="http://schemas.microsoft.com/office/drawing/2014/main" id="{9A126ED9-EE23-28FD-3948-8383CFF76711}"/>
                </a:ext>
              </a:extLst>
            </p:cNvPr>
            <p:cNvSpPr/>
            <p:nvPr/>
          </p:nvSpPr>
          <p:spPr>
            <a:xfrm>
              <a:off x="9920647" y="2336689"/>
              <a:ext cx="1280090" cy="128009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B25A8BC-016D-5648-380E-3825B72F2780}"/>
                </a:ext>
              </a:extLst>
            </p:cNvPr>
            <p:cNvSpPr txBox="1"/>
            <p:nvPr/>
          </p:nvSpPr>
          <p:spPr>
            <a:xfrm>
              <a:off x="9920647" y="3713353"/>
              <a:ext cx="1280090" cy="523220"/>
            </a:xfrm>
            <a:prstGeom prst="rect">
              <a:avLst/>
            </a:prstGeom>
            <a:noFill/>
          </p:spPr>
          <p:txBody>
            <a:bodyPr wrap="square" rtlCol="0">
              <a:spAutoFit/>
            </a:bodyPr>
            <a:lstStyle/>
            <a:p>
              <a:pPr algn="ctr">
                <a:spcAft>
                  <a:spcPts val="500"/>
                </a:spcAft>
              </a:pPr>
              <a:r>
                <a:rPr lang="en-GB" sz="1400">
                  <a:latin typeface="Arial" panose="020B0604020202020204" pitchFamily="34" charset="0"/>
                  <a:cs typeface="Arial" panose="020B0604020202020204" pitchFamily="34" charset="0"/>
                </a:rPr>
                <a:t>British Sign Language</a:t>
              </a:r>
            </a:p>
          </p:txBody>
        </p:sp>
        <p:pic>
          <p:nvPicPr>
            <p:cNvPr id="16" name="Graphic 15" descr="Sign language with solid fill">
              <a:extLst>
                <a:ext uri="{FF2B5EF4-FFF2-40B4-BE49-F238E27FC236}">
                  <a16:creationId xmlns:a16="http://schemas.microsoft.com/office/drawing/2014/main" id="{D1B1D4A2-760E-ED51-EB0B-19C5C050A80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103492" y="2554278"/>
              <a:ext cx="914400" cy="914400"/>
            </a:xfrm>
            <a:prstGeom prst="rect">
              <a:avLst/>
            </a:prstGeom>
          </p:spPr>
        </p:pic>
      </p:grpSp>
      <p:grpSp>
        <p:nvGrpSpPr>
          <p:cNvPr id="10" name="Group 9">
            <a:extLst>
              <a:ext uri="{FF2B5EF4-FFF2-40B4-BE49-F238E27FC236}">
                <a16:creationId xmlns:a16="http://schemas.microsoft.com/office/drawing/2014/main" id="{ECBBC601-7DF3-47F2-C018-5E398EE48517}"/>
              </a:ext>
            </a:extLst>
          </p:cNvPr>
          <p:cNvGrpSpPr/>
          <p:nvPr/>
        </p:nvGrpSpPr>
        <p:grpSpPr>
          <a:xfrm>
            <a:off x="8687473" y="2256120"/>
            <a:ext cx="1266410" cy="2108371"/>
            <a:chOff x="7659162" y="2343646"/>
            <a:chExt cx="1280090" cy="2108371"/>
          </a:xfrm>
        </p:grpSpPr>
        <p:sp>
          <p:nvSpPr>
            <p:cNvPr id="11" name="Rectangle 10">
              <a:extLst>
                <a:ext uri="{FF2B5EF4-FFF2-40B4-BE49-F238E27FC236}">
                  <a16:creationId xmlns:a16="http://schemas.microsoft.com/office/drawing/2014/main" id="{776E4900-E90D-3F08-55E9-3F0C88B6DA84}"/>
                </a:ext>
              </a:extLst>
            </p:cNvPr>
            <p:cNvSpPr/>
            <p:nvPr/>
          </p:nvSpPr>
          <p:spPr>
            <a:xfrm>
              <a:off x="7659162" y="2343646"/>
              <a:ext cx="1280090" cy="128009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9B3EE6F-C56C-F0D9-FE0E-87617670923B}"/>
                </a:ext>
              </a:extLst>
            </p:cNvPr>
            <p:cNvSpPr txBox="1"/>
            <p:nvPr/>
          </p:nvSpPr>
          <p:spPr>
            <a:xfrm>
              <a:off x="7659162" y="3713353"/>
              <a:ext cx="1280090" cy="738664"/>
            </a:xfrm>
            <a:prstGeom prst="rect">
              <a:avLst/>
            </a:prstGeom>
            <a:noFill/>
          </p:spPr>
          <p:txBody>
            <a:bodyPr wrap="square" rtlCol="0">
              <a:spAutoFit/>
            </a:bodyPr>
            <a:lstStyle/>
            <a:p>
              <a:pPr algn="ctr">
                <a:spcAft>
                  <a:spcPts val="500"/>
                </a:spcAft>
              </a:pPr>
              <a:r>
                <a:rPr lang="en-GB" sz="1400">
                  <a:latin typeface="Arial" panose="020B0604020202020204" pitchFamily="34" charset="0"/>
                  <a:cs typeface="Arial" panose="020B0604020202020204" pitchFamily="34" charset="0"/>
                </a:rPr>
                <a:t>Multiple language options</a:t>
              </a:r>
            </a:p>
          </p:txBody>
        </p:sp>
        <p:pic>
          <p:nvPicPr>
            <p:cNvPr id="13" name="Graphic 12" descr="Chat with solid fill">
              <a:extLst>
                <a:ext uri="{FF2B5EF4-FFF2-40B4-BE49-F238E27FC236}">
                  <a16:creationId xmlns:a16="http://schemas.microsoft.com/office/drawing/2014/main" id="{694BD978-B104-3C7E-E1D7-36EC87D7A3D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842007" y="2564139"/>
              <a:ext cx="914400" cy="914400"/>
            </a:xfrm>
            <a:prstGeom prst="rect">
              <a:avLst/>
            </a:prstGeom>
          </p:spPr>
        </p:pic>
      </p:grpSp>
    </p:spTree>
    <p:extLst>
      <p:ext uri="{BB962C8B-B14F-4D97-AF65-F5344CB8AC3E}">
        <p14:creationId xmlns:p14="http://schemas.microsoft.com/office/powerpoint/2010/main" val="1398529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3026C-3797-1F28-C922-BA5B7174B6F4}"/>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FD8F47C9-8840-1D1B-F536-4E8C5DD54290}"/>
              </a:ext>
            </a:extLst>
          </p:cNvPr>
          <p:cNvSpPr txBox="1">
            <a:spLocks noGrp="1" noRot="1" noMove="1" noResize="1" noEditPoints="1" noAdjustHandles="1" noChangeArrowheads="1" noChangeShapeType="1"/>
          </p:cNvSpPr>
          <p:nvPr/>
        </p:nvSpPr>
        <p:spPr>
          <a:xfrm>
            <a:off x="669926" y="645912"/>
            <a:ext cx="5578474" cy="197155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1E445C"/>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a:ln>
                  <a:noFill/>
                </a:ln>
                <a:solidFill>
                  <a:srgbClr val="007B4E"/>
                </a:solidFill>
                <a:effectLst/>
                <a:uLnTx/>
                <a:uFillTx/>
                <a:latin typeface="Arial" panose="020B0604020202020204"/>
                <a:ea typeface="+mj-ea"/>
                <a:cs typeface="+mj-cs"/>
              </a:rPr>
              <a:t>Data Protection and Section 251 Requirements</a:t>
            </a:r>
            <a:endParaRPr kumimoji="0" lang="en-GB" sz="3000" b="0" i="0" u="none" strike="noStrike" kern="1200" cap="none" spc="0" normalizeH="0" baseline="0" noProof="0">
              <a:ln>
                <a:noFill/>
              </a:ln>
              <a:solidFill>
                <a:srgbClr val="007B4E"/>
              </a:solidFill>
              <a:effectLst/>
              <a:uLnTx/>
              <a:uFillTx/>
              <a:latin typeface="Arial" panose="020B0604020202020204"/>
              <a:ea typeface="+mj-ea"/>
              <a:cs typeface="+mj-cs"/>
            </a:endParaRPr>
          </a:p>
        </p:txBody>
      </p:sp>
    </p:spTree>
    <p:extLst>
      <p:ext uri="{BB962C8B-B14F-4D97-AF65-F5344CB8AC3E}">
        <p14:creationId xmlns:p14="http://schemas.microsoft.com/office/powerpoint/2010/main" val="2053641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33C39-162A-B400-A9DF-AA685BC509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50BFF2-E4F6-D0C2-1789-A5AE3A174D68}"/>
              </a:ext>
            </a:extLst>
          </p:cNvPr>
          <p:cNvSpPr>
            <a:spLocks noGrp="1"/>
          </p:cNvSpPr>
          <p:nvPr>
            <p:ph type="title"/>
          </p:nvPr>
        </p:nvSpPr>
        <p:spPr>
          <a:xfrm>
            <a:off x="563246" y="625666"/>
            <a:ext cx="11155361" cy="461665"/>
          </a:xfrm>
        </p:spPr>
        <p:txBody>
          <a:bodyPr>
            <a:noAutofit/>
          </a:bodyPr>
          <a:lstStyle/>
          <a:p>
            <a:r>
              <a:rPr lang="en-GB" sz="3000">
                <a:solidFill>
                  <a:srgbClr val="007B4E"/>
                </a:solidFill>
                <a:latin typeface="Arial" panose="020B0604020202020204" pitchFamily="34" charset="0"/>
                <a:cs typeface="Arial" panose="020B0604020202020204" pitchFamily="34" charset="0"/>
              </a:rPr>
              <a:t>Overview of the 2026 Community Mental Health Survey</a:t>
            </a:r>
            <a:endParaRPr lang="en-GB" sz="3000"/>
          </a:p>
        </p:txBody>
      </p:sp>
      <p:cxnSp>
        <p:nvCxnSpPr>
          <p:cNvPr id="4" name="Google Shape;334;p22">
            <a:extLst>
              <a:ext uri="{FF2B5EF4-FFF2-40B4-BE49-F238E27FC236}">
                <a16:creationId xmlns:a16="http://schemas.microsoft.com/office/drawing/2014/main" id="{6B1309D6-5FCF-37B5-DA98-E6D1AFC25C9C}"/>
              </a:ext>
            </a:extLst>
          </p:cNvPr>
          <p:cNvCxnSpPr/>
          <p:nvPr/>
        </p:nvCxnSpPr>
        <p:spPr>
          <a:xfrm rot="10800000">
            <a:off x="6588416" y="5129334"/>
            <a:ext cx="2063200" cy="0"/>
          </a:xfrm>
          <a:prstGeom prst="straightConnector1">
            <a:avLst/>
          </a:prstGeom>
          <a:noFill/>
          <a:ln w="19050" cap="flat" cmpd="sng">
            <a:solidFill>
              <a:srgbClr val="D9D9D9"/>
            </a:solidFill>
            <a:prstDash val="solid"/>
            <a:round/>
            <a:headEnd type="oval" w="med" len="med"/>
            <a:tailEnd type="none" w="med" len="med"/>
          </a:ln>
        </p:spPr>
      </p:cxnSp>
      <p:sp>
        <p:nvSpPr>
          <p:cNvPr id="5" name="Google Shape;335;p22">
            <a:extLst>
              <a:ext uri="{FF2B5EF4-FFF2-40B4-BE49-F238E27FC236}">
                <a16:creationId xmlns:a16="http://schemas.microsoft.com/office/drawing/2014/main" id="{39E0024C-5351-38C9-29F2-FA8D48CF3574}"/>
              </a:ext>
            </a:extLst>
          </p:cNvPr>
          <p:cNvSpPr txBox="1"/>
          <p:nvPr/>
        </p:nvSpPr>
        <p:spPr>
          <a:xfrm>
            <a:off x="8651663" y="4546327"/>
            <a:ext cx="2830800" cy="464800"/>
          </a:xfrm>
          <a:prstGeom prst="rect">
            <a:avLst/>
          </a:prstGeom>
          <a:noFill/>
          <a:ln>
            <a:noFill/>
          </a:ln>
        </p:spPr>
        <p:txBody>
          <a:bodyPr spcFirstLastPara="1" wrap="square" lIns="121900" tIns="121900" rIns="121900" bIns="121900" anchor="t" anchorCtr="0">
            <a:noAutofit/>
          </a:bodyPr>
          <a:lstStyle/>
          <a:p>
            <a:r>
              <a:rPr lang="en" sz="2133" b="1">
                <a:solidFill>
                  <a:schemeClr val="accent4"/>
                </a:solidFill>
                <a:latin typeface="Arial" panose="020B0604020202020204" pitchFamily="34" charset="0"/>
                <a:ea typeface="Fira Sans Extra Condensed"/>
                <a:cs typeface="Arial" panose="020B0604020202020204" pitchFamily="34" charset="0"/>
                <a:sym typeface="Fira Sans Extra Condensed"/>
              </a:rPr>
              <a:t>Eligibility</a:t>
            </a:r>
            <a:endParaRPr sz="2133" b="1">
              <a:solidFill>
                <a:schemeClr val="accent4"/>
              </a:solidFill>
              <a:latin typeface="Arial" panose="020B0604020202020204" pitchFamily="34" charset="0"/>
              <a:ea typeface="Fira Sans Extra Condensed"/>
              <a:cs typeface="Arial" panose="020B0604020202020204" pitchFamily="34" charset="0"/>
              <a:sym typeface="Fira Sans Extra Condensed"/>
            </a:endParaRPr>
          </a:p>
        </p:txBody>
      </p:sp>
      <p:sp>
        <p:nvSpPr>
          <p:cNvPr id="6" name="Google Shape;336;p22">
            <a:extLst>
              <a:ext uri="{FF2B5EF4-FFF2-40B4-BE49-F238E27FC236}">
                <a16:creationId xmlns:a16="http://schemas.microsoft.com/office/drawing/2014/main" id="{2A84B303-D440-7766-45A0-C9070A9805DF}"/>
              </a:ext>
            </a:extLst>
          </p:cNvPr>
          <p:cNvSpPr txBox="1"/>
          <p:nvPr/>
        </p:nvSpPr>
        <p:spPr>
          <a:xfrm>
            <a:off x="8651648" y="4909526"/>
            <a:ext cx="3233455" cy="808400"/>
          </a:xfrm>
          <a:prstGeom prst="rect">
            <a:avLst/>
          </a:prstGeom>
          <a:noFill/>
          <a:ln>
            <a:noFill/>
          </a:ln>
        </p:spPr>
        <p:txBody>
          <a:bodyPr spcFirstLastPara="1" wrap="square" lIns="121900" tIns="121900" rIns="121900" bIns="121900" anchor="t" anchorCtr="0">
            <a:noAutofit/>
          </a:bodyPr>
          <a:lstStyle/>
          <a:p>
            <a:r>
              <a:rPr lang="en-GB" sz="1600">
                <a:solidFill>
                  <a:srgbClr val="4D4D4D"/>
                </a:solidFill>
                <a:latin typeface="Arial" panose="020B0604020202020204" pitchFamily="34" charset="0"/>
                <a:ea typeface="Roboto"/>
                <a:cs typeface="Arial" panose="020B0604020202020204" pitchFamily="34" charset="0"/>
                <a:sym typeface="Roboto"/>
              </a:rPr>
              <a:t>Must be at least 16 years old to participate and had two contacts, one during sampling period and another during, before or after.</a:t>
            </a:r>
            <a:endParaRPr sz="1600">
              <a:solidFill>
                <a:srgbClr val="4D4D4D"/>
              </a:solidFill>
              <a:latin typeface="Arial" panose="020B0604020202020204" pitchFamily="34" charset="0"/>
              <a:ea typeface="Roboto"/>
              <a:cs typeface="Arial" panose="020B0604020202020204" pitchFamily="34" charset="0"/>
              <a:sym typeface="Roboto"/>
            </a:endParaRPr>
          </a:p>
        </p:txBody>
      </p:sp>
      <p:cxnSp>
        <p:nvCxnSpPr>
          <p:cNvPr id="8" name="Google Shape;338;p22">
            <a:extLst>
              <a:ext uri="{FF2B5EF4-FFF2-40B4-BE49-F238E27FC236}">
                <a16:creationId xmlns:a16="http://schemas.microsoft.com/office/drawing/2014/main" id="{11611CC5-9CB4-48D5-63F4-3490FAB2374E}"/>
              </a:ext>
            </a:extLst>
          </p:cNvPr>
          <p:cNvCxnSpPr/>
          <p:nvPr/>
        </p:nvCxnSpPr>
        <p:spPr>
          <a:xfrm rot="10800000">
            <a:off x="6588416" y="3654409"/>
            <a:ext cx="2063200" cy="0"/>
          </a:xfrm>
          <a:prstGeom prst="straightConnector1">
            <a:avLst/>
          </a:prstGeom>
          <a:noFill/>
          <a:ln w="19050" cap="flat" cmpd="sng">
            <a:solidFill>
              <a:srgbClr val="D9D9D9"/>
            </a:solidFill>
            <a:prstDash val="solid"/>
            <a:round/>
            <a:headEnd type="oval" w="med" len="med"/>
            <a:tailEnd type="none" w="med" len="med"/>
          </a:ln>
        </p:spPr>
      </p:cxnSp>
      <p:sp>
        <p:nvSpPr>
          <p:cNvPr id="9" name="Google Shape;339;p22">
            <a:extLst>
              <a:ext uri="{FF2B5EF4-FFF2-40B4-BE49-F238E27FC236}">
                <a16:creationId xmlns:a16="http://schemas.microsoft.com/office/drawing/2014/main" id="{D0DDB1B3-EAD5-8468-C96F-FCE07402131E}"/>
              </a:ext>
            </a:extLst>
          </p:cNvPr>
          <p:cNvSpPr txBox="1"/>
          <p:nvPr/>
        </p:nvSpPr>
        <p:spPr>
          <a:xfrm>
            <a:off x="8651653" y="3086933"/>
            <a:ext cx="2830800" cy="464800"/>
          </a:xfrm>
          <a:prstGeom prst="rect">
            <a:avLst/>
          </a:prstGeom>
          <a:noFill/>
          <a:ln>
            <a:noFill/>
          </a:ln>
        </p:spPr>
        <p:txBody>
          <a:bodyPr spcFirstLastPara="1" wrap="square" lIns="121900" tIns="121900" rIns="121900" bIns="121900" anchor="t" anchorCtr="0">
            <a:noAutofit/>
          </a:bodyPr>
          <a:lstStyle/>
          <a:p>
            <a:r>
              <a:rPr lang="en-GB" sz="2133" b="1">
                <a:solidFill>
                  <a:schemeClr val="accent3"/>
                </a:solidFill>
                <a:latin typeface="Arial" panose="020B0604020202020204" pitchFamily="34" charset="0"/>
                <a:ea typeface="Fira Sans Extra Condensed"/>
                <a:cs typeface="Arial" panose="020B0604020202020204" pitchFamily="34" charset="0"/>
                <a:sym typeface="Fira Sans Extra Condensed"/>
              </a:rPr>
              <a:t>Sample</a:t>
            </a:r>
            <a:endParaRPr sz="2133" b="1">
              <a:solidFill>
                <a:schemeClr val="accent3"/>
              </a:solidFill>
              <a:latin typeface="Arial" panose="020B0604020202020204" pitchFamily="34" charset="0"/>
              <a:ea typeface="Fira Sans Extra Condensed"/>
              <a:cs typeface="Arial" panose="020B0604020202020204" pitchFamily="34" charset="0"/>
              <a:sym typeface="Fira Sans Extra Condensed"/>
            </a:endParaRPr>
          </a:p>
        </p:txBody>
      </p:sp>
      <p:sp>
        <p:nvSpPr>
          <p:cNvPr id="10" name="Google Shape;340;p22">
            <a:extLst>
              <a:ext uri="{FF2B5EF4-FFF2-40B4-BE49-F238E27FC236}">
                <a16:creationId xmlns:a16="http://schemas.microsoft.com/office/drawing/2014/main" id="{CA4B134D-E65A-7240-EDF2-836EE57037EA}"/>
              </a:ext>
            </a:extLst>
          </p:cNvPr>
          <p:cNvSpPr txBox="1"/>
          <p:nvPr/>
        </p:nvSpPr>
        <p:spPr>
          <a:xfrm>
            <a:off x="8651649" y="3450125"/>
            <a:ext cx="2830800" cy="808400"/>
          </a:xfrm>
          <a:prstGeom prst="rect">
            <a:avLst/>
          </a:prstGeom>
          <a:noFill/>
          <a:ln>
            <a:noFill/>
          </a:ln>
        </p:spPr>
        <p:txBody>
          <a:bodyPr spcFirstLastPara="1" wrap="square" lIns="121900" tIns="121900" rIns="121900" bIns="121900" anchor="t" anchorCtr="0">
            <a:noAutofit/>
          </a:bodyPr>
          <a:lstStyle/>
          <a:p>
            <a:r>
              <a:rPr lang="en-GB" sz="1600">
                <a:solidFill>
                  <a:srgbClr val="4D4D4D"/>
                </a:solidFill>
                <a:latin typeface="Arial" panose="020B0604020202020204" pitchFamily="34" charset="0"/>
                <a:ea typeface="Roboto"/>
                <a:cs typeface="Arial" panose="020B0604020202020204" pitchFamily="34" charset="0"/>
                <a:sym typeface="Roboto"/>
              </a:rPr>
              <a:t>Service users who attended CMHT during April and May 2026.</a:t>
            </a:r>
            <a:endParaRPr sz="1600">
              <a:solidFill>
                <a:srgbClr val="4D4D4D"/>
              </a:solidFill>
              <a:latin typeface="Arial" panose="020B0604020202020204" pitchFamily="34" charset="0"/>
              <a:ea typeface="Roboto"/>
              <a:cs typeface="Arial" panose="020B0604020202020204" pitchFamily="34" charset="0"/>
              <a:sym typeface="Roboto"/>
            </a:endParaRPr>
          </a:p>
        </p:txBody>
      </p:sp>
      <p:cxnSp>
        <p:nvCxnSpPr>
          <p:cNvPr id="12" name="Google Shape;342;p22">
            <a:extLst>
              <a:ext uri="{FF2B5EF4-FFF2-40B4-BE49-F238E27FC236}">
                <a16:creationId xmlns:a16="http://schemas.microsoft.com/office/drawing/2014/main" id="{B345E3AE-5461-09EE-F177-7EA74F6A7A99}"/>
              </a:ext>
            </a:extLst>
          </p:cNvPr>
          <p:cNvCxnSpPr/>
          <p:nvPr/>
        </p:nvCxnSpPr>
        <p:spPr>
          <a:xfrm rot="10800000">
            <a:off x="6588416" y="2197963"/>
            <a:ext cx="2063200" cy="0"/>
          </a:xfrm>
          <a:prstGeom prst="straightConnector1">
            <a:avLst/>
          </a:prstGeom>
          <a:noFill/>
          <a:ln w="19050" cap="flat" cmpd="sng">
            <a:solidFill>
              <a:srgbClr val="D9D9D9"/>
            </a:solidFill>
            <a:prstDash val="solid"/>
            <a:round/>
            <a:headEnd type="oval" w="med" len="med"/>
            <a:tailEnd type="none" w="med" len="med"/>
          </a:ln>
        </p:spPr>
      </p:cxnSp>
      <p:sp>
        <p:nvSpPr>
          <p:cNvPr id="13" name="Google Shape;343;p22">
            <a:extLst>
              <a:ext uri="{FF2B5EF4-FFF2-40B4-BE49-F238E27FC236}">
                <a16:creationId xmlns:a16="http://schemas.microsoft.com/office/drawing/2014/main" id="{934DA80C-558B-36FD-4542-A249142943B8}"/>
              </a:ext>
            </a:extLst>
          </p:cNvPr>
          <p:cNvSpPr txBox="1"/>
          <p:nvPr/>
        </p:nvSpPr>
        <p:spPr>
          <a:xfrm>
            <a:off x="8651653" y="1609859"/>
            <a:ext cx="2830800" cy="464800"/>
          </a:xfrm>
          <a:prstGeom prst="rect">
            <a:avLst/>
          </a:prstGeom>
          <a:noFill/>
          <a:ln>
            <a:noFill/>
          </a:ln>
        </p:spPr>
        <p:txBody>
          <a:bodyPr spcFirstLastPara="1" wrap="square" lIns="121900" tIns="121900" rIns="121900" bIns="121900" anchor="t" anchorCtr="0">
            <a:noAutofit/>
          </a:bodyPr>
          <a:lstStyle/>
          <a:p>
            <a:r>
              <a:rPr lang="en-GB" sz="2133" b="1">
                <a:solidFill>
                  <a:schemeClr val="accent2"/>
                </a:solidFill>
                <a:latin typeface="Arial" panose="020B0604020202020204" pitchFamily="34" charset="0"/>
                <a:ea typeface="Fira Sans Extra Condensed"/>
                <a:cs typeface="Arial" panose="020B0604020202020204" pitchFamily="34" charset="0"/>
                <a:sym typeface="Fira Sans Extra Condensed"/>
              </a:rPr>
              <a:t>Participation</a:t>
            </a:r>
            <a:endParaRPr sz="2133" b="1">
              <a:solidFill>
                <a:schemeClr val="accent2"/>
              </a:solidFill>
              <a:latin typeface="Arial" panose="020B0604020202020204" pitchFamily="34" charset="0"/>
              <a:ea typeface="Fira Sans Extra Condensed"/>
              <a:cs typeface="Arial" panose="020B0604020202020204" pitchFamily="34" charset="0"/>
              <a:sym typeface="Fira Sans Extra Condensed"/>
            </a:endParaRPr>
          </a:p>
        </p:txBody>
      </p:sp>
      <p:sp>
        <p:nvSpPr>
          <p:cNvPr id="14" name="Google Shape;344;p22">
            <a:extLst>
              <a:ext uri="{FF2B5EF4-FFF2-40B4-BE49-F238E27FC236}">
                <a16:creationId xmlns:a16="http://schemas.microsoft.com/office/drawing/2014/main" id="{904E337C-1232-2184-514D-13CBC4E4C13D}"/>
              </a:ext>
            </a:extLst>
          </p:cNvPr>
          <p:cNvSpPr txBox="1"/>
          <p:nvPr/>
        </p:nvSpPr>
        <p:spPr>
          <a:xfrm>
            <a:off x="8651649" y="1980484"/>
            <a:ext cx="2830800" cy="808400"/>
          </a:xfrm>
          <a:prstGeom prst="rect">
            <a:avLst/>
          </a:prstGeom>
          <a:noFill/>
          <a:ln>
            <a:noFill/>
          </a:ln>
        </p:spPr>
        <p:txBody>
          <a:bodyPr spcFirstLastPara="1" wrap="square" lIns="121900" tIns="121900" rIns="121900" bIns="121900" anchor="t" anchorCtr="0">
            <a:noAutofit/>
          </a:bodyPr>
          <a:lstStyle/>
          <a:p>
            <a:r>
              <a:rPr lang="en" sz="1600">
                <a:solidFill>
                  <a:srgbClr val="4D4D4D"/>
                </a:solidFill>
                <a:latin typeface="Arial" panose="020B0604020202020204" pitchFamily="34" charset="0"/>
                <a:ea typeface="Roboto"/>
                <a:cs typeface="Arial" panose="020B0604020202020204" pitchFamily="34" charset="0"/>
                <a:sym typeface="Roboto"/>
              </a:rPr>
              <a:t>50 Community Mental Health Trusts (CMHT) participate.</a:t>
            </a:r>
            <a:endParaRPr sz="1600">
              <a:solidFill>
                <a:srgbClr val="4D4D4D"/>
              </a:solidFill>
              <a:latin typeface="Arial" panose="020B0604020202020204" pitchFamily="34" charset="0"/>
              <a:ea typeface="Roboto"/>
              <a:cs typeface="Arial" panose="020B0604020202020204" pitchFamily="34" charset="0"/>
              <a:sym typeface="Roboto"/>
            </a:endParaRPr>
          </a:p>
        </p:txBody>
      </p:sp>
      <p:cxnSp>
        <p:nvCxnSpPr>
          <p:cNvPr id="16" name="Google Shape;346;p22">
            <a:extLst>
              <a:ext uri="{FF2B5EF4-FFF2-40B4-BE49-F238E27FC236}">
                <a16:creationId xmlns:a16="http://schemas.microsoft.com/office/drawing/2014/main" id="{495F4C66-4702-23C1-8235-C420BF1CC9A6}"/>
              </a:ext>
            </a:extLst>
          </p:cNvPr>
          <p:cNvCxnSpPr/>
          <p:nvPr/>
        </p:nvCxnSpPr>
        <p:spPr>
          <a:xfrm>
            <a:off x="3380382" y="5129333"/>
            <a:ext cx="2063200" cy="0"/>
          </a:xfrm>
          <a:prstGeom prst="straightConnector1">
            <a:avLst/>
          </a:prstGeom>
          <a:noFill/>
          <a:ln w="19050" cap="flat" cmpd="sng">
            <a:solidFill>
              <a:srgbClr val="D9D9D9"/>
            </a:solidFill>
            <a:prstDash val="solid"/>
            <a:round/>
            <a:headEnd type="oval" w="med" len="med"/>
            <a:tailEnd type="none" w="med" len="med"/>
          </a:ln>
        </p:spPr>
      </p:cxnSp>
      <p:sp>
        <p:nvSpPr>
          <p:cNvPr id="17" name="Google Shape;347;p22">
            <a:extLst>
              <a:ext uri="{FF2B5EF4-FFF2-40B4-BE49-F238E27FC236}">
                <a16:creationId xmlns:a16="http://schemas.microsoft.com/office/drawing/2014/main" id="{4363C544-2FBF-BC03-C287-08285D89327C}"/>
              </a:ext>
            </a:extLst>
          </p:cNvPr>
          <p:cNvSpPr txBox="1"/>
          <p:nvPr/>
        </p:nvSpPr>
        <p:spPr>
          <a:xfrm>
            <a:off x="509548" y="4543417"/>
            <a:ext cx="2830800" cy="464800"/>
          </a:xfrm>
          <a:prstGeom prst="rect">
            <a:avLst/>
          </a:prstGeom>
          <a:noFill/>
          <a:ln>
            <a:noFill/>
          </a:ln>
        </p:spPr>
        <p:txBody>
          <a:bodyPr spcFirstLastPara="1" wrap="square" lIns="121900" tIns="121900" rIns="121900" bIns="121900" anchor="t" anchorCtr="0">
            <a:noAutofit/>
          </a:bodyPr>
          <a:lstStyle/>
          <a:p>
            <a:pPr algn="r"/>
            <a:r>
              <a:rPr lang="en" sz="2133" b="1">
                <a:solidFill>
                  <a:schemeClr val="accent5"/>
                </a:solidFill>
                <a:latin typeface="Arial" panose="020B0604020202020204" pitchFamily="34" charset="0"/>
                <a:ea typeface="Fira Sans Extra Condensed"/>
                <a:cs typeface="Arial" panose="020B0604020202020204" pitchFamily="34" charset="0"/>
                <a:sym typeface="Fira Sans Extra Condensed"/>
              </a:rPr>
              <a:t>Accessibility</a:t>
            </a:r>
            <a:endParaRPr sz="2133" b="1">
              <a:solidFill>
                <a:schemeClr val="accent5"/>
              </a:solidFill>
              <a:latin typeface="Arial" panose="020B0604020202020204" pitchFamily="34" charset="0"/>
              <a:ea typeface="Fira Sans Extra Condensed"/>
              <a:cs typeface="Arial" panose="020B0604020202020204" pitchFamily="34" charset="0"/>
              <a:sym typeface="Fira Sans Extra Condensed"/>
            </a:endParaRPr>
          </a:p>
        </p:txBody>
      </p:sp>
      <p:sp>
        <p:nvSpPr>
          <p:cNvPr id="18" name="Google Shape;348;p22">
            <a:extLst>
              <a:ext uri="{FF2B5EF4-FFF2-40B4-BE49-F238E27FC236}">
                <a16:creationId xmlns:a16="http://schemas.microsoft.com/office/drawing/2014/main" id="{A3DBF307-C0CC-0BCE-D753-43313E1AF4F8}"/>
              </a:ext>
            </a:extLst>
          </p:cNvPr>
          <p:cNvSpPr txBox="1"/>
          <p:nvPr/>
        </p:nvSpPr>
        <p:spPr>
          <a:xfrm>
            <a:off x="509515" y="4913580"/>
            <a:ext cx="2830800" cy="808400"/>
          </a:xfrm>
          <a:prstGeom prst="rect">
            <a:avLst/>
          </a:prstGeom>
          <a:noFill/>
          <a:ln>
            <a:noFill/>
          </a:ln>
        </p:spPr>
        <p:txBody>
          <a:bodyPr spcFirstLastPara="1" wrap="square" lIns="121900" tIns="121900" rIns="121900" bIns="121900" anchor="t" anchorCtr="0">
            <a:noAutofit/>
          </a:bodyPr>
          <a:lstStyle/>
          <a:p>
            <a:pPr algn="r"/>
            <a:r>
              <a:rPr lang="en-GB" sz="1600" dirty="0">
                <a:solidFill>
                  <a:srgbClr val="4D4D4D"/>
                </a:solidFill>
                <a:latin typeface="Arial" panose="020B0604020202020204" pitchFamily="34" charset="0"/>
                <a:ea typeface="Roboto"/>
                <a:cs typeface="Arial" panose="020B0604020202020204" pitchFamily="34" charset="0"/>
                <a:sym typeface="Roboto"/>
              </a:rPr>
              <a:t>Survey available in Large Print, Braille, Easy Read, 10 different languages. BSL and can call interpreter for help in 19 languages.</a:t>
            </a:r>
            <a:endParaRPr sz="1600" dirty="0">
              <a:solidFill>
                <a:srgbClr val="4D4D4D"/>
              </a:solidFill>
              <a:latin typeface="Arial" panose="020B0604020202020204" pitchFamily="34" charset="0"/>
              <a:ea typeface="Roboto"/>
              <a:cs typeface="Arial" panose="020B0604020202020204" pitchFamily="34" charset="0"/>
              <a:sym typeface="Roboto"/>
            </a:endParaRPr>
          </a:p>
        </p:txBody>
      </p:sp>
      <p:cxnSp>
        <p:nvCxnSpPr>
          <p:cNvPr id="20" name="Google Shape;350;p22">
            <a:extLst>
              <a:ext uri="{FF2B5EF4-FFF2-40B4-BE49-F238E27FC236}">
                <a16:creationId xmlns:a16="http://schemas.microsoft.com/office/drawing/2014/main" id="{25943F8E-24BA-02DB-55D6-9656B3796F70}"/>
              </a:ext>
            </a:extLst>
          </p:cNvPr>
          <p:cNvCxnSpPr/>
          <p:nvPr/>
        </p:nvCxnSpPr>
        <p:spPr>
          <a:xfrm>
            <a:off x="3340349" y="3662396"/>
            <a:ext cx="2063200" cy="0"/>
          </a:xfrm>
          <a:prstGeom prst="straightConnector1">
            <a:avLst/>
          </a:prstGeom>
          <a:noFill/>
          <a:ln w="19050" cap="flat" cmpd="sng">
            <a:solidFill>
              <a:srgbClr val="D9D9D9"/>
            </a:solidFill>
            <a:prstDash val="solid"/>
            <a:round/>
            <a:headEnd type="oval" w="med" len="med"/>
            <a:tailEnd type="none" w="med" len="med"/>
          </a:ln>
        </p:spPr>
      </p:cxnSp>
      <p:sp>
        <p:nvSpPr>
          <p:cNvPr id="21" name="Google Shape;351;p22">
            <a:extLst>
              <a:ext uri="{FF2B5EF4-FFF2-40B4-BE49-F238E27FC236}">
                <a16:creationId xmlns:a16="http://schemas.microsoft.com/office/drawing/2014/main" id="{FCAD6A12-25ED-3725-CF13-11437D0ED3F4}"/>
              </a:ext>
            </a:extLst>
          </p:cNvPr>
          <p:cNvSpPr txBox="1"/>
          <p:nvPr/>
        </p:nvSpPr>
        <p:spPr>
          <a:xfrm>
            <a:off x="509549" y="3066358"/>
            <a:ext cx="2830800" cy="464800"/>
          </a:xfrm>
          <a:prstGeom prst="rect">
            <a:avLst/>
          </a:prstGeom>
          <a:noFill/>
          <a:ln>
            <a:noFill/>
          </a:ln>
        </p:spPr>
        <p:txBody>
          <a:bodyPr spcFirstLastPara="1" wrap="square" lIns="121900" tIns="121900" rIns="121900" bIns="121900" anchor="t" anchorCtr="0">
            <a:noAutofit/>
          </a:bodyPr>
          <a:lstStyle/>
          <a:p>
            <a:pPr algn="r"/>
            <a:r>
              <a:rPr lang="en" sz="2133" b="1">
                <a:solidFill>
                  <a:schemeClr val="accent6"/>
                </a:solidFill>
                <a:latin typeface="Arial" panose="020B0604020202020204" pitchFamily="34" charset="0"/>
                <a:ea typeface="Fira Sans Extra Condensed"/>
                <a:cs typeface="Arial" panose="020B0604020202020204" pitchFamily="34" charset="0"/>
                <a:sym typeface="Fira Sans Extra Condensed"/>
              </a:rPr>
              <a:t>Mixed mode</a:t>
            </a:r>
            <a:endParaRPr sz="2133" b="1">
              <a:solidFill>
                <a:schemeClr val="accent6"/>
              </a:solidFill>
              <a:latin typeface="Arial" panose="020B0604020202020204" pitchFamily="34" charset="0"/>
              <a:ea typeface="Fira Sans Extra Condensed"/>
              <a:cs typeface="Arial" panose="020B0604020202020204" pitchFamily="34" charset="0"/>
              <a:sym typeface="Fira Sans Extra Condensed"/>
            </a:endParaRPr>
          </a:p>
        </p:txBody>
      </p:sp>
      <p:sp>
        <p:nvSpPr>
          <p:cNvPr id="22" name="Google Shape;352;p22">
            <a:extLst>
              <a:ext uri="{FF2B5EF4-FFF2-40B4-BE49-F238E27FC236}">
                <a16:creationId xmlns:a16="http://schemas.microsoft.com/office/drawing/2014/main" id="{F068612D-A195-8341-85FC-13B4D0FA751E}"/>
              </a:ext>
            </a:extLst>
          </p:cNvPr>
          <p:cNvSpPr txBox="1"/>
          <p:nvPr/>
        </p:nvSpPr>
        <p:spPr>
          <a:xfrm>
            <a:off x="509516" y="3438157"/>
            <a:ext cx="2830800" cy="808400"/>
          </a:xfrm>
          <a:prstGeom prst="rect">
            <a:avLst/>
          </a:prstGeom>
          <a:noFill/>
          <a:ln>
            <a:noFill/>
          </a:ln>
        </p:spPr>
        <p:txBody>
          <a:bodyPr spcFirstLastPara="1" wrap="square" lIns="121900" tIns="121900" rIns="121900" bIns="121900" anchor="t" anchorCtr="0">
            <a:noAutofit/>
          </a:bodyPr>
          <a:lstStyle/>
          <a:p>
            <a:pPr algn="r"/>
            <a:r>
              <a:rPr lang="en-GB" sz="1600" dirty="0">
                <a:solidFill>
                  <a:srgbClr val="4D4D4D"/>
                </a:solidFill>
                <a:latin typeface="Arial" panose="020B0604020202020204" pitchFamily="34" charset="0"/>
                <a:ea typeface="Roboto"/>
                <a:cs typeface="Arial" panose="020B0604020202020204" pitchFamily="34" charset="0"/>
                <a:sym typeface="Roboto"/>
              </a:rPr>
              <a:t>Survey can be completed online, paper (postal), telephone.</a:t>
            </a:r>
            <a:endParaRPr sz="1600" dirty="0">
              <a:solidFill>
                <a:srgbClr val="4D4D4D"/>
              </a:solidFill>
              <a:latin typeface="Arial" panose="020B0604020202020204" pitchFamily="34" charset="0"/>
              <a:ea typeface="Roboto"/>
              <a:cs typeface="Arial" panose="020B0604020202020204" pitchFamily="34" charset="0"/>
              <a:sym typeface="Roboto"/>
            </a:endParaRPr>
          </a:p>
        </p:txBody>
      </p:sp>
      <p:cxnSp>
        <p:nvCxnSpPr>
          <p:cNvPr id="24" name="Google Shape;354;p22">
            <a:extLst>
              <a:ext uri="{FF2B5EF4-FFF2-40B4-BE49-F238E27FC236}">
                <a16:creationId xmlns:a16="http://schemas.microsoft.com/office/drawing/2014/main" id="{B9A16032-75A2-76F3-686C-2856A46D8DB6}"/>
              </a:ext>
            </a:extLst>
          </p:cNvPr>
          <p:cNvCxnSpPr/>
          <p:nvPr/>
        </p:nvCxnSpPr>
        <p:spPr>
          <a:xfrm>
            <a:off x="3340349" y="2205950"/>
            <a:ext cx="2063200" cy="0"/>
          </a:xfrm>
          <a:prstGeom prst="straightConnector1">
            <a:avLst/>
          </a:prstGeom>
          <a:noFill/>
          <a:ln w="19050" cap="flat" cmpd="sng">
            <a:solidFill>
              <a:srgbClr val="D9D9D9"/>
            </a:solidFill>
            <a:prstDash val="solid"/>
            <a:round/>
            <a:headEnd type="oval" w="med" len="med"/>
            <a:tailEnd type="none" w="med" len="med"/>
          </a:ln>
        </p:spPr>
      </p:cxnSp>
      <p:sp>
        <p:nvSpPr>
          <p:cNvPr id="25" name="Google Shape;355;p22">
            <a:extLst>
              <a:ext uri="{FF2B5EF4-FFF2-40B4-BE49-F238E27FC236}">
                <a16:creationId xmlns:a16="http://schemas.microsoft.com/office/drawing/2014/main" id="{3AF06A87-0173-1E87-0936-C35D10F5BA1B}"/>
              </a:ext>
            </a:extLst>
          </p:cNvPr>
          <p:cNvSpPr txBox="1"/>
          <p:nvPr/>
        </p:nvSpPr>
        <p:spPr>
          <a:xfrm>
            <a:off x="509599" y="1605314"/>
            <a:ext cx="2830800" cy="464800"/>
          </a:xfrm>
          <a:prstGeom prst="rect">
            <a:avLst/>
          </a:prstGeom>
          <a:noFill/>
          <a:ln>
            <a:noFill/>
          </a:ln>
        </p:spPr>
        <p:txBody>
          <a:bodyPr spcFirstLastPara="1" wrap="square" lIns="121900" tIns="121900" rIns="121900" bIns="121900" anchor="t" anchorCtr="0">
            <a:noAutofit/>
          </a:bodyPr>
          <a:lstStyle/>
          <a:p>
            <a:pPr algn="r"/>
            <a:r>
              <a:rPr lang="en-GB" sz="2133" b="1">
                <a:solidFill>
                  <a:schemeClr val="accent1"/>
                </a:solidFill>
                <a:latin typeface="Arial" panose="020B0604020202020204" pitchFamily="34" charset="0"/>
                <a:ea typeface="Fira Sans Extra Condensed"/>
                <a:cs typeface="Arial" panose="020B0604020202020204" pitchFamily="34" charset="0"/>
                <a:sym typeface="Fira Sans Extra Condensed"/>
              </a:rPr>
              <a:t>Run annually</a:t>
            </a:r>
            <a:endParaRPr sz="2133" b="1">
              <a:solidFill>
                <a:schemeClr val="accent1"/>
              </a:solidFill>
              <a:latin typeface="Arial" panose="020B0604020202020204" pitchFamily="34" charset="0"/>
              <a:ea typeface="Fira Sans Extra Condensed"/>
              <a:cs typeface="Arial" panose="020B0604020202020204" pitchFamily="34" charset="0"/>
              <a:sym typeface="Fira Sans Extra Condensed"/>
            </a:endParaRPr>
          </a:p>
        </p:txBody>
      </p:sp>
      <p:sp>
        <p:nvSpPr>
          <p:cNvPr id="26" name="Google Shape;356;p22">
            <a:extLst>
              <a:ext uri="{FF2B5EF4-FFF2-40B4-BE49-F238E27FC236}">
                <a16:creationId xmlns:a16="http://schemas.microsoft.com/office/drawing/2014/main" id="{318A0628-E266-B5C5-908D-007B8B1F8802}"/>
              </a:ext>
            </a:extLst>
          </p:cNvPr>
          <p:cNvSpPr txBox="1"/>
          <p:nvPr/>
        </p:nvSpPr>
        <p:spPr>
          <a:xfrm>
            <a:off x="509516" y="1968514"/>
            <a:ext cx="2830800" cy="808400"/>
          </a:xfrm>
          <a:prstGeom prst="rect">
            <a:avLst/>
          </a:prstGeom>
          <a:noFill/>
          <a:ln>
            <a:noFill/>
          </a:ln>
        </p:spPr>
        <p:txBody>
          <a:bodyPr spcFirstLastPara="1" wrap="square" lIns="121900" tIns="121900" rIns="121900" bIns="121900" anchor="t" anchorCtr="0">
            <a:noAutofit/>
          </a:bodyPr>
          <a:lstStyle/>
          <a:p>
            <a:pPr algn="r"/>
            <a:r>
              <a:rPr lang="en" sz="1600">
                <a:solidFill>
                  <a:srgbClr val="4D4D4D"/>
                </a:solidFill>
                <a:latin typeface="Arial" panose="020B0604020202020204" pitchFamily="34" charset="0"/>
                <a:ea typeface="Roboto"/>
                <a:cs typeface="Arial" panose="020B0604020202020204" pitchFamily="34" charset="0"/>
                <a:sym typeface="Roboto"/>
              </a:rPr>
              <a:t>Survey has run almost</a:t>
            </a:r>
          </a:p>
          <a:p>
            <a:pPr algn="r"/>
            <a:r>
              <a:rPr lang="en" sz="1600">
                <a:solidFill>
                  <a:srgbClr val="4D4D4D"/>
                </a:solidFill>
                <a:latin typeface="Arial" panose="020B0604020202020204" pitchFamily="34" charset="0"/>
                <a:ea typeface="Roboto"/>
                <a:cs typeface="Arial" panose="020B0604020202020204" pitchFamily="34" charset="0"/>
                <a:sym typeface="Roboto"/>
              </a:rPr>
              <a:t> every year since 2004.</a:t>
            </a:r>
            <a:endParaRPr sz="1600">
              <a:solidFill>
                <a:srgbClr val="4D4D4D"/>
              </a:solidFill>
              <a:latin typeface="Arial" panose="020B0604020202020204" pitchFamily="34" charset="0"/>
              <a:ea typeface="Roboto"/>
              <a:cs typeface="Arial" panose="020B0604020202020204" pitchFamily="34" charset="0"/>
              <a:sym typeface="Roboto"/>
            </a:endParaRPr>
          </a:p>
        </p:txBody>
      </p:sp>
      <p:grpSp>
        <p:nvGrpSpPr>
          <p:cNvPr id="27" name="Google Shape;357;p22">
            <a:extLst>
              <a:ext uri="{FF2B5EF4-FFF2-40B4-BE49-F238E27FC236}">
                <a16:creationId xmlns:a16="http://schemas.microsoft.com/office/drawing/2014/main" id="{8E4026EB-20D2-39C7-C276-3407DB516E89}"/>
              </a:ext>
            </a:extLst>
          </p:cNvPr>
          <p:cNvGrpSpPr/>
          <p:nvPr/>
        </p:nvGrpSpPr>
        <p:grpSpPr>
          <a:xfrm rot="-1800044">
            <a:off x="3735710" y="1304495"/>
            <a:ext cx="4520224" cy="4703139"/>
            <a:chOff x="2876875" y="1204475"/>
            <a:chExt cx="3390242" cy="3527432"/>
          </a:xfrm>
        </p:grpSpPr>
        <p:sp>
          <p:nvSpPr>
            <p:cNvPr id="28" name="Google Shape;358;p22">
              <a:extLst>
                <a:ext uri="{FF2B5EF4-FFF2-40B4-BE49-F238E27FC236}">
                  <a16:creationId xmlns:a16="http://schemas.microsoft.com/office/drawing/2014/main" id="{E6401853-872F-8A35-CEEA-1BBB2003699C}"/>
                </a:ext>
              </a:extLst>
            </p:cNvPr>
            <p:cNvSpPr/>
            <p:nvPr/>
          </p:nvSpPr>
          <p:spPr>
            <a:xfrm>
              <a:off x="2876875" y="2925793"/>
              <a:ext cx="1695185" cy="1225886"/>
            </a:xfrm>
            <a:custGeom>
              <a:avLst/>
              <a:gdLst/>
              <a:ahLst/>
              <a:cxnLst/>
              <a:rect l="l" t="t" r="r" b="b"/>
              <a:pathLst>
                <a:path w="25749" h="18622" extrusionOk="0">
                  <a:moveTo>
                    <a:pt x="15195" y="1"/>
                  </a:moveTo>
                  <a:cubicBezTo>
                    <a:pt x="11527" y="1"/>
                    <a:pt x="7874" y="314"/>
                    <a:pt x="6039" y="1376"/>
                  </a:cubicBezTo>
                  <a:cubicBezTo>
                    <a:pt x="1561" y="3953"/>
                    <a:pt x="0" y="9625"/>
                    <a:pt x="2551" y="14040"/>
                  </a:cubicBezTo>
                  <a:cubicBezTo>
                    <a:pt x="4245" y="16982"/>
                    <a:pt x="7338" y="18621"/>
                    <a:pt x="10538" y="18621"/>
                  </a:cubicBezTo>
                  <a:cubicBezTo>
                    <a:pt x="12140" y="18621"/>
                    <a:pt x="13767" y="18211"/>
                    <a:pt x="15260" y="17349"/>
                  </a:cubicBezTo>
                  <a:cubicBezTo>
                    <a:pt x="19728" y="14772"/>
                    <a:pt x="25749" y="645"/>
                    <a:pt x="25749" y="645"/>
                  </a:cubicBezTo>
                  <a:cubicBezTo>
                    <a:pt x="25749" y="645"/>
                    <a:pt x="20457" y="1"/>
                    <a:pt x="15195" y="1"/>
                  </a:cubicBezTo>
                  <a:close/>
                </a:path>
              </a:pathLst>
            </a:custGeom>
            <a:solidFill>
              <a:schemeClr val="accent5"/>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29" name="Google Shape;359;p22">
              <a:extLst>
                <a:ext uri="{FF2B5EF4-FFF2-40B4-BE49-F238E27FC236}">
                  <a16:creationId xmlns:a16="http://schemas.microsoft.com/office/drawing/2014/main" id="{AA81D04F-94D3-2A50-DA38-B5F6263B2DFF}"/>
                </a:ext>
              </a:extLst>
            </p:cNvPr>
            <p:cNvSpPr/>
            <p:nvPr/>
          </p:nvSpPr>
          <p:spPr>
            <a:xfrm>
              <a:off x="3964824" y="1204475"/>
              <a:ext cx="1214327" cy="1763717"/>
            </a:xfrm>
            <a:custGeom>
              <a:avLst/>
              <a:gdLst/>
              <a:ahLst/>
              <a:cxnLst/>
              <a:rect l="l" t="t" r="r" b="b"/>
              <a:pathLst>
                <a:path w="18445" h="26792" extrusionOk="0">
                  <a:moveTo>
                    <a:pt x="9223" y="0"/>
                  </a:moveTo>
                  <a:cubicBezTo>
                    <a:pt x="4130" y="0"/>
                    <a:pt x="1" y="4192"/>
                    <a:pt x="1" y="9356"/>
                  </a:cubicBezTo>
                  <a:cubicBezTo>
                    <a:pt x="1" y="14520"/>
                    <a:pt x="9223" y="26792"/>
                    <a:pt x="9223" y="26792"/>
                  </a:cubicBezTo>
                  <a:cubicBezTo>
                    <a:pt x="9223" y="26792"/>
                    <a:pt x="18444" y="14520"/>
                    <a:pt x="18444" y="9356"/>
                  </a:cubicBezTo>
                  <a:cubicBezTo>
                    <a:pt x="18444" y="4192"/>
                    <a:pt x="14315" y="0"/>
                    <a:pt x="9223" y="0"/>
                  </a:cubicBezTo>
                  <a:close/>
                </a:path>
              </a:pathLst>
            </a:custGeom>
            <a:solidFill>
              <a:schemeClr val="accent1"/>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30" name="Google Shape;360;p22">
              <a:extLst>
                <a:ext uri="{FF2B5EF4-FFF2-40B4-BE49-F238E27FC236}">
                  <a16:creationId xmlns:a16="http://schemas.microsoft.com/office/drawing/2014/main" id="{1EA7EAEE-1822-CFE4-75CC-D3623F8A8AC1}"/>
                </a:ext>
              </a:extLst>
            </p:cNvPr>
            <p:cNvSpPr/>
            <p:nvPr/>
          </p:nvSpPr>
          <p:spPr>
            <a:xfrm>
              <a:off x="4571932" y="1784853"/>
              <a:ext cx="1695185" cy="1225755"/>
            </a:xfrm>
            <a:custGeom>
              <a:avLst/>
              <a:gdLst/>
              <a:ahLst/>
              <a:cxnLst/>
              <a:rect l="l" t="t" r="r" b="b"/>
              <a:pathLst>
                <a:path w="25749" h="18620" extrusionOk="0">
                  <a:moveTo>
                    <a:pt x="15201" y="0"/>
                  </a:moveTo>
                  <a:cubicBezTo>
                    <a:pt x="13601" y="0"/>
                    <a:pt x="11977" y="409"/>
                    <a:pt x="10489" y="1271"/>
                  </a:cubicBezTo>
                  <a:cubicBezTo>
                    <a:pt x="6020" y="3849"/>
                    <a:pt x="1" y="17976"/>
                    <a:pt x="1" y="17976"/>
                  </a:cubicBezTo>
                  <a:cubicBezTo>
                    <a:pt x="1" y="17976"/>
                    <a:pt x="5292" y="18620"/>
                    <a:pt x="10554" y="18620"/>
                  </a:cubicBezTo>
                  <a:cubicBezTo>
                    <a:pt x="14222" y="18620"/>
                    <a:pt x="17875" y="18307"/>
                    <a:pt x="19711" y="17244"/>
                  </a:cubicBezTo>
                  <a:cubicBezTo>
                    <a:pt x="24188" y="14666"/>
                    <a:pt x="25748" y="8994"/>
                    <a:pt x="23198" y="4580"/>
                  </a:cubicBezTo>
                  <a:cubicBezTo>
                    <a:pt x="21503" y="1642"/>
                    <a:pt x="18403" y="0"/>
                    <a:pt x="15201" y="0"/>
                  </a:cubicBezTo>
                  <a:close/>
                </a:path>
              </a:pathLst>
            </a:custGeom>
            <a:solidFill>
              <a:schemeClr val="accent2"/>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31" name="Google Shape;361;p22">
              <a:extLst>
                <a:ext uri="{FF2B5EF4-FFF2-40B4-BE49-F238E27FC236}">
                  <a16:creationId xmlns:a16="http://schemas.microsoft.com/office/drawing/2014/main" id="{0F7B8F48-C380-09F2-3A87-D01B3CF6E419}"/>
                </a:ext>
              </a:extLst>
            </p:cNvPr>
            <p:cNvSpPr/>
            <p:nvPr/>
          </p:nvSpPr>
          <p:spPr>
            <a:xfrm>
              <a:off x="4571932" y="2925793"/>
              <a:ext cx="1695185" cy="1225886"/>
            </a:xfrm>
            <a:custGeom>
              <a:avLst/>
              <a:gdLst/>
              <a:ahLst/>
              <a:cxnLst/>
              <a:rect l="l" t="t" r="r" b="b"/>
              <a:pathLst>
                <a:path w="25749" h="18622" extrusionOk="0">
                  <a:moveTo>
                    <a:pt x="10554" y="1"/>
                  </a:moveTo>
                  <a:cubicBezTo>
                    <a:pt x="5292" y="1"/>
                    <a:pt x="1" y="645"/>
                    <a:pt x="1" y="645"/>
                  </a:cubicBezTo>
                  <a:cubicBezTo>
                    <a:pt x="1" y="645"/>
                    <a:pt x="6020" y="14772"/>
                    <a:pt x="10489" y="17349"/>
                  </a:cubicBezTo>
                  <a:cubicBezTo>
                    <a:pt x="11979" y="18211"/>
                    <a:pt x="13606" y="18621"/>
                    <a:pt x="15207" y="18621"/>
                  </a:cubicBezTo>
                  <a:cubicBezTo>
                    <a:pt x="18407" y="18621"/>
                    <a:pt x="21504" y="16982"/>
                    <a:pt x="23198" y="14040"/>
                  </a:cubicBezTo>
                  <a:cubicBezTo>
                    <a:pt x="25748" y="9625"/>
                    <a:pt x="24188" y="3953"/>
                    <a:pt x="19711" y="1376"/>
                  </a:cubicBezTo>
                  <a:cubicBezTo>
                    <a:pt x="17875" y="314"/>
                    <a:pt x="14222" y="1"/>
                    <a:pt x="10554" y="1"/>
                  </a:cubicBezTo>
                  <a:close/>
                </a:path>
              </a:pathLst>
            </a:custGeom>
            <a:solidFill>
              <a:schemeClr val="accent3"/>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32" name="Google Shape;362;p22">
              <a:extLst>
                <a:ext uri="{FF2B5EF4-FFF2-40B4-BE49-F238E27FC236}">
                  <a16:creationId xmlns:a16="http://schemas.microsoft.com/office/drawing/2014/main" id="{90551816-6ADE-DC32-FA49-34C6C308E75D}"/>
                </a:ext>
              </a:extLst>
            </p:cNvPr>
            <p:cNvSpPr/>
            <p:nvPr/>
          </p:nvSpPr>
          <p:spPr>
            <a:xfrm>
              <a:off x="3964824" y="2968189"/>
              <a:ext cx="1214327" cy="1763717"/>
            </a:xfrm>
            <a:custGeom>
              <a:avLst/>
              <a:gdLst/>
              <a:ahLst/>
              <a:cxnLst/>
              <a:rect l="l" t="t" r="r" b="b"/>
              <a:pathLst>
                <a:path w="18445" h="26792" extrusionOk="0">
                  <a:moveTo>
                    <a:pt x="9223" y="1"/>
                  </a:moveTo>
                  <a:cubicBezTo>
                    <a:pt x="9223" y="1"/>
                    <a:pt x="1" y="12273"/>
                    <a:pt x="1" y="17436"/>
                  </a:cubicBezTo>
                  <a:cubicBezTo>
                    <a:pt x="1" y="22600"/>
                    <a:pt x="4130" y="26792"/>
                    <a:pt x="9223" y="26792"/>
                  </a:cubicBezTo>
                  <a:cubicBezTo>
                    <a:pt x="14315" y="26792"/>
                    <a:pt x="18444" y="22600"/>
                    <a:pt x="18444" y="17436"/>
                  </a:cubicBezTo>
                  <a:cubicBezTo>
                    <a:pt x="18444" y="12273"/>
                    <a:pt x="9223" y="1"/>
                    <a:pt x="9223" y="1"/>
                  </a:cubicBezTo>
                  <a:close/>
                </a:path>
              </a:pathLst>
            </a:custGeom>
            <a:solidFill>
              <a:schemeClr val="accent4"/>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33" name="Google Shape;363;p22">
              <a:extLst>
                <a:ext uri="{FF2B5EF4-FFF2-40B4-BE49-F238E27FC236}">
                  <a16:creationId xmlns:a16="http://schemas.microsoft.com/office/drawing/2014/main" id="{0D32572A-A340-0CFD-9256-3EA635632EFA}"/>
                </a:ext>
              </a:extLst>
            </p:cNvPr>
            <p:cNvSpPr/>
            <p:nvPr/>
          </p:nvSpPr>
          <p:spPr>
            <a:xfrm>
              <a:off x="2876875" y="1784853"/>
              <a:ext cx="1695185" cy="1225755"/>
            </a:xfrm>
            <a:custGeom>
              <a:avLst/>
              <a:gdLst/>
              <a:ahLst/>
              <a:cxnLst/>
              <a:rect l="l" t="t" r="r" b="b"/>
              <a:pathLst>
                <a:path w="25749" h="18620" extrusionOk="0">
                  <a:moveTo>
                    <a:pt x="10545" y="0"/>
                  </a:moveTo>
                  <a:cubicBezTo>
                    <a:pt x="7342" y="0"/>
                    <a:pt x="4247" y="1642"/>
                    <a:pt x="2551" y="4580"/>
                  </a:cubicBezTo>
                  <a:cubicBezTo>
                    <a:pt x="0" y="8994"/>
                    <a:pt x="1561" y="14666"/>
                    <a:pt x="6039" y="17244"/>
                  </a:cubicBezTo>
                  <a:cubicBezTo>
                    <a:pt x="7874" y="18307"/>
                    <a:pt x="11527" y="18620"/>
                    <a:pt x="15195" y="18620"/>
                  </a:cubicBezTo>
                  <a:cubicBezTo>
                    <a:pt x="20457" y="18620"/>
                    <a:pt x="25749" y="17976"/>
                    <a:pt x="25749" y="17976"/>
                  </a:cubicBezTo>
                  <a:cubicBezTo>
                    <a:pt x="25749" y="17976"/>
                    <a:pt x="19728" y="3849"/>
                    <a:pt x="15260" y="1271"/>
                  </a:cubicBezTo>
                  <a:cubicBezTo>
                    <a:pt x="13769" y="409"/>
                    <a:pt x="12144" y="0"/>
                    <a:pt x="10545" y="0"/>
                  </a:cubicBezTo>
                  <a:close/>
                </a:path>
              </a:pathLst>
            </a:custGeom>
            <a:solidFill>
              <a:schemeClr val="accent6"/>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grpSp>
      <p:sp>
        <p:nvSpPr>
          <p:cNvPr id="35" name="Google Shape;365;p22">
            <a:extLst>
              <a:ext uri="{FF2B5EF4-FFF2-40B4-BE49-F238E27FC236}">
                <a16:creationId xmlns:a16="http://schemas.microsoft.com/office/drawing/2014/main" id="{D6182B13-3269-C11D-3305-325C897E95D3}"/>
              </a:ext>
            </a:extLst>
          </p:cNvPr>
          <p:cNvSpPr/>
          <p:nvPr/>
        </p:nvSpPr>
        <p:spPr>
          <a:xfrm>
            <a:off x="4957922" y="2081116"/>
            <a:ext cx="610296" cy="607119"/>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36" name="Google Shape;366;p22">
            <a:extLst>
              <a:ext uri="{FF2B5EF4-FFF2-40B4-BE49-F238E27FC236}">
                <a16:creationId xmlns:a16="http://schemas.microsoft.com/office/drawing/2014/main" id="{DF5097FF-FCE6-D1C2-D0B7-4C8AC2E27267}"/>
              </a:ext>
            </a:extLst>
          </p:cNvPr>
          <p:cNvSpPr/>
          <p:nvPr/>
        </p:nvSpPr>
        <p:spPr>
          <a:xfrm>
            <a:off x="6376199" y="4546323"/>
            <a:ext cx="636176" cy="604660"/>
          </a:xfrm>
          <a:custGeom>
            <a:avLst/>
            <a:gdLst/>
            <a:ahLst/>
            <a:cxnLst/>
            <a:rect l="l" t="t" r="r" b="b"/>
            <a:pathLst>
              <a:path w="12414" h="11799" extrusionOk="0">
                <a:moveTo>
                  <a:pt x="8979" y="2127"/>
                </a:moveTo>
                <a:cubicBezTo>
                  <a:pt x="9247" y="2127"/>
                  <a:pt x="9515" y="2229"/>
                  <a:pt x="9704" y="2434"/>
                </a:cubicBezTo>
                <a:cubicBezTo>
                  <a:pt x="10113" y="2812"/>
                  <a:pt x="10113" y="3473"/>
                  <a:pt x="9704" y="3883"/>
                </a:cubicBezTo>
                <a:lnTo>
                  <a:pt x="8885" y="4702"/>
                </a:lnTo>
                <a:cubicBezTo>
                  <a:pt x="8790" y="4765"/>
                  <a:pt x="8696" y="4860"/>
                  <a:pt x="8601" y="4891"/>
                </a:cubicBezTo>
                <a:cubicBezTo>
                  <a:pt x="8790" y="4513"/>
                  <a:pt x="8727" y="4041"/>
                  <a:pt x="8412" y="3726"/>
                </a:cubicBezTo>
                <a:cubicBezTo>
                  <a:pt x="8206" y="3520"/>
                  <a:pt x="7933" y="3408"/>
                  <a:pt x="7654" y="3408"/>
                </a:cubicBezTo>
                <a:cubicBezTo>
                  <a:pt x="7507" y="3408"/>
                  <a:pt x="7357" y="3439"/>
                  <a:pt x="7215" y="3505"/>
                </a:cubicBezTo>
                <a:cubicBezTo>
                  <a:pt x="7278" y="3410"/>
                  <a:pt x="7341" y="3316"/>
                  <a:pt x="7436" y="3253"/>
                </a:cubicBezTo>
                <a:lnTo>
                  <a:pt x="8255" y="2434"/>
                </a:lnTo>
                <a:cubicBezTo>
                  <a:pt x="8444" y="2229"/>
                  <a:pt x="8711" y="2127"/>
                  <a:pt x="8979" y="2127"/>
                </a:cubicBezTo>
                <a:close/>
                <a:moveTo>
                  <a:pt x="9027" y="685"/>
                </a:moveTo>
                <a:cubicBezTo>
                  <a:pt x="9649" y="685"/>
                  <a:pt x="10271" y="922"/>
                  <a:pt x="10744" y="1394"/>
                </a:cubicBezTo>
                <a:cubicBezTo>
                  <a:pt x="11689" y="2339"/>
                  <a:pt x="11689" y="3883"/>
                  <a:pt x="10744" y="4828"/>
                </a:cubicBezTo>
                <a:lnTo>
                  <a:pt x="9893" y="5647"/>
                </a:lnTo>
                <a:cubicBezTo>
                  <a:pt x="9431" y="6109"/>
                  <a:pt x="8816" y="6356"/>
                  <a:pt x="8187" y="6356"/>
                </a:cubicBezTo>
                <a:cubicBezTo>
                  <a:pt x="7914" y="6356"/>
                  <a:pt x="7639" y="6310"/>
                  <a:pt x="7373" y="6214"/>
                </a:cubicBezTo>
                <a:lnTo>
                  <a:pt x="7940" y="5647"/>
                </a:lnTo>
                <a:cubicBezTo>
                  <a:pt x="8008" y="5655"/>
                  <a:pt x="8077" y="5659"/>
                  <a:pt x="8146" y="5659"/>
                </a:cubicBezTo>
                <a:cubicBezTo>
                  <a:pt x="8617" y="5659"/>
                  <a:pt x="9087" y="5477"/>
                  <a:pt x="9389" y="5175"/>
                </a:cubicBezTo>
                <a:lnTo>
                  <a:pt x="10208" y="4356"/>
                </a:lnTo>
                <a:cubicBezTo>
                  <a:pt x="10901" y="3694"/>
                  <a:pt x="10901" y="2591"/>
                  <a:pt x="10208" y="1898"/>
                </a:cubicBezTo>
                <a:cubicBezTo>
                  <a:pt x="9877" y="1567"/>
                  <a:pt x="9436" y="1402"/>
                  <a:pt x="8995" y="1402"/>
                </a:cubicBezTo>
                <a:cubicBezTo>
                  <a:pt x="8554" y="1402"/>
                  <a:pt x="8113" y="1567"/>
                  <a:pt x="7782" y="1898"/>
                </a:cubicBezTo>
                <a:lnTo>
                  <a:pt x="6931" y="2749"/>
                </a:lnTo>
                <a:cubicBezTo>
                  <a:pt x="6553" y="3127"/>
                  <a:pt x="6396" y="3694"/>
                  <a:pt x="6490" y="4198"/>
                </a:cubicBezTo>
                <a:lnTo>
                  <a:pt x="5923" y="4734"/>
                </a:lnTo>
                <a:cubicBezTo>
                  <a:pt x="5608" y="3883"/>
                  <a:pt x="5797" y="2906"/>
                  <a:pt x="6490" y="2213"/>
                </a:cubicBezTo>
                <a:lnTo>
                  <a:pt x="7309" y="1394"/>
                </a:lnTo>
                <a:cubicBezTo>
                  <a:pt x="7782" y="922"/>
                  <a:pt x="8404" y="685"/>
                  <a:pt x="9027" y="685"/>
                </a:cubicBezTo>
                <a:close/>
                <a:moveTo>
                  <a:pt x="7703" y="4104"/>
                </a:moveTo>
                <a:cubicBezTo>
                  <a:pt x="7790" y="4104"/>
                  <a:pt x="7877" y="4135"/>
                  <a:pt x="7940" y="4198"/>
                </a:cubicBezTo>
                <a:cubicBezTo>
                  <a:pt x="8066" y="4324"/>
                  <a:pt x="8066" y="4545"/>
                  <a:pt x="7940" y="4671"/>
                </a:cubicBezTo>
                <a:lnTo>
                  <a:pt x="4978" y="7632"/>
                </a:lnTo>
                <a:cubicBezTo>
                  <a:pt x="4915" y="7679"/>
                  <a:pt x="4828" y="7703"/>
                  <a:pt x="4742" y="7703"/>
                </a:cubicBezTo>
                <a:cubicBezTo>
                  <a:pt x="4655" y="7703"/>
                  <a:pt x="4569" y="7679"/>
                  <a:pt x="4506" y="7632"/>
                </a:cubicBezTo>
                <a:cubicBezTo>
                  <a:pt x="4380" y="7506"/>
                  <a:pt x="4380" y="7254"/>
                  <a:pt x="4506" y="7160"/>
                </a:cubicBezTo>
                <a:lnTo>
                  <a:pt x="7467" y="4198"/>
                </a:lnTo>
                <a:cubicBezTo>
                  <a:pt x="7530" y="4135"/>
                  <a:pt x="7617" y="4104"/>
                  <a:pt x="7703" y="4104"/>
                </a:cubicBezTo>
                <a:close/>
                <a:moveTo>
                  <a:pt x="3781" y="6939"/>
                </a:moveTo>
                <a:lnTo>
                  <a:pt x="3781" y="6939"/>
                </a:lnTo>
                <a:cubicBezTo>
                  <a:pt x="3592" y="7349"/>
                  <a:pt x="3686" y="7821"/>
                  <a:pt x="4001" y="8136"/>
                </a:cubicBezTo>
                <a:cubicBezTo>
                  <a:pt x="4198" y="8333"/>
                  <a:pt x="4457" y="8432"/>
                  <a:pt x="4715" y="8432"/>
                </a:cubicBezTo>
                <a:cubicBezTo>
                  <a:pt x="4870" y="8432"/>
                  <a:pt x="5025" y="8396"/>
                  <a:pt x="5167" y="8325"/>
                </a:cubicBezTo>
                <a:lnTo>
                  <a:pt x="5167" y="8325"/>
                </a:lnTo>
                <a:cubicBezTo>
                  <a:pt x="5136" y="8451"/>
                  <a:pt x="5041" y="8514"/>
                  <a:pt x="4978" y="8609"/>
                </a:cubicBezTo>
                <a:lnTo>
                  <a:pt x="4159" y="9428"/>
                </a:lnTo>
                <a:cubicBezTo>
                  <a:pt x="3954" y="9633"/>
                  <a:pt x="3686" y="9735"/>
                  <a:pt x="3419" y="9735"/>
                </a:cubicBezTo>
                <a:cubicBezTo>
                  <a:pt x="3151" y="9735"/>
                  <a:pt x="2883" y="9633"/>
                  <a:pt x="2678" y="9428"/>
                </a:cubicBezTo>
                <a:cubicBezTo>
                  <a:pt x="2300" y="9050"/>
                  <a:pt x="2300" y="8357"/>
                  <a:pt x="2678" y="7979"/>
                </a:cubicBezTo>
                <a:lnTo>
                  <a:pt x="3529" y="7160"/>
                </a:lnTo>
                <a:cubicBezTo>
                  <a:pt x="3592" y="7065"/>
                  <a:pt x="3718" y="7002"/>
                  <a:pt x="3781" y="6939"/>
                </a:cubicBezTo>
                <a:close/>
                <a:moveTo>
                  <a:pt x="4212" y="5467"/>
                </a:moveTo>
                <a:cubicBezTo>
                  <a:pt x="4492" y="5467"/>
                  <a:pt x="4773" y="5516"/>
                  <a:pt x="5041" y="5616"/>
                </a:cubicBezTo>
                <a:lnTo>
                  <a:pt x="4506" y="6151"/>
                </a:lnTo>
                <a:cubicBezTo>
                  <a:pt x="4437" y="6143"/>
                  <a:pt x="4368" y="6139"/>
                  <a:pt x="4299" y="6139"/>
                </a:cubicBezTo>
                <a:cubicBezTo>
                  <a:pt x="3828" y="6139"/>
                  <a:pt x="3358" y="6322"/>
                  <a:pt x="3056" y="6624"/>
                </a:cubicBezTo>
                <a:lnTo>
                  <a:pt x="2206" y="7475"/>
                </a:lnTo>
                <a:cubicBezTo>
                  <a:pt x="1544" y="8136"/>
                  <a:pt x="1544" y="9239"/>
                  <a:pt x="2206" y="9900"/>
                </a:cubicBezTo>
                <a:cubicBezTo>
                  <a:pt x="2552" y="10231"/>
                  <a:pt x="3001" y="10397"/>
                  <a:pt x="3446" y="10397"/>
                </a:cubicBezTo>
                <a:cubicBezTo>
                  <a:pt x="3891" y="10397"/>
                  <a:pt x="4332" y="10231"/>
                  <a:pt x="4663" y="9900"/>
                </a:cubicBezTo>
                <a:lnTo>
                  <a:pt x="5482" y="9081"/>
                </a:lnTo>
                <a:cubicBezTo>
                  <a:pt x="5892" y="8672"/>
                  <a:pt x="6049" y="8136"/>
                  <a:pt x="5955" y="7632"/>
                </a:cubicBezTo>
                <a:lnTo>
                  <a:pt x="6522" y="7065"/>
                </a:lnTo>
                <a:lnTo>
                  <a:pt x="6522" y="7065"/>
                </a:lnTo>
                <a:cubicBezTo>
                  <a:pt x="6837" y="7947"/>
                  <a:pt x="6648" y="8924"/>
                  <a:pt x="5955" y="9585"/>
                </a:cubicBezTo>
                <a:lnTo>
                  <a:pt x="5136" y="10405"/>
                </a:lnTo>
                <a:cubicBezTo>
                  <a:pt x="4663" y="10877"/>
                  <a:pt x="4041" y="11113"/>
                  <a:pt x="3419" y="11113"/>
                </a:cubicBezTo>
                <a:cubicBezTo>
                  <a:pt x="2796" y="11113"/>
                  <a:pt x="2174" y="10877"/>
                  <a:pt x="1702" y="10405"/>
                </a:cubicBezTo>
                <a:cubicBezTo>
                  <a:pt x="756" y="9459"/>
                  <a:pt x="756" y="7916"/>
                  <a:pt x="1702" y="7002"/>
                </a:cubicBezTo>
                <a:lnTo>
                  <a:pt x="2552" y="6151"/>
                </a:lnTo>
                <a:cubicBezTo>
                  <a:pt x="3005" y="5699"/>
                  <a:pt x="3605" y="5467"/>
                  <a:pt x="4212" y="5467"/>
                </a:cubicBezTo>
                <a:close/>
                <a:moveTo>
                  <a:pt x="8999" y="0"/>
                </a:moveTo>
                <a:cubicBezTo>
                  <a:pt x="8200" y="0"/>
                  <a:pt x="7404" y="307"/>
                  <a:pt x="6805" y="922"/>
                </a:cubicBezTo>
                <a:lnTo>
                  <a:pt x="5955" y="1741"/>
                </a:lnTo>
                <a:cubicBezTo>
                  <a:pt x="5136" y="2560"/>
                  <a:pt x="4852" y="3789"/>
                  <a:pt x="5230" y="4891"/>
                </a:cubicBezTo>
                <a:cubicBezTo>
                  <a:pt x="4920" y="4794"/>
                  <a:pt x="4601" y="4746"/>
                  <a:pt x="4283" y="4746"/>
                </a:cubicBezTo>
                <a:cubicBezTo>
                  <a:pt x="3469" y="4746"/>
                  <a:pt x="2669" y="5058"/>
                  <a:pt x="2080" y="5647"/>
                </a:cubicBezTo>
                <a:lnTo>
                  <a:pt x="1229" y="6466"/>
                </a:lnTo>
                <a:cubicBezTo>
                  <a:pt x="0" y="7695"/>
                  <a:pt x="0" y="9680"/>
                  <a:pt x="1229" y="10877"/>
                </a:cubicBezTo>
                <a:cubicBezTo>
                  <a:pt x="1843" y="11491"/>
                  <a:pt x="2647" y="11799"/>
                  <a:pt x="3446" y="11799"/>
                </a:cubicBezTo>
                <a:cubicBezTo>
                  <a:pt x="4246" y="11799"/>
                  <a:pt x="5041" y="11491"/>
                  <a:pt x="5640" y="10877"/>
                </a:cubicBezTo>
                <a:lnTo>
                  <a:pt x="6490" y="10058"/>
                </a:lnTo>
                <a:cubicBezTo>
                  <a:pt x="7309" y="9239"/>
                  <a:pt x="7593" y="8010"/>
                  <a:pt x="7215" y="6908"/>
                </a:cubicBezTo>
                <a:lnTo>
                  <a:pt x="7215" y="6908"/>
                </a:lnTo>
                <a:cubicBezTo>
                  <a:pt x="7525" y="7005"/>
                  <a:pt x="7844" y="7053"/>
                  <a:pt x="8162" y="7053"/>
                </a:cubicBezTo>
                <a:cubicBezTo>
                  <a:pt x="8976" y="7053"/>
                  <a:pt x="9776" y="6740"/>
                  <a:pt x="10365" y="6151"/>
                </a:cubicBezTo>
                <a:lnTo>
                  <a:pt x="11216" y="5332"/>
                </a:lnTo>
                <a:cubicBezTo>
                  <a:pt x="12413" y="4104"/>
                  <a:pt x="12413" y="2150"/>
                  <a:pt x="11216" y="922"/>
                </a:cubicBezTo>
                <a:cubicBezTo>
                  <a:pt x="10602" y="307"/>
                  <a:pt x="9798" y="0"/>
                  <a:pt x="8999"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38" name="Google Shape;368;p22">
            <a:extLst>
              <a:ext uri="{FF2B5EF4-FFF2-40B4-BE49-F238E27FC236}">
                <a16:creationId xmlns:a16="http://schemas.microsoft.com/office/drawing/2014/main" id="{C48DD532-D784-0E87-7CD1-CBAC5E48FD5D}"/>
              </a:ext>
            </a:extLst>
          </p:cNvPr>
          <p:cNvSpPr/>
          <p:nvPr/>
        </p:nvSpPr>
        <p:spPr>
          <a:xfrm>
            <a:off x="6480633" y="2282087"/>
            <a:ext cx="570017" cy="406950"/>
          </a:xfrm>
          <a:custGeom>
            <a:avLst/>
            <a:gdLst/>
            <a:ahLst/>
            <a:cxnLst/>
            <a:rect l="l" t="t" r="r" b="b"/>
            <a:pathLst>
              <a:path w="11123" h="7941" extrusionOk="0">
                <a:moveTo>
                  <a:pt x="10545" y="1"/>
                </a:moveTo>
                <a:cubicBezTo>
                  <a:pt x="10499" y="1"/>
                  <a:pt x="10449" y="11"/>
                  <a:pt x="10397" y="33"/>
                </a:cubicBezTo>
                <a:cubicBezTo>
                  <a:pt x="10208" y="64"/>
                  <a:pt x="10145" y="253"/>
                  <a:pt x="10177" y="474"/>
                </a:cubicBezTo>
                <a:cubicBezTo>
                  <a:pt x="10334" y="1009"/>
                  <a:pt x="10460" y="1514"/>
                  <a:pt x="10460" y="1986"/>
                </a:cubicBezTo>
                <a:cubicBezTo>
                  <a:pt x="10460" y="4885"/>
                  <a:pt x="8129" y="7247"/>
                  <a:pt x="5199" y="7247"/>
                </a:cubicBezTo>
                <a:cubicBezTo>
                  <a:pt x="3561" y="7247"/>
                  <a:pt x="2017" y="6460"/>
                  <a:pt x="1040" y="5137"/>
                </a:cubicBezTo>
                <a:lnTo>
                  <a:pt x="1734" y="5137"/>
                </a:lnTo>
                <a:cubicBezTo>
                  <a:pt x="1954" y="5137"/>
                  <a:pt x="2112" y="4979"/>
                  <a:pt x="2112" y="4790"/>
                </a:cubicBezTo>
                <a:cubicBezTo>
                  <a:pt x="2112" y="4601"/>
                  <a:pt x="1954" y="4444"/>
                  <a:pt x="1734" y="4444"/>
                </a:cubicBezTo>
                <a:lnTo>
                  <a:pt x="379" y="4444"/>
                </a:lnTo>
                <a:cubicBezTo>
                  <a:pt x="158" y="4444"/>
                  <a:pt x="1" y="4601"/>
                  <a:pt x="1" y="4790"/>
                </a:cubicBezTo>
                <a:lnTo>
                  <a:pt x="1" y="6176"/>
                </a:lnTo>
                <a:cubicBezTo>
                  <a:pt x="1" y="6365"/>
                  <a:pt x="158" y="6523"/>
                  <a:pt x="379" y="6523"/>
                </a:cubicBezTo>
                <a:cubicBezTo>
                  <a:pt x="568" y="6523"/>
                  <a:pt x="725" y="6365"/>
                  <a:pt x="725" y="6176"/>
                </a:cubicBezTo>
                <a:lnTo>
                  <a:pt x="725" y="5830"/>
                </a:lnTo>
                <a:cubicBezTo>
                  <a:pt x="1860" y="7184"/>
                  <a:pt x="3529" y="7941"/>
                  <a:pt x="5199" y="7941"/>
                </a:cubicBezTo>
                <a:cubicBezTo>
                  <a:pt x="8476" y="7941"/>
                  <a:pt x="11122" y="5294"/>
                  <a:pt x="11122" y="2049"/>
                </a:cubicBezTo>
                <a:cubicBezTo>
                  <a:pt x="11122" y="1482"/>
                  <a:pt x="11028" y="883"/>
                  <a:pt x="10839" y="253"/>
                </a:cubicBezTo>
                <a:cubicBezTo>
                  <a:pt x="10814" y="109"/>
                  <a:pt x="10698" y="1"/>
                  <a:pt x="10545"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39" name="Google Shape;369;p22">
            <a:extLst>
              <a:ext uri="{FF2B5EF4-FFF2-40B4-BE49-F238E27FC236}">
                <a16:creationId xmlns:a16="http://schemas.microsoft.com/office/drawing/2014/main" id="{FF0FABDF-AD8A-3E50-37C7-CB7E0FB75C3B}"/>
              </a:ext>
            </a:extLst>
          </p:cNvPr>
          <p:cNvSpPr/>
          <p:nvPr/>
        </p:nvSpPr>
        <p:spPr>
          <a:xfrm>
            <a:off x="6446759" y="2080329"/>
            <a:ext cx="569966" cy="407257"/>
          </a:xfrm>
          <a:custGeom>
            <a:avLst/>
            <a:gdLst/>
            <a:ahLst/>
            <a:cxnLst/>
            <a:rect l="l" t="t" r="r" b="b"/>
            <a:pathLst>
              <a:path w="11122" h="7947" extrusionOk="0">
                <a:moveTo>
                  <a:pt x="5892" y="0"/>
                </a:moveTo>
                <a:cubicBezTo>
                  <a:pt x="2647" y="0"/>
                  <a:pt x="0" y="2615"/>
                  <a:pt x="0" y="5892"/>
                </a:cubicBezTo>
                <a:cubicBezTo>
                  <a:pt x="0" y="6459"/>
                  <a:pt x="63" y="7026"/>
                  <a:pt x="284" y="7656"/>
                </a:cubicBezTo>
                <a:cubicBezTo>
                  <a:pt x="310" y="7869"/>
                  <a:pt x="450" y="7947"/>
                  <a:pt x="606" y="7947"/>
                </a:cubicBezTo>
                <a:cubicBezTo>
                  <a:pt x="635" y="7947"/>
                  <a:pt x="664" y="7944"/>
                  <a:pt x="693" y="7939"/>
                </a:cubicBezTo>
                <a:cubicBezTo>
                  <a:pt x="914" y="7908"/>
                  <a:pt x="977" y="7719"/>
                  <a:pt x="945" y="7498"/>
                </a:cubicBezTo>
                <a:cubicBezTo>
                  <a:pt x="788" y="6963"/>
                  <a:pt x="662" y="6459"/>
                  <a:pt x="662" y="5923"/>
                </a:cubicBezTo>
                <a:cubicBezTo>
                  <a:pt x="662" y="3056"/>
                  <a:pt x="2993" y="693"/>
                  <a:pt x="5923" y="693"/>
                </a:cubicBezTo>
                <a:cubicBezTo>
                  <a:pt x="7561" y="693"/>
                  <a:pt x="9105" y="1481"/>
                  <a:pt x="10082" y="2773"/>
                </a:cubicBezTo>
                <a:lnTo>
                  <a:pt x="9389" y="2773"/>
                </a:lnTo>
                <a:cubicBezTo>
                  <a:pt x="9168" y="2773"/>
                  <a:pt x="9011" y="2930"/>
                  <a:pt x="9011" y="3151"/>
                </a:cubicBezTo>
                <a:cubicBezTo>
                  <a:pt x="9011" y="3340"/>
                  <a:pt x="9168" y="3497"/>
                  <a:pt x="9389" y="3497"/>
                </a:cubicBezTo>
                <a:lnTo>
                  <a:pt x="10743" y="3497"/>
                </a:lnTo>
                <a:cubicBezTo>
                  <a:pt x="10964" y="3497"/>
                  <a:pt x="11121" y="3340"/>
                  <a:pt x="11121" y="3151"/>
                </a:cubicBezTo>
                <a:lnTo>
                  <a:pt x="11121" y="1765"/>
                </a:lnTo>
                <a:cubicBezTo>
                  <a:pt x="11121" y="1575"/>
                  <a:pt x="10964" y="1418"/>
                  <a:pt x="10743" y="1418"/>
                </a:cubicBezTo>
                <a:cubicBezTo>
                  <a:pt x="10554" y="1418"/>
                  <a:pt x="10397" y="1575"/>
                  <a:pt x="10397" y="1765"/>
                </a:cubicBezTo>
                <a:lnTo>
                  <a:pt x="10397" y="2111"/>
                </a:lnTo>
                <a:cubicBezTo>
                  <a:pt x="9263" y="725"/>
                  <a:pt x="7593" y="0"/>
                  <a:pt x="5892"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40" name="Google Shape;370;p22">
            <a:extLst>
              <a:ext uri="{FF2B5EF4-FFF2-40B4-BE49-F238E27FC236}">
                <a16:creationId xmlns:a16="http://schemas.microsoft.com/office/drawing/2014/main" id="{954B00AE-796B-38B9-181A-B15AC2C7A380}"/>
              </a:ext>
            </a:extLst>
          </p:cNvPr>
          <p:cNvSpPr/>
          <p:nvPr/>
        </p:nvSpPr>
        <p:spPr>
          <a:xfrm>
            <a:off x="6551712" y="2188511"/>
            <a:ext cx="392345" cy="392345"/>
          </a:xfrm>
          <a:custGeom>
            <a:avLst/>
            <a:gdLst/>
            <a:ahLst/>
            <a:cxnLst/>
            <a:rect l="l" t="t" r="r" b="b"/>
            <a:pathLst>
              <a:path w="7656" h="7656" extrusionOk="0">
                <a:moveTo>
                  <a:pt x="4190" y="693"/>
                </a:moveTo>
                <a:cubicBezTo>
                  <a:pt x="4757" y="788"/>
                  <a:pt x="5324" y="1008"/>
                  <a:pt x="5797" y="1386"/>
                </a:cubicBezTo>
                <a:lnTo>
                  <a:pt x="5545" y="1607"/>
                </a:lnTo>
                <a:cubicBezTo>
                  <a:pt x="5450" y="1733"/>
                  <a:pt x="5450" y="1953"/>
                  <a:pt x="5545" y="2079"/>
                </a:cubicBezTo>
                <a:cubicBezTo>
                  <a:pt x="5608" y="2142"/>
                  <a:pt x="5702" y="2174"/>
                  <a:pt x="5793" y="2174"/>
                </a:cubicBezTo>
                <a:cubicBezTo>
                  <a:pt x="5884" y="2174"/>
                  <a:pt x="5970" y="2142"/>
                  <a:pt x="6017" y="2079"/>
                </a:cubicBezTo>
                <a:lnTo>
                  <a:pt x="6270" y="1859"/>
                </a:lnTo>
                <a:cubicBezTo>
                  <a:pt x="6616" y="2268"/>
                  <a:pt x="6868" y="2835"/>
                  <a:pt x="6931" y="3466"/>
                </a:cubicBezTo>
                <a:lnTo>
                  <a:pt x="6616" y="3466"/>
                </a:lnTo>
                <a:cubicBezTo>
                  <a:pt x="6427" y="3466"/>
                  <a:pt x="6270" y="3623"/>
                  <a:pt x="6270" y="3812"/>
                </a:cubicBezTo>
                <a:cubicBezTo>
                  <a:pt x="6270" y="4001"/>
                  <a:pt x="6427" y="4159"/>
                  <a:pt x="6616" y="4159"/>
                </a:cubicBezTo>
                <a:lnTo>
                  <a:pt x="6931" y="4159"/>
                </a:lnTo>
                <a:cubicBezTo>
                  <a:pt x="6868" y="4757"/>
                  <a:pt x="6616" y="5324"/>
                  <a:pt x="6270" y="5797"/>
                </a:cubicBezTo>
                <a:lnTo>
                  <a:pt x="6017" y="5545"/>
                </a:lnTo>
                <a:cubicBezTo>
                  <a:pt x="5970" y="5482"/>
                  <a:pt x="5884" y="5450"/>
                  <a:pt x="5793" y="5450"/>
                </a:cubicBezTo>
                <a:cubicBezTo>
                  <a:pt x="5702" y="5450"/>
                  <a:pt x="5608" y="5482"/>
                  <a:pt x="5545" y="5545"/>
                </a:cubicBezTo>
                <a:cubicBezTo>
                  <a:pt x="5450" y="5671"/>
                  <a:pt x="5450" y="5923"/>
                  <a:pt x="5545" y="6017"/>
                </a:cubicBezTo>
                <a:lnTo>
                  <a:pt x="5797" y="6270"/>
                </a:lnTo>
                <a:cubicBezTo>
                  <a:pt x="5356" y="6616"/>
                  <a:pt x="4820" y="6837"/>
                  <a:pt x="4190" y="6931"/>
                </a:cubicBezTo>
                <a:lnTo>
                  <a:pt x="4190" y="6616"/>
                </a:lnTo>
                <a:cubicBezTo>
                  <a:pt x="4190" y="6427"/>
                  <a:pt x="4033" y="6270"/>
                  <a:pt x="3812" y="6270"/>
                </a:cubicBezTo>
                <a:cubicBezTo>
                  <a:pt x="3623" y="6270"/>
                  <a:pt x="3466" y="6427"/>
                  <a:pt x="3466" y="6616"/>
                </a:cubicBezTo>
                <a:lnTo>
                  <a:pt x="3466" y="6931"/>
                </a:lnTo>
                <a:cubicBezTo>
                  <a:pt x="2867" y="6837"/>
                  <a:pt x="2331" y="6616"/>
                  <a:pt x="1859" y="6270"/>
                </a:cubicBezTo>
                <a:lnTo>
                  <a:pt x="2079" y="6017"/>
                </a:lnTo>
                <a:cubicBezTo>
                  <a:pt x="2205" y="5891"/>
                  <a:pt x="2205" y="5671"/>
                  <a:pt x="2079" y="5545"/>
                </a:cubicBezTo>
                <a:cubicBezTo>
                  <a:pt x="2032" y="5482"/>
                  <a:pt x="1945" y="5450"/>
                  <a:pt x="1855" y="5450"/>
                </a:cubicBezTo>
                <a:cubicBezTo>
                  <a:pt x="1764" y="5450"/>
                  <a:pt x="1670" y="5482"/>
                  <a:pt x="1607" y="5545"/>
                </a:cubicBezTo>
                <a:lnTo>
                  <a:pt x="1386" y="5797"/>
                </a:lnTo>
                <a:cubicBezTo>
                  <a:pt x="1040" y="5356"/>
                  <a:pt x="788" y="4789"/>
                  <a:pt x="725" y="4159"/>
                </a:cubicBezTo>
                <a:lnTo>
                  <a:pt x="1040" y="4159"/>
                </a:lnTo>
                <a:cubicBezTo>
                  <a:pt x="1229" y="4159"/>
                  <a:pt x="1386" y="4001"/>
                  <a:pt x="1386" y="3812"/>
                </a:cubicBezTo>
                <a:cubicBezTo>
                  <a:pt x="1386" y="3623"/>
                  <a:pt x="1229" y="3466"/>
                  <a:pt x="1040" y="3466"/>
                </a:cubicBezTo>
                <a:lnTo>
                  <a:pt x="725" y="3466"/>
                </a:lnTo>
                <a:cubicBezTo>
                  <a:pt x="788" y="2867"/>
                  <a:pt x="1040" y="2331"/>
                  <a:pt x="1386" y="1859"/>
                </a:cubicBezTo>
                <a:lnTo>
                  <a:pt x="1607" y="2079"/>
                </a:lnTo>
                <a:cubicBezTo>
                  <a:pt x="1701" y="2174"/>
                  <a:pt x="1764" y="2205"/>
                  <a:pt x="1859" y="2205"/>
                </a:cubicBezTo>
                <a:cubicBezTo>
                  <a:pt x="1922" y="2205"/>
                  <a:pt x="2048" y="2174"/>
                  <a:pt x="2079" y="2079"/>
                </a:cubicBezTo>
                <a:cubicBezTo>
                  <a:pt x="2205" y="1953"/>
                  <a:pt x="2205" y="1733"/>
                  <a:pt x="2079" y="1607"/>
                </a:cubicBezTo>
                <a:lnTo>
                  <a:pt x="1859" y="1386"/>
                </a:lnTo>
                <a:cubicBezTo>
                  <a:pt x="2300" y="1008"/>
                  <a:pt x="2835" y="788"/>
                  <a:pt x="3466" y="693"/>
                </a:cubicBezTo>
                <a:lnTo>
                  <a:pt x="3466" y="1008"/>
                </a:lnTo>
                <a:cubicBezTo>
                  <a:pt x="3466" y="1229"/>
                  <a:pt x="3623" y="1386"/>
                  <a:pt x="3812" y="1386"/>
                </a:cubicBezTo>
                <a:cubicBezTo>
                  <a:pt x="4033" y="1386"/>
                  <a:pt x="4190" y="1229"/>
                  <a:pt x="4190" y="1008"/>
                </a:cubicBezTo>
                <a:lnTo>
                  <a:pt x="4190" y="693"/>
                </a:lnTo>
                <a:close/>
                <a:moveTo>
                  <a:pt x="3812" y="0"/>
                </a:moveTo>
                <a:cubicBezTo>
                  <a:pt x="1733" y="0"/>
                  <a:pt x="0" y="1701"/>
                  <a:pt x="0" y="3812"/>
                </a:cubicBezTo>
                <a:cubicBezTo>
                  <a:pt x="0" y="5923"/>
                  <a:pt x="1701" y="7656"/>
                  <a:pt x="3812" y="7656"/>
                </a:cubicBezTo>
                <a:cubicBezTo>
                  <a:pt x="5923" y="7656"/>
                  <a:pt x="7656" y="5954"/>
                  <a:pt x="7656" y="3812"/>
                </a:cubicBezTo>
                <a:cubicBezTo>
                  <a:pt x="7656" y="1733"/>
                  <a:pt x="5954" y="0"/>
                  <a:pt x="3812"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41" name="Google Shape;371;p22">
            <a:extLst>
              <a:ext uri="{FF2B5EF4-FFF2-40B4-BE49-F238E27FC236}">
                <a16:creationId xmlns:a16="http://schemas.microsoft.com/office/drawing/2014/main" id="{D2B4DE0C-2D4E-25D2-AA63-AFF7C501596A}"/>
              </a:ext>
            </a:extLst>
          </p:cNvPr>
          <p:cNvSpPr/>
          <p:nvPr/>
        </p:nvSpPr>
        <p:spPr>
          <a:xfrm>
            <a:off x="6729282" y="2295053"/>
            <a:ext cx="72719" cy="108233"/>
          </a:xfrm>
          <a:custGeom>
            <a:avLst/>
            <a:gdLst/>
            <a:ahLst/>
            <a:cxnLst/>
            <a:rect l="l" t="t" r="r" b="b"/>
            <a:pathLst>
              <a:path w="1419" h="2112" extrusionOk="0">
                <a:moveTo>
                  <a:pt x="347" y="0"/>
                </a:moveTo>
                <a:cubicBezTo>
                  <a:pt x="158" y="0"/>
                  <a:pt x="1" y="158"/>
                  <a:pt x="1" y="378"/>
                </a:cubicBezTo>
                <a:lnTo>
                  <a:pt x="1" y="1733"/>
                </a:lnTo>
                <a:cubicBezTo>
                  <a:pt x="1" y="1954"/>
                  <a:pt x="158" y="2111"/>
                  <a:pt x="347" y="2111"/>
                </a:cubicBezTo>
                <a:lnTo>
                  <a:pt x="1072" y="2111"/>
                </a:lnTo>
                <a:cubicBezTo>
                  <a:pt x="1261" y="2111"/>
                  <a:pt x="1418" y="1954"/>
                  <a:pt x="1418" y="1733"/>
                </a:cubicBezTo>
                <a:cubicBezTo>
                  <a:pt x="1418" y="1544"/>
                  <a:pt x="1261" y="1387"/>
                  <a:pt x="1072" y="1387"/>
                </a:cubicBezTo>
                <a:lnTo>
                  <a:pt x="725" y="1387"/>
                </a:lnTo>
                <a:lnTo>
                  <a:pt x="725" y="378"/>
                </a:lnTo>
                <a:cubicBezTo>
                  <a:pt x="725" y="158"/>
                  <a:pt x="568" y="0"/>
                  <a:pt x="347"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42" name="Google Shape;372;p22">
            <a:extLst>
              <a:ext uri="{FF2B5EF4-FFF2-40B4-BE49-F238E27FC236}">
                <a16:creationId xmlns:a16="http://schemas.microsoft.com/office/drawing/2014/main" id="{7E2D8A29-C935-A39C-810A-76387F8F01CA}"/>
              </a:ext>
            </a:extLst>
          </p:cNvPr>
          <p:cNvSpPr/>
          <p:nvPr/>
        </p:nvSpPr>
        <p:spPr>
          <a:xfrm>
            <a:off x="4960315" y="4615794"/>
            <a:ext cx="605531" cy="605480"/>
          </a:xfrm>
          <a:custGeom>
            <a:avLst/>
            <a:gdLst/>
            <a:ahLst/>
            <a:cxnLst/>
            <a:rect l="l" t="t" r="r" b="b"/>
            <a:pathLst>
              <a:path w="11816" h="11815" extrusionOk="0">
                <a:moveTo>
                  <a:pt x="6207" y="693"/>
                </a:moveTo>
                <a:cubicBezTo>
                  <a:pt x="7877" y="819"/>
                  <a:pt x="9326" y="1670"/>
                  <a:pt x="10208" y="2993"/>
                </a:cubicBezTo>
                <a:lnTo>
                  <a:pt x="6207" y="5293"/>
                </a:lnTo>
                <a:lnTo>
                  <a:pt x="6207" y="693"/>
                </a:lnTo>
                <a:close/>
                <a:moveTo>
                  <a:pt x="10555" y="3623"/>
                </a:moveTo>
                <a:cubicBezTo>
                  <a:pt x="10901" y="4316"/>
                  <a:pt x="11090" y="5104"/>
                  <a:pt x="11090" y="5923"/>
                </a:cubicBezTo>
                <a:cubicBezTo>
                  <a:pt x="11090" y="7026"/>
                  <a:pt x="10744" y="8097"/>
                  <a:pt x="10114" y="8979"/>
                </a:cubicBezTo>
                <a:lnTo>
                  <a:pt x="6491" y="5986"/>
                </a:lnTo>
                <a:lnTo>
                  <a:pt x="10555" y="3623"/>
                </a:lnTo>
                <a:close/>
                <a:moveTo>
                  <a:pt x="5546" y="693"/>
                </a:moveTo>
                <a:lnTo>
                  <a:pt x="5546" y="5892"/>
                </a:lnTo>
                <a:cubicBezTo>
                  <a:pt x="5546" y="6018"/>
                  <a:pt x="5577" y="6081"/>
                  <a:pt x="5672" y="6175"/>
                </a:cubicBezTo>
                <a:lnTo>
                  <a:pt x="9673" y="9483"/>
                </a:lnTo>
                <a:cubicBezTo>
                  <a:pt x="8728" y="10491"/>
                  <a:pt x="7373" y="11121"/>
                  <a:pt x="5892" y="11121"/>
                </a:cubicBezTo>
                <a:cubicBezTo>
                  <a:pt x="3025" y="11121"/>
                  <a:pt x="662" y="8822"/>
                  <a:pt x="662" y="5892"/>
                </a:cubicBezTo>
                <a:cubicBezTo>
                  <a:pt x="662" y="3151"/>
                  <a:pt x="2836" y="851"/>
                  <a:pt x="5546" y="693"/>
                </a:cubicBezTo>
                <a:close/>
                <a:moveTo>
                  <a:pt x="5892" y="0"/>
                </a:moveTo>
                <a:cubicBezTo>
                  <a:pt x="2647" y="0"/>
                  <a:pt x="1" y="2615"/>
                  <a:pt x="1" y="5892"/>
                </a:cubicBezTo>
                <a:cubicBezTo>
                  <a:pt x="1" y="9168"/>
                  <a:pt x="2647" y="11814"/>
                  <a:pt x="5892" y="11814"/>
                </a:cubicBezTo>
                <a:cubicBezTo>
                  <a:pt x="9169" y="11814"/>
                  <a:pt x="11815" y="9168"/>
                  <a:pt x="11815" y="5892"/>
                </a:cubicBezTo>
                <a:cubicBezTo>
                  <a:pt x="11815" y="2678"/>
                  <a:pt x="9137" y="0"/>
                  <a:pt x="5892"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44" name="Google Shape;374;p22">
            <a:extLst>
              <a:ext uri="{FF2B5EF4-FFF2-40B4-BE49-F238E27FC236}">
                <a16:creationId xmlns:a16="http://schemas.microsoft.com/office/drawing/2014/main" id="{8F2B99F4-818C-079C-D3EB-F4F34F0854CC}"/>
              </a:ext>
            </a:extLst>
          </p:cNvPr>
          <p:cNvSpPr/>
          <p:nvPr/>
        </p:nvSpPr>
        <p:spPr>
          <a:xfrm>
            <a:off x="7626604" y="3635863"/>
            <a:ext cx="88862" cy="37205"/>
          </a:xfrm>
          <a:custGeom>
            <a:avLst/>
            <a:gdLst/>
            <a:ahLst/>
            <a:cxnLst/>
            <a:rect l="l" t="t" r="r" b="b"/>
            <a:pathLst>
              <a:path w="1734" h="726" extrusionOk="0">
                <a:moveTo>
                  <a:pt x="379" y="1"/>
                </a:moveTo>
                <a:cubicBezTo>
                  <a:pt x="158" y="1"/>
                  <a:pt x="1" y="158"/>
                  <a:pt x="1" y="347"/>
                </a:cubicBezTo>
                <a:cubicBezTo>
                  <a:pt x="1" y="568"/>
                  <a:pt x="158" y="725"/>
                  <a:pt x="379" y="725"/>
                </a:cubicBezTo>
                <a:lnTo>
                  <a:pt x="1387" y="725"/>
                </a:lnTo>
                <a:cubicBezTo>
                  <a:pt x="1576" y="725"/>
                  <a:pt x="1733" y="568"/>
                  <a:pt x="1733" y="347"/>
                </a:cubicBezTo>
                <a:cubicBezTo>
                  <a:pt x="1702" y="158"/>
                  <a:pt x="1544" y="1"/>
                  <a:pt x="1387"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45" name="Google Shape;375;p22">
            <a:extLst>
              <a:ext uri="{FF2B5EF4-FFF2-40B4-BE49-F238E27FC236}">
                <a16:creationId xmlns:a16="http://schemas.microsoft.com/office/drawing/2014/main" id="{A7D203F8-1D25-37BA-3977-1356E2A8D702}"/>
              </a:ext>
            </a:extLst>
          </p:cNvPr>
          <p:cNvSpPr/>
          <p:nvPr/>
        </p:nvSpPr>
        <p:spPr>
          <a:xfrm>
            <a:off x="7607233" y="3710120"/>
            <a:ext cx="72719" cy="69490"/>
          </a:xfrm>
          <a:custGeom>
            <a:avLst/>
            <a:gdLst/>
            <a:ahLst/>
            <a:cxnLst/>
            <a:rect l="l" t="t" r="r" b="b"/>
            <a:pathLst>
              <a:path w="1419" h="1356" extrusionOk="0">
                <a:moveTo>
                  <a:pt x="351" y="1"/>
                </a:moveTo>
                <a:cubicBezTo>
                  <a:pt x="260" y="1"/>
                  <a:pt x="174" y="32"/>
                  <a:pt x="127" y="95"/>
                </a:cubicBezTo>
                <a:cubicBezTo>
                  <a:pt x="1" y="221"/>
                  <a:pt x="1" y="410"/>
                  <a:pt x="127" y="568"/>
                </a:cubicBezTo>
                <a:lnTo>
                  <a:pt x="820" y="1261"/>
                </a:lnTo>
                <a:cubicBezTo>
                  <a:pt x="883" y="1324"/>
                  <a:pt x="969" y="1356"/>
                  <a:pt x="1056" y="1356"/>
                </a:cubicBezTo>
                <a:cubicBezTo>
                  <a:pt x="1143" y="1356"/>
                  <a:pt x="1229" y="1324"/>
                  <a:pt x="1292" y="1261"/>
                </a:cubicBezTo>
                <a:cubicBezTo>
                  <a:pt x="1418" y="1166"/>
                  <a:pt x="1418" y="914"/>
                  <a:pt x="1292" y="788"/>
                </a:cubicBezTo>
                <a:lnTo>
                  <a:pt x="599" y="95"/>
                </a:lnTo>
                <a:cubicBezTo>
                  <a:pt x="536" y="32"/>
                  <a:pt x="442" y="1"/>
                  <a:pt x="351"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46" name="Google Shape;376;p22">
            <a:extLst>
              <a:ext uri="{FF2B5EF4-FFF2-40B4-BE49-F238E27FC236}">
                <a16:creationId xmlns:a16="http://schemas.microsoft.com/office/drawing/2014/main" id="{8568215D-7A11-18DE-FA31-5FD066C09C99}"/>
              </a:ext>
            </a:extLst>
          </p:cNvPr>
          <p:cNvSpPr/>
          <p:nvPr/>
        </p:nvSpPr>
        <p:spPr>
          <a:xfrm>
            <a:off x="7608873" y="3530910"/>
            <a:ext cx="72668" cy="70720"/>
          </a:xfrm>
          <a:custGeom>
            <a:avLst/>
            <a:gdLst/>
            <a:ahLst/>
            <a:cxnLst/>
            <a:rect l="l" t="t" r="r" b="b"/>
            <a:pathLst>
              <a:path w="1418" h="1380" extrusionOk="0">
                <a:moveTo>
                  <a:pt x="1067" y="1"/>
                </a:moveTo>
                <a:cubicBezTo>
                  <a:pt x="977" y="1"/>
                  <a:pt x="882" y="32"/>
                  <a:pt x="819" y="95"/>
                </a:cubicBezTo>
                <a:lnTo>
                  <a:pt x="126" y="788"/>
                </a:lnTo>
                <a:cubicBezTo>
                  <a:pt x="0" y="914"/>
                  <a:pt x="0" y="1135"/>
                  <a:pt x="126" y="1261"/>
                </a:cubicBezTo>
                <a:cubicBezTo>
                  <a:pt x="189" y="1340"/>
                  <a:pt x="268" y="1379"/>
                  <a:pt x="351" y="1379"/>
                </a:cubicBezTo>
                <a:cubicBezTo>
                  <a:pt x="433" y="1379"/>
                  <a:pt x="520" y="1340"/>
                  <a:pt x="599" y="1261"/>
                </a:cubicBezTo>
                <a:lnTo>
                  <a:pt x="1292" y="568"/>
                </a:lnTo>
                <a:cubicBezTo>
                  <a:pt x="1418" y="442"/>
                  <a:pt x="1418" y="190"/>
                  <a:pt x="1292" y="95"/>
                </a:cubicBezTo>
                <a:cubicBezTo>
                  <a:pt x="1244" y="32"/>
                  <a:pt x="1158" y="1"/>
                  <a:pt x="1067"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47" name="Google Shape;377;p22">
            <a:extLst>
              <a:ext uri="{FF2B5EF4-FFF2-40B4-BE49-F238E27FC236}">
                <a16:creationId xmlns:a16="http://schemas.microsoft.com/office/drawing/2014/main" id="{EB7E6065-8F22-0A17-A57C-5A345A4E858A}"/>
              </a:ext>
            </a:extLst>
          </p:cNvPr>
          <p:cNvSpPr/>
          <p:nvPr/>
        </p:nvSpPr>
        <p:spPr>
          <a:xfrm>
            <a:off x="7106707" y="3425957"/>
            <a:ext cx="463423" cy="460195"/>
          </a:xfrm>
          <a:custGeom>
            <a:avLst/>
            <a:gdLst/>
            <a:ahLst/>
            <a:cxnLst/>
            <a:rect l="l" t="t" r="r" b="b"/>
            <a:pathLst>
              <a:path w="9043" h="8980" extrusionOk="0">
                <a:moveTo>
                  <a:pt x="1419" y="3403"/>
                </a:moveTo>
                <a:lnTo>
                  <a:pt x="1419" y="4790"/>
                </a:lnTo>
                <a:cubicBezTo>
                  <a:pt x="1009" y="4790"/>
                  <a:pt x="694" y="4506"/>
                  <a:pt x="694" y="4097"/>
                </a:cubicBezTo>
                <a:cubicBezTo>
                  <a:pt x="694" y="3719"/>
                  <a:pt x="1009" y="3403"/>
                  <a:pt x="1419" y="3403"/>
                </a:cubicBezTo>
                <a:close/>
                <a:moveTo>
                  <a:pt x="4191" y="2710"/>
                </a:moveTo>
                <a:lnTo>
                  <a:pt x="4191" y="5483"/>
                </a:lnTo>
                <a:lnTo>
                  <a:pt x="2490" y="5483"/>
                </a:lnTo>
                <a:cubicBezTo>
                  <a:pt x="2269" y="5483"/>
                  <a:pt x="2112" y="5325"/>
                  <a:pt x="2112" y="5105"/>
                </a:cubicBezTo>
                <a:lnTo>
                  <a:pt x="2112" y="3088"/>
                </a:lnTo>
                <a:cubicBezTo>
                  <a:pt x="2112" y="2868"/>
                  <a:pt x="2269" y="2710"/>
                  <a:pt x="2490" y="2710"/>
                </a:cubicBezTo>
                <a:close/>
                <a:moveTo>
                  <a:pt x="6995" y="1828"/>
                </a:moveTo>
                <a:lnTo>
                  <a:pt x="6995" y="6428"/>
                </a:lnTo>
                <a:cubicBezTo>
                  <a:pt x="6428" y="5924"/>
                  <a:pt x="5672" y="5609"/>
                  <a:pt x="4884" y="5514"/>
                </a:cubicBezTo>
                <a:lnTo>
                  <a:pt x="4884" y="2710"/>
                </a:lnTo>
                <a:cubicBezTo>
                  <a:pt x="5672" y="2647"/>
                  <a:pt x="6428" y="2332"/>
                  <a:pt x="6995" y="1828"/>
                </a:cubicBezTo>
                <a:close/>
                <a:moveTo>
                  <a:pt x="8066" y="631"/>
                </a:moveTo>
                <a:cubicBezTo>
                  <a:pt x="8255" y="631"/>
                  <a:pt x="8413" y="789"/>
                  <a:pt x="8413" y="978"/>
                </a:cubicBezTo>
                <a:lnTo>
                  <a:pt x="8413" y="7216"/>
                </a:lnTo>
                <a:cubicBezTo>
                  <a:pt x="8413" y="7405"/>
                  <a:pt x="8255" y="7562"/>
                  <a:pt x="8066" y="7562"/>
                </a:cubicBezTo>
                <a:cubicBezTo>
                  <a:pt x="7877" y="7562"/>
                  <a:pt x="7720" y="7405"/>
                  <a:pt x="7720" y="7216"/>
                </a:cubicBezTo>
                <a:lnTo>
                  <a:pt x="7720" y="978"/>
                </a:lnTo>
                <a:cubicBezTo>
                  <a:pt x="7720" y="789"/>
                  <a:pt x="7877" y="631"/>
                  <a:pt x="8066" y="631"/>
                </a:cubicBezTo>
                <a:close/>
                <a:moveTo>
                  <a:pt x="3498" y="6176"/>
                </a:moveTo>
                <a:lnTo>
                  <a:pt x="3498" y="7909"/>
                </a:lnTo>
                <a:cubicBezTo>
                  <a:pt x="3498" y="8129"/>
                  <a:pt x="3340" y="8287"/>
                  <a:pt x="3151" y="8287"/>
                </a:cubicBezTo>
                <a:cubicBezTo>
                  <a:pt x="2962" y="8287"/>
                  <a:pt x="2805" y="8129"/>
                  <a:pt x="2805" y="7909"/>
                </a:cubicBezTo>
                <a:lnTo>
                  <a:pt x="2805" y="6176"/>
                </a:lnTo>
                <a:close/>
                <a:moveTo>
                  <a:pt x="8035" y="1"/>
                </a:moveTo>
                <a:cubicBezTo>
                  <a:pt x="7531" y="1"/>
                  <a:pt x="7090" y="411"/>
                  <a:pt x="6995" y="883"/>
                </a:cubicBezTo>
                <a:lnTo>
                  <a:pt x="6680" y="1198"/>
                </a:lnTo>
                <a:cubicBezTo>
                  <a:pt x="6144" y="1734"/>
                  <a:pt x="5325" y="2049"/>
                  <a:pt x="4538" y="2049"/>
                </a:cubicBezTo>
                <a:lnTo>
                  <a:pt x="2427" y="2049"/>
                </a:lnTo>
                <a:cubicBezTo>
                  <a:pt x="2017" y="2049"/>
                  <a:pt x="1608" y="2332"/>
                  <a:pt x="1450" y="2773"/>
                </a:cubicBezTo>
                <a:lnTo>
                  <a:pt x="1387" y="2773"/>
                </a:lnTo>
                <a:cubicBezTo>
                  <a:pt x="631" y="2773"/>
                  <a:pt x="1" y="3403"/>
                  <a:pt x="1" y="4128"/>
                </a:cubicBezTo>
                <a:cubicBezTo>
                  <a:pt x="1" y="4884"/>
                  <a:pt x="631" y="5514"/>
                  <a:pt x="1387" y="5514"/>
                </a:cubicBezTo>
                <a:lnTo>
                  <a:pt x="1450" y="5514"/>
                </a:lnTo>
                <a:cubicBezTo>
                  <a:pt x="1576" y="5798"/>
                  <a:pt x="1797" y="6018"/>
                  <a:pt x="2080" y="6144"/>
                </a:cubicBezTo>
                <a:lnTo>
                  <a:pt x="2080" y="7940"/>
                </a:lnTo>
                <a:cubicBezTo>
                  <a:pt x="2112" y="8507"/>
                  <a:pt x="2584" y="8980"/>
                  <a:pt x="3151" y="8980"/>
                </a:cubicBezTo>
                <a:cubicBezTo>
                  <a:pt x="3750" y="8980"/>
                  <a:pt x="4160" y="8507"/>
                  <a:pt x="4160" y="7972"/>
                </a:cubicBezTo>
                <a:lnTo>
                  <a:pt x="4160" y="6239"/>
                </a:lnTo>
                <a:lnTo>
                  <a:pt x="4538" y="6239"/>
                </a:lnTo>
                <a:cubicBezTo>
                  <a:pt x="5325" y="6239"/>
                  <a:pt x="6144" y="6554"/>
                  <a:pt x="6680" y="7090"/>
                </a:cubicBezTo>
                <a:lnTo>
                  <a:pt x="6995" y="7405"/>
                </a:lnTo>
                <a:cubicBezTo>
                  <a:pt x="7090" y="7909"/>
                  <a:pt x="7531" y="8287"/>
                  <a:pt x="8035" y="8287"/>
                </a:cubicBezTo>
                <a:cubicBezTo>
                  <a:pt x="8633" y="8287"/>
                  <a:pt x="9043" y="7814"/>
                  <a:pt x="9043" y="7247"/>
                </a:cubicBezTo>
                <a:lnTo>
                  <a:pt x="9043" y="1041"/>
                </a:lnTo>
                <a:cubicBezTo>
                  <a:pt x="9043" y="442"/>
                  <a:pt x="8570" y="1"/>
                  <a:pt x="8035" y="1"/>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sp>
        <p:nvSpPr>
          <p:cNvPr id="48" name="Google Shape;378;p22">
            <a:extLst>
              <a:ext uri="{FF2B5EF4-FFF2-40B4-BE49-F238E27FC236}">
                <a16:creationId xmlns:a16="http://schemas.microsoft.com/office/drawing/2014/main" id="{5677CD03-4EBF-43A7-DFD1-806CDF2D7889}"/>
              </a:ext>
            </a:extLst>
          </p:cNvPr>
          <p:cNvSpPr/>
          <p:nvPr/>
        </p:nvSpPr>
        <p:spPr>
          <a:xfrm>
            <a:off x="4264961" y="3360923"/>
            <a:ext cx="615216" cy="605480"/>
          </a:xfrm>
          <a:custGeom>
            <a:avLst/>
            <a:gdLst/>
            <a:ahLst/>
            <a:cxnLst/>
            <a:rect l="l" t="t" r="r" b="b"/>
            <a:pathLst>
              <a:path w="12005" h="11815" extrusionOk="0">
                <a:moveTo>
                  <a:pt x="6003" y="693"/>
                </a:moveTo>
                <a:cubicBezTo>
                  <a:pt x="6089" y="693"/>
                  <a:pt x="6176" y="725"/>
                  <a:pt x="6239" y="788"/>
                </a:cubicBezTo>
                <a:lnTo>
                  <a:pt x="8444" y="2993"/>
                </a:lnTo>
                <a:lnTo>
                  <a:pt x="7972" y="3466"/>
                </a:lnTo>
                <a:lnTo>
                  <a:pt x="7751" y="3214"/>
                </a:lnTo>
                <a:cubicBezTo>
                  <a:pt x="7562" y="3025"/>
                  <a:pt x="7279" y="2899"/>
                  <a:pt x="6995" y="2899"/>
                </a:cubicBezTo>
                <a:cubicBezTo>
                  <a:pt x="6711" y="2899"/>
                  <a:pt x="6459" y="3025"/>
                  <a:pt x="6239" y="3214"/>
                </a:cubicBezTo>
                <a:cubicBezTo>
                  <a:pt x="5861" y="3623"/>
                  <a:pt x="5861" y="4285"/>
                  <a:pt x="6239" y="4663"/>
                </a:cubicBezTo>
                <a:lnTo>
                  <a:pt x="6491" y="4915"/>
                </a:lnTo>
                <a:lnTo>
                  <a:pt x="6018" y="5388"/>
                </a:lnTo>
                <a:lnTo>
                  <a:pt x="5262" y="4631"/>
                </a:lnTo>
                <a:cubicBezTo>
                  <a:pt x="5199" y="4568"/>
                  <a:pt x="5113" y="4537"/>
                  <a:pt x="5026" y="4537"/>
                </a:cubicBezTo>
                <a:cubicBezTo>
                  <a:pt x="4939" y="4537"/>
                  <a:pt x="4853" y="4568"/>
                  <a:pt x="4790" y="4631"/>
                </a:cubicBezTo>
                <a:lnTo>
                  <a:pt x="4317" y="5104"/>
                </a:lnTo>
                <a:cubicBezTo>
                  <a:pt x="4254" y="5167"/>
                  <a:pt x="4167" y="5198"/>
                  <a:pt x="4081" y="5198"/>
                </a:cubicBezTo>
                <a:cubicBezTo>
                  <a:pt x="3994" y="5198"/>
                  <a:pt x="3907" y="5167"/>
                  <a:pt x="3844" y="5104"/>
                </a:cubicBezTo>
                <a:cubicBezTo>
                  <a:pt x="3718" y="4978"/>
                  <a:pt x="3718" y="4757"/>
                  <a:pt x="3844" y="4631"/>
                </a:cubicBezTo>
                <a:lnTo>
                  <a:pt x="4317" y="4159"/>
                </a:lnTo>
                <a:cubicBezTo>
                  <a:pt x="4443" y="4033"/>
                  <a:pt x="4443" y="3812"/>
                  <a:pt x="4317" y="3686"/>
                </a:cubicBezTo>
                <a:lnTo>
                  <a:pt x="3624" y="2993"/>
                </a:lnTo>
                <a:lnTo>
                  <a:pt x="5766" y="788"/>
                </a:lnTo>
                <a:cubicBezTo>
                  <a:pt x="5829" y="725"/>
                  <a:pt x="5916" y="693"/>
                  <a:pt x="6003" y="693"/>
                </a:cubicBezTo>
                <a:close/>
                <a:moveTo>
                  <a:pt x="3088" y="3466"/>
                </a:moveTo>
                <a:lnTo>
                  <a:pt x="3561" y="3938"/>
                </a:lnTo>
                <a:lnTo>
                  <a:pt x="3340" y="4159"/>
                </a:lnTo>
                <a:cubicBezTo>
                  <a:pt x="2931" y="4568"/>
                  <a:pt x="2931" y="5230"/>
                  <a:pt x="3340" y="5608"/>
                </a:cubicBezTo>
                <a:cubicBezTo>
                  <a:pt x="3529" y="5813"/>
                  <a:pt x="3797" y="5915"/>
                  <a:pt x="4065" y="5915"/>
                </a:cubicBezTo>
                <a:cubicBezTo>
                  <a:pt x="4333" y="5915"/>
                  <a:pt x="4601" y="5813"/>
                  <a:pt x="4790" y="5608"/>
                </a:cubicBezTo>
                <a:lnTo>
                  <a:pt x="5042" y="5388"/>
                </a:lnTo>
                <a:lnTo>
                  <a:pt x="5514" y="5860"/>
                </a:lnTo>
                <a:lnTo>
                  <a:pt x="4758" y="6616"/>
                </a:lnTo>
                <a:cubicBezTo>
                  <a:pt x="4632" y="6711"/>
                  <a:pt x="4632" y="6963"/>
                  <a:pt x="4758" y="7089"/>
                </a:cubicBezTo>
                <a:lnTo>
                  <a:pt x="5231" y="7561"/>
                </a:lnTo>
                <a:cubicBezTo>
                  <a:pt x="5357" y="7656"/>
                  <a:pt x="5357" y="7908"/>
                  <a:pt x="5231" y="8002"/>
                </a:cubicBezTo>
                <a:cubicBezTo>
                  <a:pt x="5168" y="8065"/>
                  <a:pt x="5081" y="8097"/>
                  <a:pt x="4994" y="8097"/>
                </a:cubicBezTo>
                <a:cubicBezTo>
                  <a:pt x="4908" y="8097"/>
                  <a:pt x="4821" y="8065"/>
                  <a:pt x="4758" y="8002"/>
                </a:cubicBezTo>
                <a:lnTo>
                  <a:pt x="4286" y="7561"/>
                </a:lnTo>
                <a:cubicBezTo>
                  <a:pt x="4223" y="7498"/>
                  <a:pt x="4136" y="7467"/>
                  <a:pt x="4049" y="7467"/>
                </a:cubicBezTo>
                <a:cubicBezTo>
                  <a:pt x="3963" y="7467"/>
                  <a:pt x="3876" y="7498"/>
                  <a:pt x="3813" y="7561"/>
                </a:cubicBezTo>
                <a:lnTo>
                  <a:pt x="3088" y="8254"/>
                </a:lnTo>
                <a:lnTo>
                  <a:pt x="883" y="6049"/>
                </a:lnTo>
                <a:cubicBezTo>
                  <a:pt x="789" y="6018"/>
                  <a:pt x="789" y="5829"/>
                  <a:pt x="883" y="5671"/>
                </a:cubicBezTo>
                <a:lnTo>
                  <a:pt x="3088" y="3466"/>
                </a:lnTo>
                <a:close/>
                <a:moveTo>
                  <a:pt x="8917" y="3529"/>
                </a:moveTo>
                <a:lnTo>
                  <a:pt x="11122" y="5671"/>
                </a:lnTo>
                <a:cubicBezTo>
                  <a:pt x="11248" y="5766"/>
                  <a:pt x="11248" y="6018"/>
                  <a:pt x="11122" y="6144"/>
                </a:cubicBezTo>
                <a:lnTo>
                  <a:pt x="8917" y="8349"/>
                </a:lnTo>
                <a:lnTo>
                  <a:pt x="8444" y="7876"/>
                </a:lnTo>
                <a:lnTo>
                  <a:pt x="8696" y="7624"/>
                </a:lnTo>
                <a:cubicBezTo>
                  <a:pt x="9074" y="7246"/>
                  <a:pt x="9074" y="6553"/>
                  <a:pt x="8696" y="6175"/>
                </a:cubicBezTo>
                <a:cubicBezTo>
                  <a:pt x="8491" y="5970"/>
                  <a:pt x="8224" y="5868"/>
                  <a:pt x="7956" y="5868"/>
                </a:cubicBezTo>
                <a:cubicBezTo>
                  <a:pt x="7688" y="5868"/>
                  <a:pt x="7420" y="5970"/>
                  <a:pt x="7216" y="6175"/>
                </a:cubicBezTo>
                <a:lnTo>
                  <a:pt x="6995" y="6396"/>
                </a:lnTo>
                <a:lnTo>
                  <a:pt x="6522" y="5923"/>
                </a:lnTo>
                <a:lnTo>
                  <a:pt x="7279" y="5198"/>
                </a:lnTo>
                <a:cubicBezTo>
                  <a:pt x="7373" y="5072"/>
                  <a:pt x="7373" y="4820"/>
                  <a:pt x="7279" y="4726"/>
                </a:cubicBezTo>
                <a:lnTo>
                  <a:pt x="6806" y="4222"/>
                </a:lnTo>
                <a:cubicBezTo>
                  <a:pt x="6680" y="4127"/>
                  <a:pt x="6680" y="3875"/>
                  <a:pt x="6806" y="3749"/>
                </a:cubicBezTo>
                <a:cubicBezTo>
                  <a:pt x="6869" y="3686"/>
                  <a:pt x="6963" y="3655"/>
                  <a:pt x="7026" y="3655"/>
                </a:cubicBezTo>
                <a:cubicBezTo>
                  <a:pt x="7121" y="3655"/>
                  <a:pt x="7216" y="3686"/>
                  <a:pt x="7279" y="3749"/>
                </a:cubicBezTo>
                <a:lnTo>
                  <a:pt x="7751" y="4222"/>
                </a:lnTo>
                <a:cubicBezTo>
                  <a:pt x="7798" y="4285"/>
                  <a:pt x="7885" y="4316"/>
                  <a:pt x="7976" y="4316"/>
                </a:cubicBezTo>
                <a:cubicBezTo>
                  <a:pt x="8066" y="4316"/>
                  <a:pt x="8161" y="4285"/>
                  <a:pt x="8224" y="4222"/>
                </a:cubicBezTo>
                <a:lnTo>
                  <a:pt x="8917" y="3529"/>
                </a:lnTo>
                <a:close/>
                <a:moveTo>
                  <a:pt x="5987" y="6396"/>
                </a:moveTo>
                <a:lnTo>
                  <a:pt x="6711" y="7152"/>
                </a:lnTo>
                <a:cubicBezTo>
                  <a:pt x="6774" y="7215"/>
                  <a:pt x="6869" y="7246"/>
                  <a:pt x="6960" y="7246"/>
                </a:cubicBezTo>
                <a:cubicBezTo>
                  <a:pt x="7050" y="7246"/>
                  <a:pt x="7137" y="7215"/>
                  <a:pt x="7184" y="7152"/>
                </a:cubicBezTo>
                <a:lnTo>
                  <a:pt x="7657" y="6679"/>
                </a:lnTo>
                <a:cubicBezTo>
                  <a:pt x="7720" y="6616"/>
                  <a:pt x="7814" y="6585"/>
                  <a:pt x="7905" y="6585"/>
                </a:cubicBezTo>
                <a:cubicBezTo>
                  <a:pt x="7995" y="6585"/>
                  <a:pt x="8082" y="6616"/>
                  <a:pt x="8129" y="6679"/>
                </a:cubicBezTo>
                <a:cubicBezTo>
                  <a:pt x="8255" y="6805"/>
                  <a:pt x="8255" y="7026"/>
                  <a:pt x="8129" y="7152"/>
                </a:cubicBezTo>
                <a:lnTo>
                  <a:pt x="7657" y="7624"/>
                </a:lnTo>
                <a:cubicBezTo>
                  <a:pt x="7562" y="7750"/>
                  <a:pt x="7562" y="7971"/>
                  <a:pt x="7657" y="8097"/>
                </a:cubicBezTo>
                <a:lnTo>
                  <a:pt x="8381" y="8822"/>
                </a:lnTo>
                <a:lnTo>
                  <a:pt x="6239" y="11027"/>
                </a:lnTo>
                <a:cubicBezTo>
                  <a:pt x="6192" y="11074"/>
                  <a:pt x="6105" y="11098"/>
                  <a:pt x="6014" y="11098"/>
                </a:cubicBezTo>
                <a:cubicBezTo>
                  <a:pt x="5924" y="11098"/>
                  <a:pt x="5829" y="11074"/>
                  <a:pt x="5766" y="11027"/>
                </a:cubicBezTo>
                <a:lnTo>
                  <a:pt x="3561" y="8822"/>
                </a:lnTo>
                <a:lnTo>
                  <a:pt x="4034" y="8349"/>
                </a:lnTo>
                <a:lnTo>
                  <a:pt x="4286" y="8570"/>
                </a:lnTo>
                <a:cubicBezTo>
                  <a:pt x="4475" y="8774"/>
                  <a:pt x="4742" y="8877"/>
                  <a:pt x="5010" y="8877"/>
                </a:cubicBezTo>
                <a:cubicBezTo>
                  <a:pt x="5278" y="8877"/>
                  <a:pt x="5546" y="8774"/>
                  <a:pt x="5735" y="8570"/>
                </a:cubicBezTo>
                <a:cubicBezTo>
                  <a:pt x="6144" y="8191"/>
                  <a:pt x="6144" y="7498"/>
                  <a:pt x="5735" y="7120"/>
                </a:cubicBezTo>
                <a:lnTo>
                  <a:pt x="5514" y="6868"/>
                </a:lnTo>
                <a:lnTo>
                  <a:pt x="5987" y="6396"/>
                </a:lnTo>
                <a:close/>
                <a:moveTo>
                  <a:pt x="5999" y="0"/>
                </a:moveTo>
                <a:cubicBezTo>
                  <a:pt x="5735" y="0"/>
                  <a:pt x="5467" y="95"/>
                  <a:pt x="5262" y="284"/>
                </a:cubicBezTo>
                <a:lnTo>
                  <a:pt x="379" y="5167"/>
                </a:lnTo>
                <a:cubicBezTo>
                  <a:pt x="1" y="5577"/>
                  <a:pt x="1" y="6238"/>
                  <a:pt x="379" y="6648"/>
                </a:cubicBezTo>
                <a:lnTo>
                  <a:pt x="5262" y="11531"/>
                </a:lnTo>
                <a:cubicBezTo>
                  <a:pt x="5467" y="11720"/>
                  <a:pt x="5735" y="11814"/>
                  <a:pt x="5999" y="11814"/>
                </a:cubicBezTo>
                <a:cubicBezTo>
                  <a:pt x="6262" y="11814"/>
                  <a:pt x="6522" y="11720"/>
                  <a:pt x="6711" y="11531"/>
                </a:cubicBezTo>
                <a:lnTo>
                  <a:pt x="11595" y="6648"/>
                </a:lnTo>
                <a:cubicBezTo>
                  <a:pt x="12004" y="6238"/>
                  <a:pt x="12004" y="5577"/>
                  <a:pt x="11595" y="5167"/>
                </a:cubicBezTo>
                <a:lnTo>
                  <a:pt x="6711" y="284"/>
                </a:lnTo>
                <a:cubicBezTo>
                  <a:pt x="6522" y="95"/>
                  <a:pt x="6262" y="0"/>
                  <a:pt x="5999" y="0"/>
                </a:cubicBezTo>
                <a:close/>
              </a:path>
            </a:pathLst>
          </a:custGeom>
          <a:solidFill>
            <a:srgbClr val="FFFFFF"/>
          </a:solidFill>
          <a:ln>
            <a:noFill/>
          </a:ln>
        </p:spPr>
        <p:txBody>
          <a:bodyPr spcFirstLastPara="1" wrap="square" lIns="121900" tIns="121900" rIns="121900" bIns="121900" anchor="ctr" anchorCtr="0">
            <a:noAutofit/>
          </a:bodyPr>
          <a:lstStyle/>
          <a:p>
            <a:endParaRPr sz="2400">
              <a:latin typeface="Arial" panose="020B0604020202020204" pitchFamily="34" charset="0"/>
            </a:endParaRPr>
          </a:p>
        </p:txBody>
      </p:sp>
    </p:spTree>
    <p:extLst>
      <p:ext uri="{BB962C8B-B14F-4D97-AF65-F5344CB8AC3E}">
        <p14:creationId xmlns:p14="http://schemas.microsoft.com/office/powerpoint/2010/main" val="580839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7E092-D25C-E048-687C-9465931723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EE20F1-EED8-79E4-4D3B-2BD75BBD70AE}"/>
              </a:ext>
            </a:extLst>
          </p:cNvPr>
          <p:cNvSpPr>
            <a:spLocks noGrp="1"/>
          </p:cNvSpPr>
          <p:nvPr>
            <p:ph type="title"/>
          </p:nvPr>
        </p:nvSpPr>
        <p:spPr>
          <a:xfrm>
            <a:off x="653520" y="664737"/>
            <a:ext cx="11155361" cy="941131"/>
          </a:xfrm>
        </p:spPr>
        <p:txBody>
          <a:bodyPr/>
          <a:lstStyle/>
          <a:p>
            <a:r>
              <a:rPr lang="en-US"/>
              <a:t>General Data Protection Regulation (GDPR) &amp; National Data </a:t>
            </a:r>
            <a:br>
              <a:rPr lang="en-US"/>
            </a:br>
            <a:r>
              <a:rPr lang="en-US"/>
              <a:t>Opt-Out Programme</a:t>
            </a:r>
            <a:endParaRPr lang="en-GB"/>
          </a:p>
        </p:txBody>
      </p:sp>
      <p:sp>
        <p:nvSpPr>
          <p:cNvPr id="4" name="TextBox 3">
            <a:extLst>
              <a:ext uri="{FF2B5EF4-FFF2-40B4-BE49-F238E27FC236}">
                <a16:creationId xmlns:a16="http://schemas.microsoft.com/office/drawing/2014/main" id="{DC25737D-E0C0-B0AF-2FBA-851172C022FD}"/>
              </a:ext>
            </a:extLst>
          </p:cNvPr>
          <p:cNvSpPr txBox="1"/>
          <p:nvPr/>
        </p:nvSpPr>
        <p:spPr>
          <a:xfrm>
            <a:off x="666115" y="2482746"/>
            <a:ext cx="5333635" cy="1015663"/>
          </a:xfrm>
          <a:prstGeom prst="rect">
            <a:avLst/>
          </a:prstGeom>
          <a:noFill/>
        </p:spPr>
        <p:txBody>
          <a:bodyPr wrap="square" rtlCol="0">
            <a:spAutoFit/>
          </a:bodyPr>
          <a:lstStyle/>
          <a:p>
            <a:pPr marL="0" lvl="1" indent="0">
              <a:buSzPct val="140000"/>
              <a:buNone/>
            </a:pPr>
            <a:r>
              <a:rPr lang="en-GB" sz="1600">
                <a:solidFill>
                  <a:srgbClr val="4D4D4D"/>
                </a:solidFill>
              </a:rPr>
              <a:t>How service users’ personal data is being protected under the GDPR is stated on the reverse side of the covering letter for mailings 1-3:</a:t>
            </a:r>
          </a:p>
          <a:p>
            <a:pPr marL="285750" indent="-285750">
              <a:spcAft>
                <a:spcPts val="500"/>
              </a:spcAft>
              <a:buFont typeface="Arial" panose="020B0604020202020204" pitchFamily="34" charset="0"/>
              <a:buChar char="•"/>
            </a:pPr>
            <a:endParaRPr lang="en-GB" sz="12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DB388ED-4A69-9ED2-3334-339DEFD8D13F}"/>
              </a:ext>
            </a:extLst>
          </p:cNvPr>
          <p:cNvSpPr txBox="1"/>
          <p:nvPr/>
        </p:nvSpPr>
        <p:spPr>
          <a:xfrm>
            <a:off x="491721" y="2036703"/>
            <a:ext cx="5203824" cy="369332"/>
          </a:xfrm>
          <a:prstGeom prst="rect">
            <a:avLst/>
          </a:prstGeom>
          <a:solidFill>
            <a:srgbClr val="007B4E"/>
          </a:solidFill>
        </p:spPr>
        <p:txBody>
          <a:bodyPr wrap="square" rtlCol="0">
            <a:spAutoFit/>
          </a:bodyPr>
          <a:lstStyle/>
          <a:p>
            <a:pPr algn="ctr"/>
            <a:r>
              <a:rPr lang="en-GB" b="1">
                <a:solidFill>
                  <a:schemeClr val="bg1"/>
                </a:solidFill>
                <a:latin typeface="Arial" panose="020B0604020202020204" pitchFamily="34" charset="0"/>
                <a:ea typeface="+mj-ea"/>
                <a:cs typeface="Arial" panose="020B0604020202020204" pitchFamily="34" charset="0"/>
              </a:rPr>
              <a:t>General data protection regulation (GDPR)</a:t>
            </a:r>
          </a:p>
        </p:txBody>
      </p:sp>
      <p:cxnSp>
        <p:nvCxnSpPr>
          <p:cNvPr id="9" name="Straight Connector 8">
            <a:extLst>
              <a:ext uri="{FF2B5EF4-FFF2-40B4-BE49-F238E27FC236}">
                <a16:creationId xmlns:a16="http://schemas.microsoft.com/office/drawing/2014/main" id="{F4F917ED-73A6-DE76-A377-D80F2797A0FA}"/>
              </a:ext>
            </a:extLst>
          </p:cNvPr>
          <p:cNvCxnSpPr/>
          <p:nvPr/>
        </p:nvCxnSpPr>
        <p:spPr>
          <a:xfrm>
            <a:off x="6067148" y="1487996"/>
            <a:ext cx="0" cy="4716462"/>
          </a:xfrm>
          <a:prstGeom prst="line">
            <a:avLst/>
          </a:prstGeom>
          <a:ln w="28575">
            <a:solidFill>
              <a:srgbClr val="007B4E"/>
            </a:solidFill>
            <a:prstDash val="dash"/>
          </a:ln>
        </p:spPr>
        <p:style>
          <a:lnRef idx="2">
            <a:schemeClr val="accent1"/>
          </a:lnRef>
          <a:fillRef idx="0">
            <a:schemeClr val="accent1"/>
          </a:fillRef>
          <a:effectRef idx="1">
            <a:schemeClr val="accent1"/>
          </a:effectRef>
          <a:fontRef idx="minor">
            <a:schemeClr val="tx1"/>
          </a:fontRef>
        </p:style>
      </p:cxnSp>
      <p:sp>
        <p:nvSpPr>
          <p:cNvPr id="10" name="Rectangle: Rounded Corners 9">
            <a:extLst>
              <a:ext uri="{FF2B5EF4-FFF2-40B4-BE49-F238E27FC236}">
                <a16:creationId xmlns:a16="http://schemas.microsoft.com/office/drawing/2014/main" id="{409FFB19-FA30-B597-73FE-2F95BB8DE93D}"/>
              </a:ext>
            </a:extLst>
          </p:cNvPr>
          <p:cNvSpPr/>
          <p:nvPr/>
        </p:nvSpPr>
        <p:spPr>
          <a:xfrm>
            <a:off x="6498864" y="4938942"/>
            <a:ext cx="5049579" cy="941131"/>
          </a:xfrm>
          <a:prstGeom prst="roundRect">
            <a:avLst/>
          </a:prstGeom>
          <a:solidFill>
            <a:srgbClr val="007B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a:latin typeface="Arial" panose="020B0604020202020204" pitchFamily="34" charset="0"/>
                <a:cs typeface="Arial" panose="020B0604020202020204" pitchFamily="34" charset="0"/>
              </a:rPr>
              <a:t>Please note that service users do not have to actively consent to the sharing of their data, for the CMH26 Survey.</a:t>
            </a:r>
          </a:p>
        </p:txBody>
      </p:sp>
      <p:sp>
        <p:nvSpPr>
          <p:cNvPr id="11" name="TextBox 10">
            <a:extLst>
              <a:ext uri="{FF2B5EF4-FFF2-40B4-BE49-F238E27FC236}">
                <a16:creationId xmlns:a16="http://schemas.microsoft.com/office/drawing/2014/main" id="{6B4526A0-B532-2A00-FAD6-842BAAF434C2}"/>
              </a:ext>
            </a:extLst>
          </p:cNvPr>
          <p:cNvSpPr txBox="1"/>
          <p:nvPr/>
        </p:nvSpPr>
        <p:spPr>
          <a:xfrm>
            <a:off x="6337153" y="1487996"/>
            <a:ext cx="5167313" cy="369332"/>
          </a:xfrm>
          <a:prstGeom prst="rect">
            <a:avLst/>
          </a:prstGeom>
          <a:solidFill>
            <a:srgbClr val="007B4E"/>
          </a:solidFill>
        </p:spPr>
        <p:txBody>
          <a:bodyPr wrap="square" rtlCol="0">
            <a:spAutoFit/>
          </a:bodyPr>
          <a:lstStyle/>
          <a:p>
            <a:pPr algn="ctr"/>
            <a:r>
              <a:rPr lang="en-GB" b="1">
                <a:solidFill>
                  <a:schemeClr val="bg1"/>
                </a:solidFill>
                <a:latin typeface="Arial" panose="020B0604020202020204" pitchFamily="34" charset="0"/>
                <a:ea typeface="+mj-ea"/>
                <a:cs typeface="Arial" panose="020B0604020202020204" pitchFamily="34" charset="0"/>
              </a:rPr>
              <a:t>National Data Opt-Out Programme</a:t>
            </a:r>
          </a:p>
        </p:txBody>
      </p:sp>
      <p:grpSp>
        <p:nvGrpSpPr>
          <p:cNvPr id="12" name="Group 11">
            <a:extLst>
              <a:ext uri="{FF2B5EF4-FFF2-40B4-BE49-F238E27FC236}">
                <a16:creationId xmlns:a16="http://schemas.microsoft.com/office/drawing/2014/main" id="{D8F92BB1-A98F-C727-BF71-1CF8C9826BC3}"/>
              </a:ext>
            </a:extLst>
          </p:cNvPr>
          <p:cNvGrpSpPr/>
          <p:nvPr/>
        </p:nvGrpSpPr>
        <p:grpSpPr>
          <a:xfrm>
            <a:off x="6498864" y="2036703"/>
            <a:ext cx="5049579" cy="1228944"/>
            <a:chOff x="6255866" y="2036703"/>
            <a:chExt cx="5049579" cy="1000041"/>
          </a:xfrm>
          <a:solidFill>
            <a:srgbClr val="007B4E"/>
          </a:solidFill>
        </p:grpSpPr>
        <p:sp>
          <p:nvSpPr>
            <p:cNvPr id="13" name="Rectangle: Rounded Corners 12">
              <a:extLst>
                <a:ext uri="{FF2B5EF4-FFF2-40B4-BE49-F238E27FC236}">
                  <a16:creationId xmlns:a16="http://schemas.microsoft.com/office/drawing/2014/main" id="{DBC88FDE-FFBC-20AD-C313-FEFB932745D6}"/>
                </a:ext>
              </a:extLst>
            </p:cNvPr>
            <p:cNvSpPr/>
            <p:nvPr/>
          </p:nvSpPr>
          <p:spPr>
            <a:xfrm>
              <a:off x="6255866" y="2036703"/>
              <a:ext cx="5049579" cy="630297"/>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a:latin typeface="Arial" panose="020B0604020202020204" pitchFamily="34" charset="0"/>
                  <a:cs typeface="Arial" panose="020B0604020202020204" pitchFamily="34" charset="0"/>
                </a:rPr>
                <a:t>NPSP has received exemption </a:t>
              </a:r>
              <a:r>
                <a:rPr lang="en-GB" sz="1600">
                  <a:latin typeface="Arial" panose="020B0604020202020204" pitchFamily="34" charset="0"/>
                  <a:cs typeface="Arial" panose="020B0604020202020204" pitchFamily="34" charset="0"/>
                </a:rPr>
                <a:t>from the National Data Opt-out Programme.</a:t>
              </a:r>
            </a:p>
          </p:txBody>
        </p:sp>
        <p:sp>
          <p:nvSpPr>
            <p:cNvPr id="14" name="Arrow: Down 13">
              <a:extLst>
                <a:ext uri="{FF2B5EF4-FFF2-40B4-BE49-F238E27FC236}">
                  <a16:creationId xmlns:a16="http://schemas.microsoft.com/office/drawing/2014/main" id="{0A69D267-076E-F24A-EF57-16C232ECF076}"/>
                </a:ext>
              </a:extLst>
            </p:cNvPr>
            <p:cNvSpPr/>
            <p:nvPr/>
          </p:nvSpPr>
          <p:spPr>
            <a:xfrm>
              <a:off x="8613972" y="2667000"/>
              <a:ext cx="333366" cy="369744"/>
            </a:xfrm>
            <a:prstGeom prst="down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5B0FF6A6-A8F5-2BC3-CB4F-16C5336BC3D3}"/>
              </a:ext>
            </a:extLst>
          </p:cNvPr>
          <p:cNvGrpSpPr/>
          <p:nvPr/>
        </p:nvGrpSpPr>
        <p:grpSpPr>
          <a:xfrm>
            <a:off x="6498864" y="3266813"/>
            <a:ext cx="5049579" cy="1672129"/>
            <a:chOff x="6255866" y="3036744"/>
            <a:chExt cx="5049579" cy="1360678"/>
          </a:xfrm>
        </p:grpSpPr>
        <p:sp>
          <p:nvSpPr>
            <p:cNvPr id="16" name="Rectangle: Rounded Corners 15">
              <a:extLst>
                <a:ext uri="{FF2B5EF4-FFF2-40B4-BE49-F238E27FC236}">
                  <a16:creationId xmlns:a16="http://schemas.microsoft.com/office/drawing/2014/main" id="{C5F1C18A-AB88-C99F-BB8F-68FD83AB4EB7}"/>
                </a:ext>
              </a:extLst>
            </p:cNvPr>
            <p:cNvSpPr/>
            <p:nvPr/>
          </p:nvSpPr>
          <p:spPr>
            <a:xfrm>
              <a:off x="6255866" y="3036744"/>
              <a:ext cx="5049579" cy="989985"/>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a:latin typeface="Arial" panose="020B0604020202020204" pitchFamily="34" charset="0"/>
                  <a:cs typeface="Arial" panose="020B0604020202020204" pitchFamily="34" charset="0"/>
                </a:rPr>
                <a:t>We will continue to have separate opt-out mechanisms via the dissent posters that need to be displayed across all trusts.</a:t>
              </a:r>
            </a:p>
          </p:txBody>
        </p:sp>
        <p:sp>
          <p:nvSpPr>
            <p:cNvPr id="17" name="Arrow: Down 16">
              <a:extLst>
                <a:ext uri="{FF2B5EF4-FFF2-40B4-BE49-F238E27FC236}">
                  <a16:creationId xmlns:a16="http://schemas.microsoft.com/office/drawing/2014/main" id="{80D189F0-AA16-871D-5998-50A19A268899}"/>
                </a:ext>
              </a:extLst>
            </p:cNvPr>
            <p:cNvSpPr/>
            <p:nvPr/>
          </p:nvSpPr>
          <p:spPr>
            <a:xfrm>
              <a:off x="8576069" y="4027678"/>
              <a:ext cx="333366" cy="369744"/>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a:extLst>
              <a:ext uri="{FF2B5EF4-FFF2-40B4-BE49-F238E27FC236}">
                <a16:creationId xmlns:a16="http://schemas.microsoft.com/office/drawing/2014/main" id="{082877E7-AB76-B7BB-D6A6-70C693887E8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7040" y="3559771"/>
            <a:ext cx="5068506" cy="1879507"/>
          </a:xfrm>
          <a:prstGeom prst="rect">
            <a:avLst/>
          </a:prstGeom>
          <a:ln>
            <a:solidFill>
              <a:schemeClr val="tx1"/>
            </a:solidFill>
          </a:ln>
        </p:spPr>
      </p:pic>
    </p:spTree>
    <p:extLst>
      <p:ext uri="{BB962C8B-B14F-4D97-AF65-F5344CB8AC3E}">
        <p14:creationId xmlns:p14="http://schemas.microsoft.com/office/powerpoint/2010/main" val="3024051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2D1E13E1-AEFD-DF6C-5AB1-02D1D513DAEE}"/>
              </a:ext>
            </a:extLst>
          </p:cNvPr>
          <p:cNvSpPr txBox="1">
            <a:spLocks/>
          </p:cNvSpPr>
          <p:nvPr/>
        </p:nvSpPr>
        <p:spPr>
          <a:xfrm>
            <a:off x="632618" y="664738"/>
            <a:ext cx="11155361" cy="4616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8A270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a:ln>
                  <a:noFill/>
                </a:ln>
                <a:solidFill>
                  <a:srgbClr val="007B4E"/>
                </a:solidFill>
                <a:effectLst/>
                <a:uLnTx/>
                <a:uFillTx/>
                <a:latin typeface="Arial" panose="020B0604020202020204"/>
                <a:ea typeface="+mj-ea"/>
                <a:cs typeface="+mj-cs"/>
              </a:rPr>
              <a:t>Section 251 requirements</a:t>
            </a:r>
          </a:p>
        </p:txBody>
      </p:sp>
      <p:sp>
        <p:nvSpPr>
          <p:cNvPr id="14" name="Content Placeholder 1">
            <a:extLst>
              <a:ext uri="{FF2B5EF4-FFF2-40B4-BE49-F238E27FC236}">
                <a16:creationId xmlns:a16="http://schemas.microsoft.com/office/drawing/2014/main" id="{D53AF6E6-2F52-D5C5-AD9F-06E7E119D9C3}"/>
              </a:ext>
            </a:extLst>
          </p:cNvPr>
          <p:cNvSpPr txBox="1">
            <a:spLocks/>
          </p:cNvSpPr>
          <p:nvPr/>
        </p:nvSpPr>
        <p:spPr>
          <a:xfrm>
            <a:off x="720305" y="1447504"/>
            <a:ext cx="10751389" cy="4575255"/>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1" algn="l" defTabSz="914400" rtl="0" eaLnBrk="1" fontAlgn="auto" latinLnBrk="0" hangingPunct="1">
              <a:lnSpc>
                <a:spcPct val="114000"/>
              </a:lnSpc>
              <a:spcBef>
                <a:spcPts val="800"/>
              </a:spcBef>
              <a:spcAft>
                <a:spcPts val="0"/>
              </a:spcAft>
              <a:buClr>
                <a:srgbClr val="007B4E"/>
              </a:buClr>
              <a:buSzPct val="85000"/>
              <a:buFont typeface="Courier New" panose="02070309020205020404" pitchFamily="49" charset="0"/>
              <a:buChar char="o"/>
              <a:tabLst/>
              <a:defRPr/>
            </a:pPr>
            <a:r>
              <a:rPr kumimoji="0" lang="en-GB" sz="1600" b="0" i="0" u="none" strike="noStrike" kern="1200" cap="none" spc="0" normalizeH="0" baseline="0" noProof="0">
                <a:ln>
                  <a:noFill/>
                </a:ln>
                <a:solidFill>
                  <a:srgbClr val="4D4D4D"/>
                </a:solidFill>
                <a:effectLst/>
                <a:uLnTx/>
                <a:uFillTx/>
                <a:latin typeface="Arial" panose="020B0604020202020204" pitchFamily="34" charset="0"/>
              </a:rPr>
              <a:t>We ask you to </a:t>
            </a:r>
            <a:r>
              <a:rPr kumimoji="0" lang="en-GB" sz="1600" b="1" i="0" u="none" strike="noStrike" kern="1200" cap="none" spc="0" normalizeH="0" baseline="0" noProof="0">
                <a:ln>
                  <a:noFill/>
                </a:ln>
                <a:solidFill>
                  <a:srgbClr val="4D4D4D"/>
                </a:solidFill>
                <a:effectLst/>
                <a:uLnTx/>
                <a:uFillTx/>
                <a:latin typeface="Arial" panose="020B0604020202020204" pitchFamily="34" charset="0"/>
              </a:rPr>
              <a:t>publicise the survey both internally and externally </a:t>
            </a:r>
            <a:r>
              <a:rPr kumimoji="0" lang="en-GB" sz="1600" b="0" i="0" u="none" strike="noStrike" kern="1200" cap="none" spc="0" normalizeH="0" baseline="0" noProof="0">
                <a:ln>
                  <a:noFill/>
                </a:ln>
                <a:solidFill>
                  <a:srgbClr val="4D4D4D"/>
                </a:solidFill>
                <a:effectLst/>
                <a:uLnTx/>
                <a:uFillTx/>
                <a:latin typeface="Arial" panose="020B0604020202020204" pitchFamily="34" charset="0"/>
              </a:rPr>
              <a:t>to ensure service users are aware of the survey and have the opportunity to opt-out should they wish. Example materials are available in the </a:t>
            </a:r>
            <a:r>
              <a:rPr kumimoji="0" lang="en-GB" sz="1600" b="0" i="0" u="none" strike="noStrike" kern="1200" cap="none" spc="0" normalizeH="0" baseline="0" noProof="0">
                <a:ln>
                  <a:noFill/>
                </a:ln>
                <a:solidFill>
                  <a:srgbClr val="578591"/>
                </a:solidFill>
                <a:effectLst/>
                <a:uLnTx/>
                <a:uFillTx/>
                <a:latin typeface="Arial" panose="020B0604020202020204" pitchFamily="34" charset="0"/>
                <a:hlinkClick r:id="rId3">
                  <a:extLst>
                    <a:ext uri="{A12FA001-AC4F-418D-AE19-62706E023703}">
                      <ahyp:hlinkClr xmlns:ahyp="http://schemas.microsoft.com/office/drawing/2018/hyperlinkcolor" val="tx"/>
                    </a:ext>
                  </a:extLst>
                </a:hlinkClick>
              </a:rPr>
              <a:t>'Publicising the survey</a:t>
            </a:r>
            <a:r>
              <a:rPr kumimoji="0" lang="en-GB" sz="1600" b="0" i="0" u="none" strike="noStrike" kern="1200" cap="none" spc="0" normalizeH="0" baseline="0" noProof="0">
                <a:ln>
                  <a:noFill/>
                </a:ln>
                <a:solidFill>
                  <a:srgbClr val="4D4D4D"/>
                </a:solidFill>
                <a:effectLst/>
                <a:uLnTx/>
                <a:uFillTx/>
                <a:latin typeface="Arial" panose="020B0604020202020204" pitchFamily="34" charset="0"/>
              </a:rPr>
              <a:t>’ document. </a:t>
            </a:r>
          </a:p>
          <a:p>
            <a:pPr lvl="1">
              <a:buClr>
                <a:srgbClr val="007B4E"/>
              </a:buClr>
              <a:buFont typeface="Courier New" panose="02070309020205020404" pitchFamily="49" charset="0"/>
              <a:buChar char="o"/>
            </a:pPr>
            <a:r>
              <a:rPr kumimoji="0" lang="en-GB" sz="1600" b="0" i="0" u="none" strike="noStrike" kern="1200" cap="none" spc="0" normalizeH="0" baseline="0" noProof="0">
                <a:ln>
                  <a:noFill/>
                </a:ln>
                <a:solidFill>
                  <a:srgbClr val="4D4D4D"/>
                </a:solidFill>
                <a:effectLst/>
                <a:uLnTx/>
                <a:uFillTx/>
                <a:latin typeface="Arial" panose="020B0604020202020204" pitchFamily="34" charset="0"/>
              </a:rPr>
              <a:t>You can also use the </a:t>
            </a:r>
            <a:r>
              <a:rPr kumimoji="0" lang="en-GB" sz="1600" b="1" i="0" u="none" strike="noStrike" kern="1200" cap="none" spc="0" normalizeH="0" baseline="0" noProof="0">
                <a:ln>
                  <a:noFill/>
                </a:ln>
                <a:solidFill>
                  <a:srgbClr val="4D4D4D"/>
                </a:solidFill>
                <a:effectLst/>
                <a:uLnTx/>
                <a:uFillTx/>
                <a:latin typeface="Arial" panose="020B0604020202020204" pitchFamily="34" charset="0"/>
              </a:rPr>
              <a:t>publicity materials </a:t>
            </a:r>
            <a:r>
              <a:rPr kumimoji="0" lang="en-GB" sz="1600" b="0" i="0" u="none" strike="noStrike" kern="1200" cap="none" spc="0" normalizeH="0" baseline="0" noProof="0">
                <a:ln>
                  <a:noFill/>
                </a:ln>
                <a:solidFill>
                  <a:srgbClr val="4D4D4D"/>
                </a:solidFill>
                <a:effectLst/>
                <a:uLnTx/>
                <a:uFillTx/>
                <a:latin typeface="Arial" panose="020B0604020202020204" pitchFamily="34" charset="0"/>
              </a:rPr>
              <a:t>we </a:t>
            </a:r>
            <a:r>
              <a:rPr lang="en-GB" sz="1600">
                <a:solidFill>
                  <a:srgbClr val="4D4D4D"/>
                </a:solidFill>
                <a:latin typeface="Arial" panose="020B0604020202020204" pitchFamily="34" charset="0"/>
              </a:rPr>
              <a:t>have</a:t>
            </a:r>
            <a:r>
              <a:rPr kumimoji="0" lang="en-GB" sz="1600" b="0" i="0" u="none" strike="noStrike" kern="1200" cap="none" spc="0" normalizeH="0" baseline="0" noProof="0">
                <a:ln>
                  <a:noFill/>
                </a:ln>
                <a:solidFill>
                  <a:srgbClr val="4D4D4D"/>
                </a:solidFill>
                <a:effectLst/>
                <a:uLnTx/>
                <a:uFillTx/>
                <a:latin typeface="Arial" panose="020B0604020202020204" pitchFamily="34" charset="0"/>
              </a:rPr>
              <a:t> provided you with.</a:t>
            </a:r>
          </a:p>
          <a:p>
            <a:pPr marR="0" lvl="1" algn="l" defTabSz="914400" rtl="0" eaLnBrk="1" fontAlgn="auto" latinLnBrk="0" hangingPunct="1">
              <a:lnSpc>
                <a:spcPct val="114000"/>
              </a:lnSpc>
              <a:spcBef>
                <a:spcPts val="800"/>
              </a:spcBef>
              <a:spcAft>
                <a:spcPts val="0"/>
              </a:spcAft>
              <a:buClr>
                <a:srgbClr val="007B4E"/>
              </a:buClr>
              <a:buSzPct val="85000"/>
              <a:buFont typeface="Courier New" panose="02070309020205020404" pitchFamily="49" charset="0"/>
              <a:buChar char="o"/>
              <a:tabLst/>
              <a:defRPr/>
            </a:pPr>
            <a:r>
              <a:rPr kumimoji="0" lang="en-GB" sz="1600" b="0" i="0" u="none" strike="noStrike" kern="1200" cap="none" spc="0" normalizeH="0" baseline="0" noProof="0">
                <a:ln>
                  <a:noFill/>
                </a:ln>
                <a:solidFill>
                  <a:srgbClr val="4D4D4D"/>
                </a:solidFill>
                <a:effectLst/>
                <a:uLnTx/>
                <a:uFillTx/>
                <a:latin typeface="Arial" panose="020B0604020202020204" pitchFamily="34" charset="0"/>
              </a:rPr>
              <a:t>Ensure a </a:t>
            </a:r>
            <a:r>
              <a:rPr kumimoji="0" lang="en-GB" sz="1600" b="1" i="0" u="none" strike="noStrike" kern="1200" cap="none" spc="0" normalizeH="0" baseline="0" noProof="0">
                <a:ln>
                  <a:noFill/>
                </a:ln>
                <a:solidFill>
                  <a:srgbClr val="4D4D4D"/>
                </a:solidFill>
                <a:effectLst/>
                <a:uLnTx/>
                <a:uFillTx/>
                <a:latin typeface="Arial" panose="020B0604020202020204" pitchFamily="34" charset="0"/>
              </a:rPr>
              <a:t>log of service users who have dissented </a:t>
            </a:r>
            <a:r>
              <a:rPr kumimoji="0" lang="en-GB" sz="1600" b="0" i="0" u="none" strike="noStrike" kern="1200" cap="none" spc="0" normalizeH="0" baseline="0" noProof="0">
                <a:ln>
                  <a:noFill/>
                </a:ln>
                <a:solidFill>
                  <a:srgbClr val="4D4D4D"/>
                </a:solidFill>
                <a:effectLst/>
                <a:uLnTx/>
                <a:uFillTx/>
                <a:latin typeface="Arial" panose="020B0604020202020204" pitchFamily="34" charset="0"/>
              </a:rPr>
              <a:t>from taking part in the survey is accurately kept.</a:t>
            </a:r>
          </a:p>
          <a:p>
            <a:pPr marR="0" lvl="1" algn="l" defTabSz="914400" rtl="0" eaLnBrk="1" fontAlgn="auto" latinLnBrk="0" hangingPunct="1">
              <a:lnSpc>
                <a:spcPct val="114000"/>
              </a:lnSpc>
              <a:spcBef>
                <a:spcPts val="800"/>
              </a:spcBef>
              <a:spcAft>
                <a:spcPts val="0"/>
              </a:spcAft>
              <a:buClr>
                <a:srgbClr val="007B4E"/>
              </a:buClr>
              <a:buSzPct val="85000"/>
              <a:buFont typeface="Courier New" panose="02070309020205020404" pitchFamily="49" charset="0"/>
              <a:buChar char="o"/>
              <a:tabLst/>
              <a:defRPr/>
            </a:pPr>
            <a:r>
              <a:rPr kumimoji="0" lang="en-GB" sz="1600" b="0" i="0" u="none" strike="noStrike" kern="1200" cap="none" spc="0" normalizeH="0" baseline="0" noProof="0">
                <a:ln>
                  <a:noFill/>
                </a:ln>
                <a:solidFill>
                  <a:srgbClr val="4D4D4D"/>
                </a:solidFill>
                <a:effectLst/>
                <a:uLnTx/>
                <a:uFillTx/>
                <a:latin typeface="Arial" panose="020B0604020202020204" pitchFamily="34" charset="0"/>
              </a:rPr>
              <a:t>Ensure the total number of eligible service users who have dissented from the sharing of their details for any purpose other than their clinical care or who have dissented from taking part in the survey specifically are </a:t>
            </a:r>
            <a:r>
              <a:rPr kumimoji="0" lang="en-GB" sz="1600" b="1" i="0" u="none" strike="noStrike" kern="1200" cap="none" spc="0" normalizeH="0" baseline="0" noProof="0">
                <a:ln>
                  <a:noFill/>
                </a:ln>
                <a:solidFill>
                  <a:srgbClr val="4D4D4D"/>
                </a:solidFill>
                <a:effectLst/>
                <a:uLnTx/>
                <a:uFillTx/>
                <a:latin typeface="Arial" panose="020B0604020202020204" pitchFamily="34" charset="0"/>
              </a:rPr>
              <a:t>recorded in your sample declaration form and are excluded from your sample</a:t>
            </a:r>
            <a:r>
              <a:rPr kumimoji="0" lang="en-GB" sz="1600" b="0" i="0" u="none" strike="noStrike" kern="1200" cap="none" spc="0" normalizeH="0" baseline="0" noProof="0">
                <a:ln>
                  <a:noFill/>
                </a:ln>
                <a:solidFill>
                  <a:srgbClr val="4D4D4D"/>
                </a:solidFill>
                <a:effectLst/>
                <a:uLnTx/>
                <a:uFillTx/>
                <a:latin typeface="Arial" panose="020B0604020202020204" pitchFamily="34" charset="0"/>
              </a:rPr>
              <a:t>.</a:t>
            </a:r>
          </a:p>
          <a:p>
            <a:pPr marR="0" lvl="1" algn="l" defTabSz="914400" rtl="0" eaLnBrk="1" fontAlgn="auto" latinLnBrk="0" hangingPunct="1">
              <a:lnSpc>
                <a:spcPct val="114000"/>
              </a:lnSpc>
              <a:spcBef>
                <a:spcPts val="800"/>
              </a:spcBef>
              <a:spcAft>
                <a:spcPts val="0"/>
              </a:spcAft>
              <a:buClr>
                <a:srgbClr val="007B4E"/>
              </a:buClr>
              <a:buSzPct val="85000"/>
              <a:buFont typeface="Courier New" panose="02070309020205020404" pitchFamily="49" charset="0"/>
              <a:buChar char="o"/>
              <a:tabLst/>
              <a:defRPr/>
            </a:pPr>
            <a:r>
              <a:rPr kumimoji="0" lang="en-GB" sz="1600" b="0" i="0" u="none" strike="noStrike" kern="1200" cap="none" spc="0" normalizeH="0" baseline="0" noProof="0">
                <a:ln>
                  <a:noFill/>
                </a:ln>
                <a:solidFill>
                  <a:srgbClr val="4D4D4D"/>
                </a:solidFill>
                <a:effectLst/>
                <a:uLnTx/>
                <a:uFillTx/>
                <a:latin typeface="Arial" panose="020B0604020202020204" pitchFamily="34" charset="0"/>
              </a:rPr>
              <a:t>Section 251 allows service user data to be shared outside of NHS trusts without gaining prior and explicit consent from these service users. In order for their contact data to be shared without consent to a third party, you have to </a:t>
            </a:r>
            <a:r>
              <a:rPr kumimoji="0" lang="en-GB" sz="1600" b="1" i="0" u="none" strike="noStrike" kern="1200" cap="none" spc="0" normalizeH="0" baseline="0" noProof="0">
                <a:ln>
                  <a:noFill/>
                </a:ln>
                <a:solidFill>
                  <a:srgbClr val="4D4D4D"/>
                </a:solidFill>
                <a:effectLst/>
                <a:uLnTx/>
                <a:uFillTx/>
                <a:latin typeface="Arial" panose="020B0604020202020204" pitchFamily="34" charset="0"/>
              </a:rPr>
              <a:t>display the dissent poster </a:t>
            </a:r>
            <a:r>
              <a:rPr kumimoji="0" lang="en-GB" sz="1600" b="0" i="0" u="none" strike="noStrike" kern="1200" cap="none" spc="0" normalizeH="0" baseline="0" noProof="0">
                <a:ln>
                  <a:noFill/>
                </a:ln>
                <a:solidFill>
                  <a:srgbClr val="4D4D4D"/>
                </a:solidFill>
                <a:effectLst/>
                <a:uLnTx/>
                <a:uFillTx/>
                <a:latin typeface="Arial" panose="020B0604020202020204" pitchFamily="34" charset="0"/>
              </a:rPr>
              <a:t>and </a:t>
            </a:r>
            <a:r>
              <a:rPr kumimoji="0" lang="en-GB" sz="1600" b="1" i="0" u="none" strike="noStrike" kern="1200" cap="none" spc="0" normalizeH="0" baseline="0" noProof="0">
                <a:ln>
                  <a:noFill/>
                </a:ln>
                <a:solidFill>
                  <a:srgbClr val="4D4D4D"/>
                </a:solidFill>
                <a:effectLst/>
                <a:uLnTx/>
                <a:uFillTx/>
                <a:latin typeface="Arial" panose="020B0604020202020204" pitchFamily="34" charset="0"/>
              </a:rPr>
              <a:t>provide 16/17-year-old service users with a leaflet</a:t>
            </a:r>
            <a:r>
              <a:rPr kumimoji="0" lang="en-GB" sz="18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a:t>
            </a:r>
          </a:p>
          <a:p>
            <a:pPr marL="684000" marR="0" lvl="2" indent="-342900" algn="l" defTabSz="914400" rtl="0" eaLnBrk="1" fontAlgn="auto" latinLnBrk="0" hangingPunct="1">
              <a:lnSpc>
                <a:spcPct val="114000"/>
              </a:lnSpc>
              <a:spcBef>
                <a:spcPts val="800"/>
              </a:spcBef>
              <a:spcAft>
                <a:spcPts val="0"/>
              </a:spcAft>
              <a:buClr>
                <a:srgbClr val="8A2700"/>
              </a:buClr>
              <a:buSzPct val="85000"/>
              <a:buFont typeface="Wingdings" panose="05000000000000000000" pitchFamily="2" charset="2"/>
              <a:buChar char="¡"/>
              <a:tabLst/>
              <a:defRPr/>
            </a:pPr>
            <a:endParaRPr kumimoji="0" lang="en-GB" sz="18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endParaRPr>
          </a:p>
          <a:p>
            <a:pPr marL="341100" marR="0" lvl="2" indent="0" algn="l" defTabSz="914400" rtl="0" eaLnBrk="1" fontAlgn="auto" latinLnBrk="0" hangingPunct="1">
              <a:lnSpc>
                <a:spcPct val="114000"/>
              </a:lnSpc>
              <a:spcBef>
                <a:spcPts val="800"/>
              </a:spcBef>
              <a:spcAft>
                <a:spcPts val="0"/>
              </a:spcAft>
              <a:buClr>
                <a:srgbClr val="8A2700"/>
              </a:buClr>
              <a:buSzPct val="85000"/>
              <a:buFont typeface="Wingdings" panose="05000000000000000000" pitchFamily="2" charset="2"/>
              <a:buNone/>
              <a:tabLst/>
              <a:defRPr/>
            </a:pPr>
            <a:endParaRPr kumimoji="0" lang="en-GB" sz="18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endParaRPr>
          </a:p>
          <a:p>
            <a:pPr marL="1332000" marR="0" lvl="4" indent="-342900" algn="l" defTabSz="914400" rtl="0" eaLnBrk="1" fontAlgn="auto" latinLnBrk="0" hangingPunct="1">
              <a:lnSpc>
                <a:spcPct val="114000"/>
              </a:lnSpc>
              <a:spcBef>
                <a:spcPts val="800"/>
              </a:spcBef>
              <a:spcAft>
                <a:spcPts val="0"/>
              </a:spcAft>
              <a:buClr>
                <a:srgbClr val="8A2700"/>
              </a:buClr>
              <a:buSzPct val="85000"/>
              <a:buFont typeface="Wingdings" panose="05000000000000000000" pitchFamily="2" charset="2"/>
              <a:buChar char="¡"/>
              <a:tabLst/>
              <a:defRPr/>
            </a:pPr>
            <a:endParaRPr kumimoji="0" lang="en-GB" sz="18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endParaRPr>
          </a:p>
          <a:p>
            <a:pPr marL="989100" marR="0" lvl="4" indent="0" algn="l" defTabSz="914400" rtl="0" eaLnBrk="1" fontAlgn="auto" latinLnBrk="0" hangingPunct="1">
              <a:lnSpc>
                <a:spcPct val="114000"/>
              </a:lnSpc>
              <a:spcBef>
                <a:spcPts val="800"/>
              </a:spcBef>
              <a:spcAft>
                <a:spcPts val="0"/>
              </a:spcAft>
              <a:buClr>
                <a:srgbClr val="8A2700"/>
              </a:buClr>
              <a:buSzPct val="85000"/>
              <a:buFont typeface="Wingdings" panose="05000000000000000000" pitchFamily="2" charset="2"/>
              <a:buNone/>
              <a:tabLst/>
              <a:defRPr/>
            </a:pPr>
            <a:endParaRPr kumimoji="0" lang="en-GB" sz="18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4A4A49"/>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78602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785" y="463621"/>
            <a:ext cx="10515600" cy="1325563"/>
          </a:xfrm>
        </p:spPr>
        <p:txBody>
          <a:bodyPr>
            <a:normAutofit/>
          </a:bodyPr>
          <a:lstStyle/>
          <a:p>
            <a:r>
              <a:rPr kumimoji="0" lang="en-US" sz="3000" b="0" i="0" u="none" strike="noStrike" kern="1200" cap="none" spc="0" normalizeH="0" baseline="0" noProof="0">
                <a:ln>
                  <a:noFill/>
                </a:ln>
                <a:solidFill>
                  <a:srgbClr val="007B4E"/>
                </a:solidFill>
                <a:effectLst/>
                <a:uLnTx/>
                <a:uFillTx/>
                <a:latin typeface="Arial" panose="020B0604020202020204"/>
                <a:ea typeface="+mj-ea"/>
                <a:cs typeface="+mj-cs"/>
              </a:rPr>
              <a:t>Section 251 requirements: dissent poster and 16/17-year-olds leaflet</a:t>
            </a:r>
            <a:endParaRPr lang="en-US" sz="3600">
              <a:solidFill>
                <a:srgbClr val="007B4E"/>
              </a:solidFill>
              <a:latin typeface="Arial" panose="020B0604020202020204" pitchFamily="34" charset="0"/>
              <a:cs typeface="Arial" panose="020B0604020202020204" pitchFamily="34" charset="0"/>
            </a:endParaRPr>
          </a:p>
        </p:txBody>
      </p:sp>
      <p:sp>
        <p:nvSpPr>
          <p:cNvPr id="7" name="Content Placeholder 1">
            <a:extLst>
              <a:ext uri="{FF2B5EF4-FFF2-40B4-BE49-F238E27FC236}">
                <a16:creationId xmlns:a16="http://schemas.microsoft.com/office/drawing/2014/main" id="{12FA40F3-D755-A4EE-90D8-13C75D982F51}"/>
              </a:ext>
            </a:extLst>
          </p:cNvPr>
          <p:cNvSpPr txBox="1">
            <a:spLocks/>
          </p:cNvSpPr>
          <p:nvPr/>
        </p:nvSpPr>
        <p:spPr>
          <a:xfrm>
            <a:off x="665617" y="1789184"/>
            <a:ext cx="7548291" cy="4249194"/>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14000"/>
              </a:lnSpc>
              <a:spcBef>
                <a:spcPts val="800"/>
              </a:spcBef>
              <a:spcAft>
                <a:spcPts val="0"/>
              </a:spcAft>
              <a:buClr>
                <a:srgbClr val="007B4E"/>
              </a:buClr>
              <a:buSzPct val="85000"/>
              <a:buNone/>
              <a:tabLst/>
              <a:defRPr/>
            </a:pPr>
            <a:r>
              <a:rPr kumimoji="0" lang="en-GB" sz="1600" b="1" i="0" u="none" strike="noStrike" kern="1200" cap="none" spc="0" normalizeH="0" baseline="0" noProof="0">
                <a:ln>
                  <a:noFill/>
                </a:ln>
                <a:solidFill>
                  <a:srgbClr val="007B4E"/>
                </a:solidFill>
                <a:effectLst/>
                <a:uLnTx/>
                <a:uFillTx/>
                <a:latin typeface="Arial" panose="020B0604020202020204"/>
                <a:ea typeface="+mn-ea"/>
                <a:cs typeface="Arial" panose="020B0604020202020204" pitchFamily="34" charset="0"/>
              </a:rPr>
              <a:t>Dissent posters </a:t>
            </a:r>
            <a:r>
              <a:rPr kumimoji="0" lang="en-GB" sz="1600" b="0" i="0" u="none" strike="noStrike" kern="1200" cap="none" spc="0" normalizeH="0" baseline="0" noProof="0">
                <a:ln>
                  <a:noFill/>
                </a:ln>
                <a:solidFill>
                  <a:srgbClr val="4D4D4D"/>
                </a:solidFill>
                <a:effectLst/>
                <a:uLnTx/>
                <a:uFillTx/>
                <a:latin typeface="Arial" panose="020B0604020202020204"/>
                <a:ea typeface="+mn-ea"/>
                <a:cs typeface="Arial" panose="020B0604020202020204" pitchFamily="34" charset="0"/>
              </a:rPr>
              <a:t>give service users the opportunity to opt-out (available on the </a:t>
            </a:r>
            <a:r>
              <a:rPr kumimoji="0" lang="en-GB" sz="1600" b="0" i="0" u="none" strike="noStrike" kern="1200" cap="none" spc="0" normalizeH="0" baseline="0" noProof="0">
                <a:ln>
                  <a:noFill/>
                </a:ln>
                <a:solidFill>
                  <a:schemeClr val="accent3"/>
                </a:solidFill>
                <a:effectLst/>
                <a:uLnTx/>
                <a:uFillTx/>
                <a:latin typeface="Arial" panose="020B0604020202020204"/>
                <a:ea typeface="+mn-ea"/>
                <a:cs typeface="Arial" panose="020B0604020202020204" pitchFamily="34" charset="0"/>
                <a:hlinkClick r:id="rId3">
                  <a:extLst>
                    <a:ext uri="{A12FA001-AC4F-418D-AE19-62706E023703}">
                      <ahyp:hlinkClr xmlns:ahyp="http://schemas.microsoft.com/office/drawing/2018/hyperlinkcolor" val="tx"/>
                    </a:ext>
                  </a:extLst>
                </a:hlinkClick>
              </a:rPr>
              <a:t>NHS Surveys website</a:t>
            </a:r>
            <a:r>
              <a:rPr kumimoji="0" lang="en-GB" sz="1600" b="0" i="0" u="none" strike="noStrike" kern="1200" cap="none" spc="0" normalizeH="0" baseline="0" noProof="0">
                <a:ln>
                  <a:noFill/>
                </a:ln>
                <a:solidFill>
                  <a:srgbClr val="4D4D4D"/>
                </a:solidFill>
                <a:effectLst/>
                <a:uLnTx/>
                <a:uFillTx/>
                <a:latin typeface="Arial" panose="020B0604020202020204"/>
                <a:ea typeface="+mn-ea"/>
                <a:cs typeface="Arial" panose="020B0604020202020204" pitchFamily="34" charset="0"/>
              </a:rPr>
              <a:t>).</a:t>
            </a:r>
          </a:p>
          <a:p>
            <a:pPr lvl="1">
              <a:buClr>
                <a:srgbClr val="007B4E"/>
              </a:buClr>
              <a:buFont typeface="Courier New" panose="02070309020205020404" pitchFamily="49" charset="0"/>
              <a:buChar char="o"/>
              <a:defRPr/>
            </a:pPr>
            <a:r>
              <a:rPr lang="en-GB" sz="1600">
                <a:solidFill>
                  <a:srgbClr val="4D4D4D"/>
                </a:solidFill>
                <a:latin typeface="Arial" panose="020B0604020202020204" pitchFamily="34" charset="0"/>
              </a:rPr>
              <a:t>Posters </a:t>
            </a:r>
            <a:r>
              <a:rPr lang="en-GB" sz="1600" b="1">
                <a:solidFill>
                  <a:srgbClr val="4D4D4D"/>
                </a:solidFill>
                <a:latin typeface="Arial" panose="020B0604020202020204" pitchFamily="34" charset="0"/>
              </a:rPr>
              <a:t>MUST</a:t>
            </a:r>
            <a:r>
              <a:rPr lang="en-GB" sz="1600">
                <a:solidFill>
                  <a:srgbClr val="4D4D4D"/>
                </a:solidFill>
                <a:latin typeface="Arial" panose="020B0604020202020204" pitchFamily="34" charset="0"/>
              </a:rPr>
              <a:t> be displayed during the sampling months (April &amp; May 2026) to comply with Section 251 requirements. </a:t>
            </a:r>
          </a:p>
          <a:p>
            <a:pPr lvl="1">
              <a:buClr>
                <a:srgbClr val="007B4E"/>
              </a:buClr>
              <a:buFont typeface="Courier New" panose="02070309020205020404" pitchFamily="49" charset="0"/>
              <a:buChar char="o"/>
              <a:defRPr/>
            </a:pPr>
            <a:r>
              <a:rPr lang="en-GB" sz="1600">
                <a:solidFill>
                  <a:srgbClr val="4D4D4D"/>
                </a:solidFill>
                <a:latin typeface="Arial" panose="020B0604020202020204" pitchFamily="34" charset="0"/>
              </a:rPr>
              <a:t>Posters are available in English, and have been translated into the 12 most commonly spoken languages in England as well as languages requested by trusts. There are 12 translations available:</a:t>
            </a:r>
          </a:p>
          <a:p>
            <a:pPr lvl="2">
              <a:buClr>
                <a:srgbClr val="007B4E"/>
              </a:buClr>
              <a:buFont typeface="Courier New" panose="02070309020205020404" pitchFamily="49" charset="0"/>
              <a:buChar char="o"/>
              <a:defRPr/>
            </a:pPr>
            <a:r>
              <a:rPr lang="en-GB" sz="1600">
                <a:solidFill>
                  <a:srgbClr val="4D4D4D"/>
                </a:solidFill>
                <a:latin typeface="Arial" panose="020B0604020202020204" pitchFamily="34" charset="0"/>
                <a:cs typeface="Arial" panose="020B0604020202020204" pitchFamily="34" charset="0"/>
              </a:rPr>
              <a:t>Arabic, Bengali, Gujarati, Indian Punjabi, Italian, Kurdish Sorani, Polish, Portuguese, Romanian, Spanish, Ukrainian and Urdu</a:t>
            </a:r>
            <a:endParaRPr lang="en-US" sz="1600">
              <a:solidFill>
                <a:srgbClr val="007B4E"/>
              </a:solidFill>
              <a:latin typeface="Arial" panose="020B0604020202020204" pitchFamily="34" charset="0"/>
              <a:cs typeface="Arial" panose="020B0604020202020204" pitchFamily="34" charset="0"/>
            </a:endParaRPr>
          </a:p>
          <a:p>
            <a:pPr>
              <a:buClr>
                <a:srgbClr val="007B4E"/>
              </a:buClr>
              <a:defRPr/>
            </a:pPr>
            <a:r>
              <a:rPr lang="en-US" sz="1600">
                <a:solidFill>
                  <a:srgbClr val="4D4D4D"/>
                </a:solidFill>
                <a:latin typeface="Arial" panose="020B0604020202020204" pitchFamily="34" charset="0"/>
                <a:cs typeface="Arial" panose="020B0604020202020204" pitchFamily="34" charset="0"/>
              </a:rPr>
              <a:t>The </a:t>
            </a:r>
            <a:r>
              <a:rPr lang="en-US" sz="1600" b="1">
                <a:solidFill>
                  <a:srgbClr val="007B4E"/>
                </a:solidFill>
                <a:latin typeface="Arial" panose="020B0604020202020204" pitchFamily="34" charset="0"/>
                <a:cs typeface="Arial" panose="020B0604020202020204" pitchFamily="34" charset="0"/>
              </a:rPr>
              <a:t>16/17-year-olds leaflet </a:t>
            </a:r>
            <a:r>
              <a:rPr lang="en-GB" sz="1600">
                <a:solidFill>
                  <a:srgbClr val="4D4D4D"/>
                </a:solidFill>
                <a:latin typeface="Arial" panose="020B0604020202020204" pitchFamily="34" charset="0"/>
                <a:cs typeface="Arial" panose="020B0604020202020204" pitchFamily="34" charset="0"/>
              </a:rPr>
              <a:t>should be shared with service users throughout the sampling months (and preferably until the end of the sampling period) on your trust’s website, in or around the trust (e.g. on noticeboards) and be handed out to service users when they attend appointments.</a:t>
            </a:r>
          </a:p>
          <a:p>
            <a:pPr>
              <a:buClr>
                <a:srgbClr val="007B4E"/>
              </a:buClr>
              <a:buFont typeface="Courier New" panose="02070309020205020404" pitchFamily="49" charset="0"/>
              <a:buChar char="o"/>
              <a:defRPr/>
            </a:pPr>
            <a:endParaRPr kumimoji="0" lang="en-GB" sz="1600" b="0" i="0" u="none" strike="noStrike" kern="1200" cap="none" spc="0" normalizeH="0" baseline="0" noProof="0">
              <a:ln>
                <a:noFill/>
              </a:ln>
              <a:solidFill>
                <a:srgbClr val="4A4A49"/>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927E9144-56CD-419B-1A90-F24B40F17DA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51785" y="2377741"/>
            <a:ext cx="1721450" cy="2522814"/>
          </a:xfrm>
          <a:prstGeom prst="rect">
            <a:avLst/>
          </a:prstGeom>
        </p:spPr>
      </p:pic>
      <p:pic>
        <p:nvPicPr>
          <p:cNvPr id="14" name="Picture 13">
            <a:extLst>
              <a:ext uri="{FF2B5EF4-FFF2-40B4-BE49-F238E27FC236}">
                <a16:creationId xmlns:a16="http://schemas.microsoft.com/office/drawing/2014/main" id="{AF6BBAAF-D521-3415-DF54-9A992EB10F9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446456" y="2415949"/>
            <a:ext cx="1697727" cy="2493932"/>
          </a:xfrm>
          <a:prstGeom prst="rect">
            <a:avLst/>
          </a:prstGeom>
        </p:spPr>
      </p:pic>
    </p:spTree>
    <p:extLst>
      <p:ext uri="{BB962C8B-B14F-4D97-AF65-F5344CB8AC3E}">
        <p14:creationId xmlns:p14="http://schemas.microsoft.com/office/powerpoint/2010/main" val="569509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ABC49-2EC4-4FF5-ABEE-8DEB72A22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FE73B7-AE35-FF8A-701C-F2204B75E331}"/>
              </a:ext>
            </a:extLst>
          </p:cNvPr>
          <p:cNvSpPr>
            <a:spLocks noGrp="1"/>
          </p:cNvSpPr>
          <p:nvPr>
            <p:ph type="title"/>
          </p:nvPr>
        </p:nvSpPr>
        <p:spPr>
          <a:xfrm>
            <a:off x="669926" y="641879"/>
            <a:ext cx="5578474" cy="461665"/>
          </a:xfrm>
        </p:spPr>
        <p:txBody>
          <a:bodyPr/>
          <a:lstStyle/>
          <a:p>
            <a:r>
              <a:rPr lang="en-GB">
                <a:latin typeface="Arial" panose="020B0604020202020204" pitchFamily="34" charset="0"/>
                <a:cs typeface="Arial" panose="020B0604020202020204" pitchFamily="34" charset="0"/>
              </a:rPr>
              <a:t>Demographic Batch Service (</a:t>
            </a:r>
            <a:r>
              <a:rPr lang="en-US">
                <a:latin typeface="Arial" panose="020B0604020202020204" pitchFamily="34" charset="0"/>
                <a:cs typeface="Arial" panose="020B0604020202020204" pitchFamily="34" charset="0"/>
              </a:rPr>
              <a:t>DBS) Checks</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9679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120" y="233032"/>
            <a:ext cx="10515600" cy="1325563"/>
          </a:xfrm>
        </p:spPr>
        <p:txBody>
          <a:bodyPr>
            <a:normAutofit/>
          </a:bodyPr>
          <a:lstStyle/>
          <a:p>
            <a:r>
              <a:rPr lang="en-US" sz="3000">
                <a:solidFill>
                  <a:srgbClr val="007B4E"/>
                </a:solidFill>
                <a:latin typeface="Arial" panose="020B0604020202020204" pitchFamily="34" charset="0"/>
                <a:cs typeface="Arial" panose="020B0604020202020204" pitchFamily="34" charset="0"/>
              </a:rPr>
              <a:t>DBS checks</a:t>
            </a:r>
          </a:p>
        </p:txBody>
      </p:sp>
      <p:sp>
        <p:nvSpPr>
          <p:cNvPr id="13" name="Content Placeholder 2">
            <a:extLst>
              <a:ext uri="{FF2B5EF4-FFF2-40B4-BE49-F238E27FC236}">
                <a16:creationId xmlns:a16="http://schemas.microsoft.com/office/drawing/2014/main" id="{48E23562-2BDF-3447-3EAB-B4C4B8CABA64}"/>
              </a:ext>
            </a:extLst>
          </p:cNvPr>
          <p:cNvSpPr txBox="1">
            <a:spLocks/>
          </p:cNvSpPr>
          <p:nvPr/>
        </p:nvSpPr>
        <p:spPr>
          <a:xfrm>
            <a:off x="516835" y="1271245"/>
            <a:ext cx="6626916" cy="4186580"/>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sz="1200">
                <a:latin typeface="Arial" panose="020B0604020202020204"/>
              </a:rPr>
              <a:t>A change has been made to the process of conducting DBS and local checks for the CMH26 Survey.</a:t>
            </a:r>
          </a:p>
          <a:p>
            <a:pPr lvl="1">
              <a:spcBef>
                <a:spcPts val="400"/>
              </a:spcBef>
            </a:pPr>
            <a:endParaRPr sz="100">
              <a:latin typeface="Arial" panose="020B0604020202020204"/>
            </a:endParaRPr>
          </a:p>
          <a:p>
            <a:pPr lvl="1"/>
            <a:r>
              <a:rPr sz="1200" b="1">
                <a:latin typeface="Arial" panose="020B0604020202020204"/>
              </a:rPr>
              <a:t>What has changed:</a:t>
            </a:r>
          </a:p>
          <a:p>
            <a:pPr lvl="2"/>
            <a:r>
              <a:rPr sz="1200">
                <a:latin typeface="Arial" panose="020B0604020202020204"/>
              </a:rPr>
              <a:t>DBS </a:t>
            </a:r>
            <a:r>
              <a:rPr sz="1200" b="1">
                <a:latin typeface="Arial" panose="020B0604020202020204"/>
              </a:rPr>
              <a:t>and</a:t>
            </a:r>
            <a:r>
              <a:rPr sz="1200">
                <a:latin typeface="Arial" panose="020B0604020202020204"/>
              </a:rPr>
              <a:t> local checks were previously required if it had been more than 2 weeks (10 working days) between the time of the sample being drawn and the first mailing. This has now been adjusted to offer greater flexibility to trusts and contractors. </a:t>
            </a:r>
          </a:p>
          <a:p>
            <a:pPr lvl="2"/>
            <a:r>
              <a:rPr sz="1200">
                <a:latin typeface="Arial" panose="020B0604020202020204"/>
              </a:rPr>
              <a:t>Going forwards, trusts will have the choice </a:t>
            </a:r>
            <a:r>
              <a:rPr sz="1200" b="1">
                <a:latin typeface="Arial" panose="020B0604020202020204"/>
              </a:rPr>
              <a:t>to conduct a DBS check and / or a local check</a:t>
            </a:r>
            <a:r>
              <a:rPr sz="1200">
                <a:latin typeface="Arial" panose="020B0604020202020204"/>
              </a:rPr>
              <a:t> if it has been more than 2 weeks between the time of the sample being drawn and the first mailing being sent. One of these checks MUST be done but both are not necessary. </a:t>
            </a:r>
          </a:p>
          <a:p>
            <a:pPr lvl="2"/>
            <a:r>
              <a:rPr sz="1200">
                <a:latin typeface="Arial" panose="020B0604020202020204"/>
              </a:rPr>
              <a:t>Trusts and contractors will need to discuss and agree which checks will be conducted (both or just one) and who will be responsible for conducting the checks.</a:t>
            </a:r>
          </a:p>
          <a:p>
            <a:pPr lvl="1"/>
            <a:r>
              <a:rPr sz="1200" b="1">
                <a:latin typeface="Arial" panose="020B0604020202020204"/>
              </a:rPr>
              <a:t>What remains the same:</a:t>
            </a:r>
          </a:p>
          <a:p>
            <a:pPr lvl="2"/>
            <a:r>
              <a:rPr sz="1200">
                <a:latin typeface="Arial" panose="020B0604020202020204"/>
              </a:rPr>
              <a:t>First checks are completed when the initial samples are drawn by the trusts. </a:t>
            </a:r>
            <a:r>
              <a:rPr sz="1200" b="1" u="sng">
                <a:latin typeface="Arial" panose="020B0604020202020204"/>
              </a:rPr>
              <a:t>Trusts</a:t>
            </a:r>
            <a:r>
              <a:rPr sz="1200">
                <a:latin typeface="Arial" panose="020B0604020202020204"/>
              </a:rPr>
              <a:t> must conduct both a DBS check </a:t>
            </a:r>
            <a:r>
              <a:rPr sz="1200" b="1" u="sng">
                <a:latin typeface="Arial" panose="020B0604020202020204"/>
              </a:rPr>
              <a:t>AND</a:t>
            </a:r>
            <a:r>
              <a:rPr sz="1200">
                <a:latin typeface="Arial" panose="020B0604020202020204"/>
              </a:rPr>
              <a:t> a local check on the initial sample of 1,250 service users. </a:t>
            </a:r>
          </a:p>
          <a:p>
            <a:pPr lvl="2"/>
            <a:r>
              <a:rPr sz="1200">
                <a:latin typeface="Arial" panose="020B0604020202020204"/>
              </a:rPr>
              <a:t>After first checks, and upon agreement with the trust, contractors can conduct DBS checks on trusts’ behalf; this includes DBS checks prior to the first mailing and in between each mailing. </a:t>
            </a:r>
          </a:p>
          <a:p>
            <a:pPr lvl="2"/>
            <a:r>
              <a:rPr sz="1200">
                <a:latin typeface="Arial" panose="020B0604020202020204"/>
              </a:rPr>
              <a:t>DBS and / or local checks must be run prior to the second mailing and third mailing to avoid sending reminders to service users who have died in between mailings. </a:t>
            </a:r>
          </a:p>
          <a:p>
            <a:pPr lvl="2"/>
            <a:endParaRPr sz="1200">
              <a:latin typeface="Arial" panose="020B0604020202020204"/>
            </a:endParaRPr>
          </a:p>
          <a:p>
            <a:pPr lvl="1"/>
            <a:endParaRPr sz="1200">
              <a:latin typeface="Arial" panose="020B0604020202020204"/>
            </a:endParaRPr>
          </a:p>
          <a:p>
            <a:pPr lvl="2"/>
            <a:endParaRPr sz="1200" b="1">
              <a:latin typeface="Arial" panose="020B0604020202020204"/>
            </a:endParaRPr>
          </a:p>
          <a:p>
            <a:endParaRPr lang="en-GB" sz="1600">
              <a:solidFill>
                <a:srgbClr val="4A4A49"/>
              </a:solidFill>
              <a:latin typeface="Arial" panose="020B0604020202020204"/>
            </a:endParaRPr>
          </a:p>
        </p:txBody>
      </p:sp>
      <p:grpSp>
        <p:nvGrpSpPr>
          <p:cNvPr id="14" name="Group 13">
            <a:extLst>
              <a:ext uri="{FF2B5EF4-FFF2-40B4-BE49-F238E27FC236}">
                <a16:creationId xmlns:a16="http://schemas.microsoft.com/office/drawing/2014/main" id="{FCB136C1-89F4-7083-DC43-CAE55333AF84}"/>
              </a:ext>
            </a:extLst>
          </p:cNvPr>
          <p:cNvGrpSpPr/>
          <p:nvPr/>
        </p:nvGrpSpPr>
        <p:grpSpPr>
          <a:xfrm>
            <a:off x="7971502" y="1390650"/>
            <a:ext cx="2476500" cy="4942603"/>
            <a:chOff x="8229599" y="1390650"/>
            <a:chExt cx="2476500" cy="4942603"/>
          </a:xfrm>
        </p:grpSpPr>
        <p:sp>
          <p:nvSpPr>
            <p:cNvPr id="15" name="Rectangle 14">
              <a:extLst>
                <a:ext uri="{FF2B5EF4-FFF2-40B4-BE49-F238E27FC236}">
                  <a16:creationId xmlns:a16="http://schemas.microsoft.com/office/drawing/2014/main" id="{8175C3F4-E143-579C-64FA-74698DFC955C}"/>
                </a:ext>
              </a:extLst>
            </p:cNvPr>
            <p:cNvSpPr/>
            <p:nvPr/>
          </p:nvSpPr>
          <p:spPr>
            <a:xfrm>
              <a:off x="8229599" y="1390650"/>
              <a:ext cx="2476500" cy="790575"/>
            </a:xfrm>
            <a:prstGeom prst="rect">
              <a:avLst/>
            </a:prstGeom>
            <a:solidFill>
              <a:srgbClr val="FFFFFF"/>
            </a:solidFill>
            <a:ln w="12700" cap="flat" cmpd="sng" algn="ctr">
              <a:solidFill>
                <a:srgbClr val="007B4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007B4E"/>
                  </a:solidFill>
                  <a:effectLst/>
                  <a:uLnTx/>
                  <a:uFillTx/>
                  <a:latin typeface="Arial" panose="020B0604020202020204"/>
                  <a:ea typeface="+mn-ea"/>
                  <a:cs typeface="+mn-cs"/>
                </a:rPr>
                <a:t>Drawing sample</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0" cap="none" spc="0" normalizeH="0" baseline="0" noProof="0">
                  <a:ln>
                    <a:noFill/>
                  </a:ln>
                  <a:solidFill>
                    <a:srgbClr val="4A4A49"/>
                  </a:solidFill>
                  <a:effectLst/>
                  <a:uLnTx/>
                  <a:uFillTx/>
                  <a:latin typeface="Arial" panose="020B0604020202020204"/>
                  <a:ea typeface="+mn-ea"/>
                  <a:cs typeface="+mn-cs"/>
                </a:rPr>
                <a:t>DBS check required</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0" cap="none" spc="0" normalizeH="0" baseline="0" noProof="0">
                  <a:ln>
                    <a:noFill/>
                  </a:ln>
                  <a:solidFill>
                    <a:srgbClr val="4A4A49"/>
                  </a:solidFill>
                  <a:effectLst/>
                  <a:uLnTx/>
                  <a:uFillTx/>
                  <a:latin typeface="Arial" panose="020B0604020202020204"/>
                  <a:ea typeface="+mn-ea"/>
                  <a:cs typeface="+mn-cs"/>
                </a:rPr>
                <a:t>Local check required</a:t>
              </a:r>
            </a:p>
          </p:txBody>
        </p:sp>
        <p:sp>
          <p:nvSpPr>
            <p:cNvPr id="16" name="Rectangle 15">
              <a:extLst>
                <a:ext uri="{FF2B5EF4-FFF2-40B4-BE49-F238E27FC236}">
                  <a16:creationId xmlns:a16="http://schemas.microsoft.com/office/drawing/2014/main" id="{E82767D3-D17F-C012-748E-C4F487069ABA}"/>
                </a:ext>
              </a:extLst>
            </p:cNvPr>
            <p:cNvSpPr/>
            <p:nvPr/>
          </p:nvSpPr>
          <p:spPr>
            <a:xfrm>
              <a:off x="8229599" y="2573960"/>
              <a:ext cx="2476500" cy="1392673"/>
            </a:xfrm>
            <a:prstGeom prst="rect">
              <a:avLst/>
            </a:prstGeom>
            <a:solidFill>
              <a:srgbClr val="FFFFFF"/>
            </a:solidFill>
            <a:ln w="12700" cap="flat" cmpd="sng" algn="ctr">
              <a:solidFill>
                <a:srgbClr val="007B4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007B4E"/>
                  </a:solidFill>
                  <a:effectLst/>
                  <a:uLnTx/>
                  <a:uFillTx/>
                  <a:latin typeface="Arial" panose="020B0604020202020204"/>
                  <a:ea typeface="+mn-ea"/>
                  <a:cs typeface="+mn-cs"/>
                </a:rPr>
                <a:t>Mailing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4A4A49"/>
                  </a:solidFill>
                  <a:effectLst/>
                  <a:uLnTx/>
                  <a:uFillTx/>
                  <a:latin typeface="Arial" panose="020B0604020202020204"/>
                  <a:ea typeface="+mn-ea"/>
                  <a:cs typeface="+mn-cs"/>
                </a:rPr>
                <a:t>If &gt;2 weeks has passed since first checks made: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rgbClr val="4A4A49"/>
                </a:solidFill>
                <a:effectLst/>
                <a:uLnTx/>
                <a:uFillTx/>
                <a:latin typeface="Arial" panose="020B0604020202020204"/>
                <a:ea typeface="+mn-ea"/>
                <a:cs typeface="+mn-cs"/>
              </a:endParaRP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0" cap="none" spc="0" normalizeH="0" baseline="0" noProof="0">
                  <a:ln>
                    <a:noFill/>
                  </a:ln>
                  <a:solidFill>
                    <a:srgbClr val="4A4A49"/>
                  </a:solidFill>
                  <a:effectLst/>
                  <a:uLnTx/>
                  <a:uFillTx/>
                  <a:latin typeface="Arial" panose="020B0604020202020204"/>
                  <a:ea typeface="+mn-ea"/>
                  <a:cs typeface="+mn-cs"/>
                </a:rPr>
                <a:t>DBS check and / or local check</a:t>
              </a:r>
            </a:p>
          </p:txBody>
        </p:sp>
        <p:sp>
          <p:nvSpPr>
            <p:cNvPr id="17" name="Arrow: Down 16">
              <a:extLst>
                <a:ext uri="{FF2B5EF4-FFF2-40B4-BE49-F238E27FC236}">
                  <a16:creationId xmlns:a16="http://schemas.microsoft.com/office/drawing/2014/main" id="{D1CE8773-3D89-CB2E-B4F9-25BC388857FA}"/>
                </a:ext>
              </a:extLst>
            </p:cNvPr>
            <p:cNvSpPr/>
            <p:nvPr/>
          </p:nvSpPr>
          <p:spPr>
            <a:xfrm>
              <a:off x="9375627" y="2191855"/>
              <a:ext cx="184002" cy="371475"/>
            </a:xfrm>
            <a:prstGeom prst="downArrow">
              <a:avLst/>
            </a:prstGeom>
            <a:solidFill>
              <a:srgbClr val="007B4E"/>
            </a:solidFill>
            <a:ln w="12700" cap="flat" cmpd="sng" algn="ctr">
              <a:solidFill>
                <a:srgbClr val="007B4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76CEE16A-2F3B-DBD0-D4FE-F4DF3D2E5CA3}"/>
                </a:ext>
              </a:extLst>
            </p:cNvPr>
            <p:cNvSpPr/>
            <p:nvPr/>
          </p:nvSpPr>
          <p:spPr>
            <a:xfrm>
              <a:off x="8229599" y="4359368"/>
              <a:ext cx="2476500" cy="790575"/>
            </a:xfrm>
            <a:prstGeom prst="rect">
              <a:avLst/>
            </a:prstGeom>
            <a:solidFill>
              <a:srgbClr val="FFFFFF"/>
            </a:solidFill>
            <a:ln w="12700" cap="flat" cmpd="sng" algn="ctr">
              <a:solidFill>
                <a:srgbClr val="007B4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007B4E"/>
                  </a:solidFill>
                  <a:effectLst/>
                  <a:uLnTx/>
                  <a:uFillTx/>
                  <a:latin typeface="Arial" panose="020B0604020202020204"/>
                  <a:ea typeface="+mn-ea"/>
                  <a:cs typeface="+mn-cs"/>
                </a:rPr>
                <a:t>Mailing 2</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0" cap="none" spc="0" normalizeH="0" baseline="0" noProof="0">
                  <a:ln>
                    <a:noFill/>
                  </a:ln>
                  <a:solidFill>
                    <a:srgbClr val="4A4A49"/>
                  </a:solidFill>
                  <a:effectLst/>
                  <a:uLnTx/>
                  <a:uFillTx/>
                  <a:latin typeface="Arial" panose="020B0604020202020204"/>
                  <a:ea typeface="+mn-ea"/>
                  <a:cs typeface="+mn-cs"/>
                </a:rPr>
                <a:t>DBS check and / or local check</a:t>
              </a:r>
            </a:p>
          </p:txBody>
        </p:sp>
        <p:sp>
          <p:nvSpPr>
            <p:cNvPr id="19" name="Arrow: Down 18">
              <a:extLst>
                <a:ext uri="{FF2B5EF4-FFF2-40B4-BE49-F238E27FC236}">
                  <a16:creationId xmlns:a16="http://schemas.microsoft.com/office/drawing/2014/main" id="{026444A4-4B90-CF2C-B874-E2E0C0C543A4}"/>
                </a:ext>
              </a:extLst>
            </p:cNvPr>
            <p:cNvSpPr/>
            <p:nvPr/>
          </p:nvSpPr>
          <p:spPr>
            <a:xfrm>
              <a:off x="9375627" y="5160573"/>
              <a:ext cx="184002" cy="371475"/>
            </a:xfrm>
            <a:prstGeom prst="downArrow">
              <a:avLst/>
            </a:prstGeom>
            <a:solidFill>
              <a:srgbClr val="007B4E"/>
            </a:solidFill>
            <a:ln w="12700" cap="flat" cmpd="sng" algn="ctr">
              <a:solidFill>
                <a:srgbClr val="007B4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Arrow: Down 19">
              <a:extLst>
                <a:ext uri="{FF2B5EF4-FFF2-40B4-BE49-F238E27FC236}">
                  <a16:creationId xmlns:a16="http://schemas.microsoft.com/office/drawing/2014/main" id="{8A576A1D-F3DF-310C-5983-466DEF9B543F}"/>
                </a:ext>
              </a:extLst>
            </p:cNvPr>
            <p:cNvSpPr/>
            <p:nvPr/>
          </p:nvSpPr>
          <p:spPr>
            <a:xfrm>
              <a:off x="9375627" y="3977263"/>
              <a:ext cx="184002" cy="371475"/>
            </a:xfrm>
            <a:prstGeom prst="downArrow">
              <a:avLst/>
            </a:prstGeom>
            <a:solidFill>
              <a:srgbClr val="007B4E"/>
            </a:solidFill>
            <a:ln w="12700" cap="flat" cmpd="sng" algn="ctr">
              <a:solidFill>
                <a:srgbClr val="007B4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0509259-BD13-6909-9AB8-B09DB21453DD}"/>
                </a:ext>
              </a:extLst>
            </p:cNvPr>
            <p:cNvSpPr/>
            <p:nvPr/>
          </p:nvSpPr>
          <p:spPr>
            <a:xfrm>
              <a:off x="8229599" y="5542678"/>
              <a:ext cx="2476500" cy="790575"/>
            </a:xfrm>
            <a:prstGeom prst="rect">
              <a:avLst/>
            </a:prstGeom>
            <a:solidFill>
              <a:srgbClr val="FFFFFF"/>
            </a:solidFill>
            <a:ln w="12700" cap="flat" cmpd="sng" algn="ctr">
              <a:solidFill>
                <a:srgbClr val="007B4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007B4E"/>
                  </a:solidFill>
                  <a:effectLst/>
                  <a:uLnTx/>
                  <a:uFillTx/>
                  <a:latin typeface="Arial" panose="020B0604020202020204"/>
                  <a:ea typeface="+mn-ea"/>
                  <a:cs typeface="+mn-cs"/>
                </a:rPr>
                <a:t>Mailing 3</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0" cap="none" spc="0" normalizeH="0" baseline="0" noProof="0">
                  <a:ln>
                    <a:noFill/>
                  </a:ln>
                  <a:solidFill>
                    <a:srgbClr val="4A4A49"/>
                  </a:solidFill>
                  <a:effectLst/>
                  <a:uLnTx/>
                  <a:uFillTx/>
                  <a:latin typeface="Arial" panose="020B0604020202020204"/>
                  <a:ea typeface="+mn-ea"/>
                  <a:cs typeface="+mn-cs"/>
                </a:rPr>
                <a:t>DBS check and / or local check</a:t>
              </a:r>
            </a:p>
          </p:txBody>
        </p:sp>
      </p:grpSp>
    </p:spTree>
    <p:extLst>
      <p:ext uri="{BB962C8B-B14F-4D97-AF65-F5344CB8AC3E}">
        <p14:creationId xmlns:p14="http://schemas.microsoft.com/office/powerpoint/2010/main" val="3380953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A5F06-EE29-17EE-7765-26F9B56662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B32E76C-3C2E-7112-C7D5-0853AD1BB2EA}"/>
              </a:ext>
            </a:extLst>
          </p:cNvPr>
          <p:cNvSpPr>
            <a:spLocks noGrp="1"/>
          </p:cNvSpPr>
          <p:nvPr>
            <p:ph type="title"/>
          </p:nvPr>
        </p:nvSpPr>
        <p:spPr>
          <a:xfrm>
            <a:off x="632618" y="683334"/>
            <a:ext cx="11155361" cy="461665"/>
          </a:xfrm>
        </p:spPr>
        <p:txBody>
          <a:bodyPr>
            <a:noAutofit/>
          </a:bodyPr>
          <a:lstStyle/>
          <a:p>
            <a:r>
              <a:rPr lang="en-US" sz="3000">
                <a:solidFill>
                  <a:srgbClr val="007B4E"/>
                </a:solidFill>
              </a:rPr>
              <a:t>Generic NPSP Instruction Documents</a:t>
            </a:r>
            <a:endParaRPr lang="en-GB" sz="3000">
              <a:solidFill>
                <a:srgbClr val="007B4E"/>
              </a:solidFill>
            </a:endParaRPr>
          </a:p>
        </p:txBody>
      </p:sp>
      <p:sp>
        <p:nvSpPr>
          <p:cNvPr id="6" name="Content Placeholder 2">
            <a:extLst>
              <a:ext uri="{FF2B5EF4-FFF2-40B4-BE49-F238E27FC236}">
                <a16:creationId xmlns:a16="http://schemas.microsoft.com/office/drawing/2014/main" id="{DA75EBB8-CF92-FA50-F374-4A3F21E85269}"/>
              </a:ext>
            </a:extLst>
          </p:cNvPr>
          <p:cNvSpPr>
            <a:spLocks noGrp="1"/>
          </p:cNvSpPr>
          <p:nvPr>
            <p:ph idx="1"/>
          </p:nvPr>
        </p:nvSpPr>
        <p:spPr>
          <a:xfrm>
            <a:off x="608965" y="1537900"/>
            <a:ext cx="10964562" cy="1261641"/>
          </a:xfrm>
        </p:spPr>
        <p:txBody>
          <a:bodyPr>
            <a:normAutofit/>
          </a:bodyPr>
          <a:lstStyle/>
          <a:p>
            <a:r>
              <a:rPr lang="en-GB" sz="1600">
                <a:solidFill>
                  <a:srgbClr val="4D4D4D"/>
                </a:solidFill>
                <a:cs typeface="Arial" panose="020B0604020202020204" pitchFamily="34" charset="0"/>
              </a:rPr>
              <a:t>Other instructional documents that are useful for implementing the 2026 Community Mental Health Survey can be found on the </a:t>
            </a:r>
            <a:r>
              <a:rPr lang="en-GB" sz="1600">
                <a:solidFill>
                  <a:srgbClr val="578591"/>
                </a:solidFill>
                <a:hlinkClick r:id="rId3">
                  <a:extLst>
                    <a:ext uri="{A12FA001-AC4F-418D-AE19-62706E023703}">
                      <ahyp:hlinkClr xmlns:ahyp="http://schemas.microsoft.com/office/drawing/2018/hyperlinkcolor" val="tx"/>
                    </a:ext>
                  </a:extLst>
                </a:hlinkClick>
              </a:rPr>
              <a:t>NHS Surveys website</a:t>
            </a:r>
            <a:r>
              <a:rPr lang="en-GB" sz="1600">
                <a:solidFill>
                  <a:srgbClr val="4D4D4D"/>
                </a:solidFill>
              </a:rPr>
              <a:t>:</a:t>
            </a:r>
          </a:p>
        </p:txBody>
      </p:sp>
      <p:graphicFrame>
        <p:nvGraphicFramePr>
          <p:cNvPr id="4" name="TextBox 7">
            <a:extLst>
              <a:ext uri="{FF2B5EF4-FFF2-40B4-BE49-F238E27FC236}">
                <a16:creationId xmlns:a16="http://schemas.microsoft.com/office/drawing/2014/main" id="{123739AD-75E7-FA1A-4EF4-7FE67BC2A707}"/>
              </a:ext>
            </a:extLst>
          </p:cNvPr>
          <p:cNvGraphicFramePr/>
          <p:nvPr>
            <p:extLst>
              <p:ext uri="{D42A27DB-BD31-4B8C-83A1-F6EECF244321}">
                <p14:modId xmlns:p14="http://schemas.microsoft.com/office/powerpoint/2010/main" val="397048505"/>
              </p:ext>
            </p:extLst>
          </p:nvPr>
        </p:nvGraphicFramePr>
        <p:xfrm>
          <a:off x="3577745" y="2168720"/>
          <a:ext cx="4429914" cy="43280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838974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356E22C-797A-FD3C-D6E3-5EAB37E0DA25}"/>
              </a:ext>
            </a:extLst>
          </p:cNvPr>
          <p:cNvSpPr txBox="1">
            <a:spLocks/>
          </p:cNvSpPr>
          <p:nvPr/>
        </p:nvSpPr>
        <p:spPr>
          <a:xfrm>
            <a:off x="688342" y="641879"/>
            <a:ext cx="5578474" cy="4616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a:ln>
                  <a:noFill/>
                </a:ln>
                <a:solidFill>
                  <a:srgbClr val="007B4E"/>
                </a:solidFill>
                <a:effectLst/>
                <a:uLnTx/>
                <a:uFillTx/>
                <a:latin typeface="Arial" panose="020B0604020202020204"/>
                <a:ea typeface="+mj-ea"/>
                <a:cs typeface="+mj-cs"/>
              </a:rPr>
              <a:t>Entering fieldwork</a:t>
            </a:r>
            <a:endParaRPr kumimoji="0" lang="en-GB" sz="3000" b="0" i="0" u="none" strike="noStrike" kern="1200" cap="none" spc="0" normalizeH="0" baseline="0" noProof="0">
              <a:ln>
                <a:noFill/>
              </a:ln>
              <a:solidFill>
                <a:srgbClr val="007B4E"/>
              </a:solidFill>
              <a:effectLst/>
              <a:uLnTx/>
              <a:uFillTx/>
              <a:latin typeface="Arial" panose="020B0604020202020204"/>
              <a:ea typeface="+mj-ea"/>
              <a:cs typeface="+mj-cs"/>
            </a:endParaRPr>
          </a:p>
        </p:txBody>
      </p:sp>
    </p:spTree>
    <p:extLst>
      <p:ext uri="{BB962C8B-B14F-4D97-AF65-F5344CB8AC3E}">
        <p14:creationId xmlns:p14="http://schemas.microsoft.com/office/powerpoint/2010/main" val="241468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92E7A-8912-9248-6A86-7ACEEB2A3695}"/>
            </a:ext>
          </a:extLst>
        </p:cNvPr>
        <p:cNvGrpSpPr/>
        <p:nvPr/>
      </p:nvGrpSpPr>
      <p:grpSpPr>
        <a:xfrm>
          <a:off x="0" y="0"/>
          <a:ext cx="0" cy="0"/>
          <a:chOff x="0" y="0"/>
          <a:chExt cx="0" cy="0"/>
        </a:xfrm>
      </p:grpSpPr>
      <p:sp>
        <p:nvSpPr>
          <p:cNvPr id="16" name="Content Placeholder 1">
            <a:extLst>
              <a:ext uri="{FF2B5EF4-FFF2-40B4-BE49-F238E27FC236}">
                <a16:creationId xmlns:a16="http://schemas.microsoft.com/office/drawing/2014/main" id="{CE15A385-93CF-B852-A344-6FD151CE3AB1}"/>
              </a:ext>
            </a:extLst>
          </p:cNvPr>
          <p:cNvSpPr txBox="1">
            <a:spLocks/>
          </p:cNvSpPr>
          <p:nvPr/>
        </p:nvSpPr>
        <p:spPr>
          <a:xfrm>
            <a:off x="734694" y="1269698"/>
            <a:ext cx="11155362" cy="4575255"/>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4D4639"/>
                </a:solidFill>
                <a:effectLst/>
                <a:uLnTx/>
                <a:uFillTx/>
                <a:latin typeface="Arial" panose="020B0604020202020204"/>
                <a:ea typeface="+mn-ea"/>
                <a:cs typeface="+mn-cs"/>
              </a:rPr>
              <a:t>Entering fieldwork on time or earlier will help your trust to maximise responses rates, providing your trust with more data.</a:t>
            </a:r>
          </a:p>
          <a:p>
            <a:pPr marL="1332000" marR="0" lvl="4" indent="-342900" algn="l" defTabSz="914400" rtl="0" eaLnBrk="1" fontAlgn="auto" latinLnBrk="0" hangingPunct="1">
              <a:lnSpc>
                <a:spcPct val="114000"/>
              </a:lnSpc>
              <a:spcBef>
                <a:spcPts val="800"/>
              </a:spcBef>
              <a:spcAft>
                <a:spcPts val="0"/>
              </a:spcAft>
              <a:buClr>
                <a:srgbClr val="8A2700"/>
              </a:buClr>
              <a:buSzPct val="85000"/>
              <a:buFont typeface="Wingdings" panose="05000000000000000000" pitchFamily="2" charset="2"/>
              <a:buChar char="¡"/>
              <a:tabLst/>
              <a:defRPr/>
            </a:pPr>
            <a:endParaRPr kumimoji="0" lang="en-GB" sz="16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14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17" name="Title 2">
            <a:extLst>
              <a:ext uri="{FF2B5EF4-FFF2-40B4-BE49-F238E27FC236}">
                <a16:creationId xmlns:a16="http://schemas.microsoft.com/office/drawing/2014/main" id="{8DDBF0F8-BA59-FCDF-91C9-16B354FE4DD2}"/>
              </a:ext>
            </a:extLst>
          </p:cNvPr>
          <p:cNvSpPr txBox="1">
            <a:spLocks/>
          </p:cNvSpPr>
          <p:nvPr/>
        </p:nvSpPr>
        <p:spPr>
          <a:xfrm>
            <a:off x="700405" y="649346"/>
            <a:ext cx="11155361" cy="4616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8A270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a:ln>
                  <a:noFill/>
                </a:ln>
                <a:solidFill>
                  <a:srgbClr val="007B4E"/>
                </a:solidFill>
                <a:effectLst/>
                <a:uLnTx/>
                <a:uFillTx/>
                <a:latin typeface="Arial" panose="020B0604020202020204"/>
                <a:ea typeface="+mj-ea"/>
                <a:cs typeface="+mj-cs"/>
              </a:rPr>
              <a:t>Entering fieldwork early / on time</a:t>
            </a:r>
            <a:endParaRPr kumimoji="0" lang="en-GB" sz="3000" b="0" i="0" u="none" strike="noStrike" kern="1200" cap="none" spc="0" normalizeH="0" baseline="0" noProof="0">
              <a:ln>
                <a:noFill/>
              </a:ln>
              <a:solidFill>
                <a:srgbClr val="007B4E"/>
              </a:solidFill>
              <a:effectLst/>
              <a:uLnTx/>
              <a:uFillTx/>
              <a:latin typeface="Arial" panose="020B0604020202020204"/>
              <a:ea typeface="+mj-ea"/>
              <a:cs typeface="+mj-cs"/>
            </a:endParaRPr>
          </a:p>
        </p:txBody>
      </p:sp>
      <p:sp>
        <p:nvSpPr>
          <p:cNvPr id="18" name="Google Shape;646;p26">
            <a:extLst>
              <a:ext uri="{FF2B5EF4-FFF2-40B4-BE49-F238E27FC236}">
                <a16:creationId xmlns:a16="http://schemas.microsoft.com/office/drawing/2014/main" id="{1BAD855E-BAD5-070C-97AC-41EE832B184F}"/>
              </a:ext>
            </a:extLst>
          </p:cNvPr>
          <p:cNvSpPr/>
          <p:nvPr/>
        </p:nvSpPr>
        <p:spPr>
          <a:xfrm>
            <a:off x="8413699" y="2415059"/>
            <a:ext cx="2452211" cy="2027882"/>
          </a:xfrm>
          <a:prstGeom prst="hexagon">
            <a:avLst>
              <a:gd name="adj" fmla="val 28729"/>
              <a:gd name="vf" fmla="val 115470"/>
            </a:avLst>
          </a:prstGeom>
          <a:solidFill>
            <a:srgbClr val="007B4E">
              <a:alpha val="5843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4A4A49"/>
              </a:solidFill>
              <a:effectLst/>
              <a:uLnTx/>
              <a:uFillTx/>
              <a:latin typeface="Arial" panose="020B0604020202020204"/>
            </a:endParaRPr>
          </a:p>
        </p:txBody>
      </p:sp>
      <p:sp>
        <p:nvSpPr>
          <p:cNvPr id="19" name="Google Shape;647;p26">
            <a:extLst>
              <a:ext uri="{FF2B5EF4-FFF2-40B4-BE49-F238E27FC236}">
                <a16:creationId xmlns:a16="http://schemas.microsoft.com/office/drawing/2014/main" id="{A38B96F0-8C48-24A5-C0AC-610AAA8DBD66}"/>
              </a:ext>
            </a:extLst>
          </p:cNvPr>
          <p:cNvSpPr/>
          <p:nvPr/>
        </p:nvSpPr>
        <p:spPr>
          <a:xfrm>
            <a:off x="8738446" y="2683724"/>
            <a:ext cx="1802716" cy="1490552"/>
          </a:xfrm>
          <a:prstGeom prst="hexagon">
            <a:avLst>
              <a:gd name="adj" fmla="val 28729"/>
              <a:gd name="vf" fmla="val 115470"/>
            </a:avLst>
          </a:prstGeom>
          <a:solidFill>
            <a:srgbClr val="007B4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4A4A49"/>
              </a:solidFill>
              <a:effectLst/>
              <a:uLnTx/>
              <a:uFillTx/>
              <a:latin typeface="Arial" panose="020B0604020202020204"/>
            </a:endParaRPr>
          </a:p>
        </p:txBody>
      </p:sp>
      <p:sp>
        <p:nvSpPr>
          <p:cNvPr id="20" name="TextBox 19">
            <a:extLst>
              <a:ext uri="{FF2B5EF4-FFF2-40B4-BE49-F238E27FC236}">
                <a16:creationId xmlns:a16="http://schemas.microsoft.com/office/drawing/2014/main" id="{68C1BA5A-6687-E427-C960-B48292FC8F8C}"/>
              </a:ext>
            </a:extLst>
          </p:cNvPr>
          <p:cNvSpPr txBox="1"/>
          <p:nvPr/>
        </p:nvSpPr>
        <p:spPr>
          <a:xfrm>
            <a:off x="734694" y="1653874"/>
            <a:ext cx="6654859" cy="3354765"/>
          </a:xfrm>
          <a:prstGeom prst="rect">
            <a:avLst/>
          </a:prstGeom>
          <a:noFill/>
        </p:spPr>
        <p:txBody>
          <a:bodyPr wrap="square">
            <a:spAutoFit/>
          </a:bodyPr>
          <a:lstStyle/>
          <a:p>
            <a:pPr marL="285750" indent="-285750">
              <a:buClr>
                <a:srgbClr val="007B4E"/>
              </a:buClr>
              <a:buFont typeface="Wingdings" panose="05000000000000000000" pitchFamily="2" charset="2"/>
              <a:buChar char="ü"/>
            </a:pPr>
            <a:endParaRPr lang="en-GB" sz="1600">
              <a:solidFill>
                <a:srgbClr val="4D4639"/>
              </a:solidFill>
              <a:latin typeface="Arial" panose="020B0604020202020204"/>
            </a:endParaRPr>
          </a:p>
          <a:p>
            <a:pPr marL="342900" indent="-342900">
              <a:spcAft>
                <a:spcPts val="600"/>
              </a:spcAft>
              <a:buClr>
                <a:srgbClr val="007B4E"/>
              </a:buClr>
              <a:buSzPct val="100000"/>
              <a:buFont typeface="Wingdings" panose="05000000000000000000" pitchFamily="2" charset="2"/>
              <a:buChar char="ü"/>
            </a:pPr>
            <a:r>
              <a:rPr lang="en-GB" sz="1600">
                <a:solidFill>
                  <a:srgbClr val="4D4639"/>
                </a:solidFill>
                <a:latin typeface="Arial" panose="020B0604020202020204"/>
              </a:rPr>
              <a:t>Ensure you have a </a:t>
            </a:r>
            <a:r>
              <a:rPr lang="en-GB" sz="1600" b="1">
                <a:solidFill>
                  <a:srgbClr val="4D4639"/>
                </a:solidFill>
                <a:latin typeface="Arial" panose="020B0604020202020204"/>
              </a:rPr>
              <a:t>survey team </a:t>
            </a:r>
            <a:r>
              <a:rPr lang="en-GB" sz="1600">
                <a:solidFill>
                  <a:srgbClr val="4D4639"/>
                </a:solidFill>
                <a:latin typeface="Arial" panose="020B0604020202020204"/>
              </a:rPr>
              <a:t>in place before you start drawing your sample.</a:t>
            </a:r>
          </a:p>
          <a:p>
            <a:pPr marL="342900" indent="-342900">
              <a:spcAft>
                <a:spcPts val="600"/>
              </a:spcAft>
              <a:buClr>
                <a:srgbClr val="007B4E"/>
              </a:buClr>
              <a:buSzPct val="100000"/>
              <a:buFont typeface="Wingdings" panose="05000000000000000000" pitchFamily="2" charset="2"/>
              <a:buChar char="ü"/>
            </a:pPr>
            <a:r>
              <a:rPr lang="en-GB" sz="1600">
                <a:solidFill>
                  <a:srgbClr val="4D4639"/>
                </a:solidFill>
                <a:latin typeface="Arial" panose="020B0604020202020204"/>
              </a:rPr>
              <a:t>Generate your sample promptly - </a:t>
            </a:r>
            <a:r>
              <a:rPr lang="en-GB" sz="1600" b="1">
                <a:solidFill>
                  <a:srgbClr val="4D4639"/>
                </a:solidFill>
                <a:latin typeface="Arial" panose="020B0604020202020204"/>
              </a:rPr>
              <a:t>begin preparing now</a:t>
            </a:r>
            <a:r>
              <a:rPr lang="en-GB" sz="1600">
                <a:solidFill>
                  <a:srgbClr val="4D4639"/>
                </a:solidFill>
                <a:latin typeface="Arial" panose="020B0604020202020204"/>
              </a:rPr>
              <a:t>.</a:t>
            </a:r>
          </a:p>
          <a:p>
            <a:pPr marL="342900" indent="-342900">
              <a:spcAft>
                <a:spcPts val="600"/>
              </a:spcAft>
              <a:buClr>
                <a:srgbClr val="007B4E"/>
              </a:buClr>
              <a:buSzPct val="100000"/>
              <a:buFont typeface="Wingdings" panose="05000000000000000000" pitchFamily="2" charset="2"/>
              <a:buChar char="ü"/>
            </a:pPr>
            <a:r>
              <a:rPr lang="en-GB" sz="1600" b="1">
                <a:solidFill>
                  <a:srgbClr val="4D4639"/>
                </a:solidFill>
                <a:latin typeface="Arial" panose="020B0604020202020204"/>
              </a:rPr>
              <a:t>Respond to queries</a:t>
            </a:r>
            <a:r>
              <a:rPr lang="en-GB" sz="1600">
                <a:solidFill>
                  <a:srgbClr val="4D4639"/>
                </a:solidFill>
                <a:latin typeface="Arial" panose="020B0604020202020204"/>
              </a:rPr>
              <a:t> as soon as possible to avoid unnecessary delays.</a:t>
            </a:r>
          </a:p>
          <a:p>
            <a:pPr marL="342900" indent="-342900">
              <a:spcAft>
                <a:spcPts val="600"/>
              </a:spcAft>
              <a:buClr>
                <a:srgbClr val="007B4E"/>
              </a:buClr>
              <a:buSzPct val="100000"/>
              <a:buFont typeface="Wingdings" panose="05000000000000000000" pitchFamily="2" charset="2"/>
              <a:buChar char="ü"/>
            </a:pPr>
            <a:r>
              <a:rPr lang="en-GB" sz="1600">
                <a:solidFill>
                  <a:srgbClr val="4D4639"/>
                </a:solidFill>
                <a:latin typeface="Arial" panose="020B0604020202020204"/>
              </a:rPr>
              <a:t>Ensure there is </a:t>
            </a:r>
            <a:r>
              <a:rPr lang="en-GB" sz="1600" b="1">
                <a:solidFill>
                  <a:srgbClr val="4D4639"/>
                </a:solidFill>
                <a:latin typeface="Arial" panose="020B0604020202020204"/>
              </a:rPr>
              <a:t>sufficient resourcing around the time of drawing your sample and answering queries</a:t>
            </a:r>
            <a:r>
              <a:rPr lang="en-GB" sz="1600">
                <a:solidFill>
                  <a:srgbClr val="4D4639"/>
                </a:solidFill>
                <a:latin typeface="Arial" panose="020B0604020202020204"/>
              </a:rPr>
              <a:t> – communicate with your team, handover tasks if people are going to be on leave and let your contractor and the SCC know any updates.</a:t>
            </a:r>
          </a:p>
          <a:p>
            <a:pPr marL="342900" indent="-342900">
              <a:spcAft>
                <a:spcPts val="600"/>
              </a:spcAft>
              <a:buClr>
                <a:srgbClr val="007B4E"/>
              </a:buClr>
              <a:buSzPct val="100000"/>
              <a:buFont typeface="Wingdings" panose="05000000000000000000" pitchFamily="2" charset="2"/>
              <a:buChar char="ü"/>
            </a:pPr>
            <a:r>
              <a:rPr lang="en-GB" sz="1600">
                <a:solidFill>
                  <a:srgbClr val="4D4639"/>
                </a:solidFill>
                <a:latin typeface="Arial" panose="020B0604020202020204"/>
              </a:rPr>
              <a:t>If there are </a:t>
            </a:r>
            <a:r>
              <a:rPr lang="en-GB" sz="1600" b="1">
                <a:solidFill>
                  <a:srgbClr val="4D4639"/>
                </a:solidFill>
                <a:latin typeface="Arial" panose="020B0604020202020204"/>
              </a:rPr>
              <a:t>any changes in the survey lead</a:t>
            </a:r>
            <a:r>
              <a:rPr lang="en-GB" sz="1600">
                <a:solidFill>
                  <a:srgbClr val="4D4639"/>
                </a:solidFill>
                <a:latin typeface="Arial" panose="020B0604020202020204"/>
              </a:rPr>
              <a:t>, inform your contractor and the Survey Coordination Centre (SCC).</a:t>
            </a:r>
          </a:p>
        </p:txBody>
      </p:sp>
      <p:pic>
        <p:nvPicPr>
          <p:cNvPr id="21" name="Graphic 20" descr="Lights On with solid fill">
            <a:extLst>
              <a:ext uri="{FF2B5EF4-FFF2-40B4-BE49-F238E27FC236}">
                <a16:creationId xmlns:a16="http://schemas.microsoft.com/office/drawing/2014/main" id="{607AFB33-9592-EB35-BD58-EAB81DF4BD0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08333" y="2861501"/>
            <a:ext cx="1062941" cy="1062941"/>
          </a:xfrm>
          <a:prstGeom prst="rect">
            <a:avLst/>
          </a:prstGeom>
        </p:spPr>
      </p:pic>
    </p:spTree>
    <p:extLst>
      <p:ext uri="{BB962C8B-B14F-4D97-AF65-F5344CB8AC3E}">
        <p14:creationId xmlns:p14="http://schemas.microsoft.com/office/powerpoint/2010/main" val="3426187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39E6803-AEC8-CC01-55FE-2FE5BFDC87C3}"/>
              </a:ext>
            </a:extLst>
          </p:cNvPr>
          <p:cNvSpPr txBox="1">
            <a:spLocks/>
          </p:cNvSpPr>
          <p:nvPr/>
        </p:nvSpPr>
        <p:spPr>
          <a:xfrm>
            <a:off x="688342" y="641878"/>
            <a:ext cx="5578474" cy="4616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007B4E"/>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a:ln>
                  <a:noFill/>
                </a:ln>
                <a:solidFill>
                  <a:srgbClr val="007B4E"/>
                </a:solidFill>
                <a:effectLst/>
                <a:uLnTx/>
                <a:uFillTx/>
                <a:latin typeface="Arial" panose="020B0604020202020204"/>
                <a:ea typeface="+mj-ea"/>
                <a:cs typeface="+mj-cs"/>
              </a:rPr>
              <a:t>Key dates</a:t>
            </a:r>
            <a:endParaRPr kumimoji="0" lang="en-GB" sz="3000" b="0" i="0" u="none" strike="noStrike" kern="1200" cap="none" spc="0" normalizeH="0" baseline="0" noProof="0">
              <a:ln>
                <a:noFill/>
              </a:ln>
              <a:solidFill>
                <a:srgbClr val="007B4E"/>
              </a:solidFill>
              <a:effectLst/>
              <a:uLnTx/>
              <a:uFillTx/>
              <a:latin typeface="Arial" panose="020B0604020202020204"/>
              <a:ea typeface="+mj-ea"/>
              <a:cs typeface="+mj-cs"/>
            </a:endParaRPr>
          </a:p>
        </p:txBody>
      </p:sp>
    </p:spTree>
    <p:extLst>
      <p:ext uri="{BB962C8B-B14F-4D97-AF65-F5344CB8AC3E}">
        <p14:creationId xmlns:p14="http://schemas.microsoft.com/office/powerpoint/2010/main" val="3846044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622" y="374698"/>
            <a:ext cx="10515600" cy="1051551"/>
          </a:xfrm>
        </p:spPr>
        <p:txBody>
          <a:bodyPr>
            <a:normAutofit/>
          </a:bodyPr>
          <a:lstStyle/>
          <a:p>
            <a:r>
              <a:rPr lang="en-US" sz="3000">
                <a:solidFill>
                  <a:srgbClr val="007B4E"/>
                </a:solidFill>
                <a:latin typeface="Arial" panose="020B0604020202020204" pitchFamily="34" charset="0"/>
                <a:cs typeface="Arial" panose="020B0604020202020204" pitchFamily="34" charset="0"/>
              </a:rPr>
              <a:t>Key dates - Overview</a:t>
            </a:r>
          </a:p>
        </p:txBody>
      </p:sp>
      <p:graphicFrame>
        <p:nvGraphicFramePr>
          <p:cNvPr id="9" name="Content Placeholder 3">
            <a:extLst>
              <a:ext uri="{FF2B5EF4-FFF2-40B4-BE49-F238E27FC236}">
                <a16:creationId xmlns:a16="http://schemas.microsoft.com/office/drawing/2014/main" id="{41B17B44-AF1C-87AC-A331-31D7664C7172}"/>
              </a:ext>
            </a:extLst>
          </p:cNvPr>
          <p:cNvGraphicFramePr>
            <a:graphicFrameLocks/>
          </p:cNvGraphicFramePr>
          <p:nvPr>
            <p:extLst>
              <p:ext uri="{D42A27DB-BD31-4B8C-83A1-F6EECF244321}">
                <p14:modId xmlns:p14="http://schemas.microsoft.com/office/powerpoint/2010/main" val="567963630"/>
              </p:ext>
            </p:extLst>
          </p:nvPr>
        </p:nvGraphicFramePr>
        <p:xfrm>
          <a:off x="723900" y="1426249"/>
          <a:ext cx="11026139" cy="4079240"/>
        </p:xfrm>
        <a:graphic>
          <a:graphicData uri="http://schemas.openxmlformats.org/drawingml/2006/table">
            <a:tbl>
              <a:tblPr firstRow="1" bandRow="1"/>
              <a:tblGrid>
                <a:gridCol w="7414260">
                  <a:extLst>
                    <a:ext uri="{9D8B030D-6E8A-4147-A177-3AD203B41FA5}">
                      <a16:colId xmlns:a16="http://schemas.microsoft.com/office/drawing/2014/main" val="862738327"/>
                    </a:ext>
                  </a:extLst>
                </a:gridCol>
                <a:gridCol w="3611879">
                  <a:extLst>
                    <a:ext uri="{9D8B030D-6E8A-4147-A177-3AD203B41FA5}">
                      <a16:colId xmlns:a16="http://schemas.microsoft.com/office/drawing/2014/main" val="3595865290"/>
                    </a:ext>
                  </a:extLst>
                </a:gridCol>
              </a:tblGrid>
              <a:tr h="37084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sz="1600"/>
                        <a:t>Activity</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7B4E"/>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sz="1600"/>
                        <a:t>Date</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B4E"/>
                    </a:solidFill>
                  </a:tcPr>
                </a:tc>
                <a:extLst>
                  <a:ext uri="{0D108BD9-81ED-4DB2-BD59-A6C34878D82A}">
                    <a16:rowId xmlns:a16="http://schemas.microsoft.com/office/drawing/2014/main" val="986793255"/>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600">
                          <a:solidFill>
                            <a:srgbClr val="4D4D4D"/>
                          </a:solidFill>
                          <a:latin typeface="Arial" panose="020B0604020202020204" pitchFamily="34" charset="0"/>
                          <a:cs typeface="Arial" panose="020B0604020202020204" pitchFamily="34" charset="0"/>
                        </a:rPr>
                        <a:t>Dissent posters published on website</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BD7D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a:solidFill>
                            <a:srgbClr val="4D4D4D"/>
                          </a:solidFill>
                          <a:latin typeface="Arial" panose="020B0604020202020204" pitchFamily="34" charset="0"/>
                          <a:cs typeface="Arial" panose="020B0604020202020204" pitchFamily="34" charset="0"/>
                        </a:rPr>
                        <a:t>March 2026</a:t>
                      </a:r>
                      <a:endParaRPr lang="en-GB" sz="1600">
                        <a:solidFill>
                          <a:srgbClr val="4D4D4D"/>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7D0"/>
                    </a:solidFill>
                  </a:tcPr>
                </a:tc>
                <a:extLst>
                  <a:ext uri="{0D108BD9-81ED-4DB2-BD59-A6C34878D82A}">
                    <a16:rowId xmlns:a16="http://schemas.microsoft.com/office/drawing/2014/main" val="3994753898"/>
                  </a:ext>
                </a:extLst>
              </a:tr>
              <a:tr h="370840">
                <a:tc>
                  <a:txBody>
                    <a:bodyPr/>
                    <a:lstStyle/>
                    <a:p>
                      <a:r>
                        <a:rPr lang="en-US" sz="1600">
                          <a:solidFill>
                            <a:srgbClr val="4D4D4D"/>
                          </a:solidFill>
                          <a:latin typeface="Arial" panose="020B0604020202020204" pitchFamily="34" charset="0"/>
                          <a:cs typeface="Arial" panose="020B0604020202020204" pitchFamily="34" charset="0"/>
                        </a:rPr>
                        <a:t>Dissent posters to be displayed</a:t>
                      </a:r>
                      <a:endParaRPr lang="en-GB" sz="1600">
                        <a:solidFill>
                          <a:srgbClr val="4D4D4D"/>
                        </a:solidFill>
                        <a:latin typeface="Arial" panose="020B0604020202020204" pitchFamily="34" charset="0"/>
                        <a:cs typeface="Arial" panose="020B0604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BD7D0"/>
                    </a:solidFill>
                  </a:tcPr>
                </a:tc>
                <a:tc>
                  <a:txBody>
                    <a:bodyPr/>
                    <a:lstStyle/>
                    <a:p>
                      <a:r>
                        <a:rPr lang="en-US" sz="1600">
                          <a:solidFill>
                            <a:srgbClr val="4D4D4D"/>
                          </a:solidFill>
                          <a:latin typeface="Arial" panose="020B0604020202020204" pitchFamily="34" charset="0"/>
                          <a:cs typeface="Arial" panose="020B0604020202020204" pitchFamily="34" charset="0"/>
                        </a:rPr>
                        <a:t>Throughout April – May 2026</a:t>
                      </a:r>
                      <a:endParaRPr lang="en-GB" sz="1600">
                        <a:solidFill>
                          <a:srgbClr val="4D4D4D"/>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7D0"/>
                    </a:solidFill>
                  </a:tcPr>
                </a:tc>
                <a:extLst>
                  <a:ext uri="{0D108BD9-81ED-4DB2-BD59-A6C34878D82A}">
                    <a16:rowId xmlns:a16="http://schemas.microsoft.com/office/drawing/2014/main" val="3625065299"/>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600">
                          <a:solidFill>
                            <a:srgbClr val="4D4D4D"/>
                          </a:solidFill>
                          <a:latin typeface="Arial" panose="020B0604020202020204" pitchFamily="34" charset="0"/>
                          <a:cs typeface="Arial" panose="020B0604020202020204" pitchFamily="34" charset="0"/>
                        </a:rPr>
                        <a:t>Section 251 approval</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BD7D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600">
                          <a:solidFill>
                            <a:srgbClr val="4D4D4D"/>
                          </a:solidFill>
                          <a:latin typeface="Arial" panose="020B0604020202020204" pitchFamily="34" charset="0"/>
                          <a:cs typeface="Arial" panose="020B0604020202020204" pitchFamily="34" charset="0"/>
                        </a:rPr>
                        <a:t>Early June 2026</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7D0"/>
                    </a:solidFill>
                  </a:tcPr>
                </a:tc>
                <a:extLst>
                  <a:ext uri="{0D108BD9-81ED-4DB2-BD59-A6C34878D82A}">
                    <a16:rowId xmlns:a16="http://schemas.microsoft.com/office/drawing/2014/main" val="3614537220"/>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400" rtl="0" eaLnBrk="1" latinLnBrk="0" hangingPunct="1"/>
                      <a:r>
                        <a:rPr lang="en-US" sz="1600" kern="1200">
                          <a:solidFill>
                            <a:srgbClr val="4D4D4D"/>
                          </a:solidFill>
                          <a:latin typeface="Arial" panose="020B0604020202020204" pitchFamily="34" charset="0"/>
                          <a:ea typeface="+mn-ea"/>
                          <a:cs typeface="Arial" panose="020B0604020202020204" pitchFamily="34" charset="0"/>
                        </a:rPr>
                        <a:t>Publication of sampling materials </a:t>
                      </a:r>
                      <a:r>
                        <a:rPr lang="en-US" sz="1600">
                          <a:solidFill>
                            <a:srgbClr val="4D4D4D"/>
                          </a:solidFill>
                          <a:latin typeface="Arial" panose="020B0604020202020204" pitchFamily="34" charset="0"/>
                          <a:cs typeface="Arial" panose="020B0604020202020204" pitchFamily="34" charset="0"/>
                        </a:rPr>
                        <a:t>(following section 251 approval)</a:t>
                      </a:r>
                      <a:endParaRPr lang="en-GB" sz="1600" kern="1200">
                        <a:solidFill>
                          <a:srgbClr val="4D4D4D"/>
                        </a:solidFill>
                        <a:latin typeface="Arial" panose="020B0604020202020204" pitchFamily="34" charset="0"/>
                        <a:ea typeface="+mn-ea"/>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BD7D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400" rtl="0" eaLnBrk="1" latinLnBrk="0" hangingPunct="1"/>
                      <a:r>
                        <a:rPr lang="en-US" sz="1600" kern="1200">
                          <a:solidFill>
                            <a:srgbClr val="4D4D4D"/>
                          </a:solidFill>
                          <a:latin typeface="Arial" panose="020B0604020202020204" pitchFamily="34" charset="0"/>
                          <a:ea typeface="+mn-ea"/>
                          <a:cs typeface="Arial" panose="020B0604020202020204" pitchFamily="34" charset="0"/>
                        </a:rPr>
                        <a:t>15 June 2026</a:t>
                      </a:r>
                      <a:endParaRPr lang="en-GB" sz="1600" kern="1200">
                        <a:solidFill>
                          <a:srgbClr val="4D4D4D"/>
                        </a:solidFill>
                        <a:latin typeface="Arial" panose="020B0604020202020204" pitchFamily="34" charset="0"/>
                        <a:ea typeface="+mn-ea"/>
                        <a:cs typeface="Arial" panose="020B060402020202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7D0"/>
                    </a:solidFill>
                  </a:tcPr>
                </a:tc>
                <a:extLst>
                  <a:ext uri="{0D108BD9-81ED-4DB2-BD59-A6C34878D82A}">
                    <a16:rowId xmlns:a16="http://schemas.microsoft.com/office/drawing/2014/main" val="1318442742"/>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a:solidFill>
                            <a:srgbClr val="4D4D4D"/>
                          </a:solidFill>
                          <a:latin typeface="Arial" panose="020B0604020202020204" pitchFamily="34" charset="0"/>
                          <a:cs typeface="Arial" panose="020B0604020202020204" pitchFamily="34" charset="0"/>
                        </a:rPr>
                        <a:t>Publication of service user-facing materials (following section 251 approval)</a:t>
                      </a:r>
                      <a:endParaRPr lang="en-GB" sz="1600">
                        <a:solidFill>
                          <a:srgbClr val="4D4D4D"/>
                        </a:solidFill>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BD7D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a:solidFill>
                            <a:srgbClr val="4D4D4D"/>
                          </a:solidFill>
                          <a:latin typeface="Arial" panose="020B0604020202020204" pitchFamily="34" charset="0"/>
                          <a:cs typeface="Arial" panose="020B0604020202020204" pitchFamily="34" charset="0"/>
                        </a:rPr>
                        <a:t>24 June 2026</a:t>
                      </a:r>
                      <a:endParaRPr lang="en-GB" sz="1600">
                        <a:solidFill>
                          <a:srgbClr val="4D4D4D"/>
                        </a:solidFill>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7D0"/>
                    </a:solidFill>
                  </a:tcPr>
                </a:tc>
                <a:extLst>
                  <a:ext uri="{0D108BD9-81ED-4DB2-BD59-A6C34878D82A}">
                    <a16:rowId xmlns:a16="http://schemas.microsoft.com/office/drawing/2014/main" val="36468624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Start drawing your sample</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7D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1 July 2026</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7D0"/>
                    </a:solidFill>
                  </a:tcPr>
                </a:tc>
                <a:extLst>
                  <a:ext uri="{0D108BD9-81ED-4DB2-BD59-A6C34878D82A}">
                    <a16:rowId xmlns:a16="http://schemas.microsoft.com/office/drawing/2014/main" val="13314203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Submit sample to contractor</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7D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Contractor to confirm</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7D0"/>
                    </a:solidFill>
                  </a:tcPr>
                </a:tc>
                <a:extLst>
                  <a:ext uri="{0D108BD9-81ED-4DB2-BD59-A6C34878D82A}">
                    <a16:rowId xmlns:a16="http://schemas.microsoft.com/office/drawing/2014/main" val="13816381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SCC check samples</a:t>
                      </a: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7D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20 July – 07 August 2026</a:t>
                      </a: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7D0"/>
                    </a:solidFill>
                  </a:tcPr>
                </a:tc>
                <a:extLst>
                  <a:ext uri="{0D108BD9-81ED-4DB2-BD59-A6C34878D82A}">
                    <a16:rowId xmlns:a16="http://schemas.microsoft.com/office/drawing/2014/main" val="631610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A4A49"/>
                          </a:solidFill>
                          <a:effectLst/>
                          <a:uLnTx/>
                          <a:uFillTx/>
                          <a:latin typeface="Arial" panose="020B0604020202020204" pitchFamily="34" charset="0"/>
                          <a:ea typeface="+mn-ea"/>
                          <a:cs typeface="Arial" panose="020B0604020202020204" pitchFamily="34" charset="0"/>
                        </a:rPr>
                        <a:t>Fieldwork</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7D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A4A49"/>
                          </a:solidFill>
                          <a:effectLst/>
                          <a:uLnTx/>
                          <a:uFillTx/>
                          <a:latin typeface="Arial" panose="020B0604020202020204" pitchFamily="34" charset="0"/>
                          <a:ea typeface="+mn-ea"/>
                          <a:cs typeface="Arial" panose="020B0604020202020204" pitchFamily="34" charset="0"/>
                        </a:rPr>
                        <a:t>17 August – 27 November 2026</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7D0"/>
                    </a:solidFill>
                  </a:tcPr>
                </a:tc>
                <a:extLst>
                  <a:ext uri="{0D108BD9-81ED-4DB2-BD59-A6C34878D82A}">
                    <a16:rowId xmlns:a16="http://schemas.microsoft.com/office/drawing/2014/main" val="4721936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A4A49"/>
                          </a:solidFill>
                          <a:effectLst/>
                          <a:uLnTx/>
                          <a:uFillTx/>
                          <a:latin typeface="Arial" panose="020B0604020202020204" pitchFamily="34" charset="0"/>
                          <a:ea typeface="+mn-ea"/>
                          <a:cs typeface="Arial" panose="020B0604020202020204" pitchFamily="34" charset="0"/>
                        </a:rPr>
                        <a:t>Trusts receive local results</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BD7D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A4A49"/>
                          </a:solidFill>
                          <a:effectLst/>
                          <a:uLnTx/>
                          <a:uFillTx/>
                          <a:latin typeface="Arial" panose="020B0604020202020204" pitchFamily="34" charset="0"/>
                          <a:ea typeface="+mn-ea"/>
                          <a:cs typeface="Arial" panose="020B0604020202020204" pitchFamily="34" charset="0"/>
                        </a:rPr>
                        <a:t>Contractor to confirm</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BD7D0"/>
                    </a:solidFill>
                  </a:tcPr>
                </a:tc>
                <a:extLst>
                  <a:ext uri="{0D108BD9-81ED-4DB2-BD59-A6C34878D82A}">
                    <a16:rowId xmlns:a16="http://schemas.microsoft.com/office/drawing/2014/main" val="2649323657"/>
                  </a:ext>
                </a:extLst>
              </a:tr>
            </a:tbl>
          </a:graphicData>
        </a:graphic>
      </p:graphicFrame>
      <p:sp>
        <p:nvSpPr>
          <p:cNvPr id="4" name="Content Placeholder 2">
            <a:extLst>
              <a:ext uri="{FF2B5EF4-FFF2-40B4-BE49-F238E27FC236}">
                <a16:creationId xmlns:a16="http://schemas.microsoft.com/office/drawing/2014/main" id="{8DFA1811-6391-3DF3-107F-2C9DD19CCA18}"/>
              </a:ext>
            </a:extLst>
          </p:cNvPr>
          <p:cNvSpPr txBox="1">
            <a:spLocks/>
          </p:cNvSpPr>
          <p:nvPr/>
        </p:nvSpPr>
        <p:spPr>
          <a:xfrm>
            <a:off x="723900" y="5833150"/>
            <a:ext cx="10198791" cy="650152"/>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a:solidFill>
                  <a:srgbClr val="007B4E"/>
                </a:solidFill>
                <a:latin typeface="Arial" panose="020B0604020202020204"/>
              </a:rPr>
              <a:t>Publication date (Spring 2027) will be announced here: </a:t>
            </a:r>
            <a:r>
              <a:rPr lang="en-GB" sz="1600">
                <a:solidFill>
                  <a:srgbClr val="578591"/>
                </a:solidFill>
                <a:latin typeface="Arial" panose="020B0604020202020204"/>
                <a:hlinkClick r:id="rId3">
                  <a:extLst>
                    <a:ext uri="{A12FA001-AC4F-418D-AE19-62706E023703}">
                      <ahyp:hlinkClr xmlns:ahyp="http://schemas.microsoft.com/office/drawing/2018/hyperlinkcolor" val="tx"/>
                    </a:ext>
                  </a:extLst>
                </a:hlinkClick>
              </a:rPr>
              <a:t>https://www.cqc.org.uk/publications/surveys/nhs-patient-survey-programme-outline-programme-publication-dates</a:t>
            </a:r>
            <a:endParaRPr lang="en-GB" sz="1600">
              <a:solidFill>
                <a:srgbClr val="578591"/>
              </a:solidFill>
              <a:latin typeface="Arial" panose="020B0604020202020204"/>
            </a:endParaRPr>
          </a:p>
          <a:p>
            <a:r>
              <a:rPr lang="en-GB" sz="1600">
                <a:solidFill>
                  <a:srgbClr val="4A4A49"/>
                </a:solidFill>
                <a:latin typeface="Arial" panose="020B0604020202020204"/>
              </a:rPr>
              <a:t> </a:t>
            </a:r>
          </a:p>
          <a:p>
            <a:endParaRPr lang="en-GB" sz="1600">
              <a:solidFill>
                <a:srgbClr val="4A4A49"/>
              </a:solidFill>
              <a:latin typeface="Arial" panose="020B0604020202020204"/>
            </a:endParaRPr>
          </a:p>
        </p:txBody>
      </p:sp>
    </p:spTree>
    <p:extLst>
      <p:ext uri="{BB962C8B-B14F-4D97-AF65-F5344CB8AC3E}">
        <p14:creationId xmlns:p14="http://schemas.microsoft.com/office/powerpoint/2010/main" val="1402243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1BF7-44E3-D651-BCEE-61B145925CAC}"/>
              </a:ext>
            </a:extLst>
          </p:cNvPr>
          <p:cNvSpPr>
            <a:spLocks noGrp="1"/>
          </p:cNvSpPr>
          <p:nvPr>
            <p:ph type="title"/>
          </p:nvPr>
        </p:nvSpPr>
        <p:spPr>
          <a:xfrm>
            <a:off x="574676" y="649500"/>
            <a:ext cx="5578474" cy="461665"/>
          </a:xfrm>
        </p:spPr>
        <p:txBody>
          <a:bodyPr/>
          <a:lstStyle/>
          <a:p>
            <a:r>
              <a:rPr lang="en-US">
                <a:solidFill>
                  <a:srgbClr val="007B4E"/>
                </a:solidFill>
                <a:latin typeface="Arial" panose="020B0604020202020204" pitchFamily="34" charset="0"/>
                <a:cs typeface="Arial" panose="020B0604020202020204" pitchFamily="34" charset="0"/>
              </a:rPr>
              <a:t>Sampling and contact approach</a:t>
            </a:r>
            <a:endParaRPr lang="en-GB">
              <a:solidFill>
                <a:srgbClr val="007B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21896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8F8E3C5-2D4E-9EE1-D70F-3A9328AD7055}"/>
              </a:ext>
            </a:extLst>
          </p:cNvPr>
          <p:cNvSpPr txBox="1">
            <a:spLocks/>
          </p:cNvSpPr>
          <p:nvPr/>
        </p:nvSpPr>
        <p:spPr>
          <a:xfrm>
            <a:off x="669926" y="641879"/>
            <a:ext cx="5578474" cy="4616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0" kern="1200">
                <a:solidFill>
                  <a:srgbClr val="1E445C"/>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a:ln>
                  <a:noFill/>
                </a:ln>
                <a:solidFill>
                  <a:srgbClr val="007B4E"/>
                </a:solidFill>
                <a:effectLst/>
                <a:uLnTx/>
                <a:uFillTx/>
                <a:latin typeface="Arial" panose="020B0604020202020204"/>
                <a:ea typeface="+mj-ea"/>
                <a:cs typeface="+mj-cs"/>
              </a:rPr>
              <a:t>Questions</a:t>
            </a:r>
            <a:endParaRPr kumimoji="0" lang="en-GB" sz="3000" b="0" i="0" u="none" strike="noStrike" kern="1200" cap="none" spc="0" normalizeH="0" baseline="0" noProof="0">
              <a:ln>
                <a:noFill/>
              </a:ln>
              <a:solidFill>
                <a:srgbClr val="007B4E"/>
              </a:solidFill>
              <a:effectLst/>
              <a:uLnTx/>
              <a:uFillTx/>
              <a:latin typeface="Arial" panose="020B0604020202020204"/>
              <a:ea typeface="+mj-ea"/>
              <a:cs typeface="+mj-cs"/>
            </a:endParaRPr>
          </a:p>
        </p:txBody>
      </p:sp>
    </p:spTree>
    <p:extLst>
      <p:ext uri="{BB962C8B-B14F-4D97-AF65-F5344CB8AC3E}">
        <p14:creationId xmlns:p14="http://schemas.microsoft.com/office/powerpoint/2010/main" val="18042085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4C3119CA-763D-EAEA-D5E5-75D69C1E7E48}"/>
              </a:ext>
            </a:extLst>
          </p:cNvPr>
          <p:cNvSpPr txBox="1">
            <a:spLocks noGrp="1"/>
          </p:cNvSpPr>
          <p:nvPr>
            <p:ph type="title" idx="4294967295"/>
          </p:nvPr>
        </p:nvSpPr>
        <p:spPr>
          <a:xfrm>
            <a:off x="495661" y="550322"/>
            <a:ext cx="11200677" cy="115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000" b="0" kern="1200">
                <a:solidFill>
                  <a:srgbClr val="007B4E"/>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none" spc="0" normalizeH="0" baseline="0" noProof="0">
                <a:ln>
                  <a:noFill/>
                </a:ln>
                <a:solidFill>
                  <a:srgbClr val="007B4E"/>
                </a:solidFill>
                <a:effectLst/>
                <a:uLnTx/>
                <a:uFillTx/>
                <a:latin typeface="Arial" panose="020B0604020202020204" pitchFamily="34" charset="0"/>
                <a:ea typeface="+mj-ea"/>
                <a:cs typeface="Arial" panose="020B0604020202020204" pitchFamily="34" charset="0"/>
              </a:rPr>
              <a:t>Thank you for your time</a:t>
            </a:r>
          </a:p>
        </p:txBody>
      </p:sp>
      <p:sp>
        <p:nvSpPr>
          <p:cNvPr id="4" name="Content Placeholder 6">
            <a:extLst>
              <a:ext uri="{FF2B5EF4-FFF2-40B4-BE49-F238E27FC236}">
                <a16:creationId xmlns:a16="http://schemas.microsoft.com/office/drawing/2014/main" id="{9917F124-F317-DE93-7720-CD23698FDA32}"/>
              </a:ext>
            </a:extLst>
          </p:cNvPr>
          <p:cNvSpPr txBox="1">
            <a:spLocks/>
          </p:cNvSpPr>
          <p:nvPr/>
        </p:nvSpPr>
        <p:spPr>
          <a:xfrm>
            <a:off x="651798" y="1541470"/>
            <a:ext cx="11200677" cy="4536000"/>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1800"/>
              </a:spcBef>
            </a:pPr>
            <a:r>
              <a:rPr lang="en-GB" sz="2400" dirty="0">
                <a:solidFill>
                  <a:srgbClr val="4D4D4D"/>
                </a:solidFill>
                <a:latin typeface="Arial" panose="020B0604020202020204" pitchFamily="34" charset="0"/>
                <a:cs typeface="Arial" panose="020B0604020202020204" pitchFamily="34" charset="0"/>
              </a:rPr>
              <a:t>A copy of the slides will be on the </a:t>
            </a:r>
            <a:r>
              <a:rPr lang="en-GB" sz="2400" dirty="0">
                <a:solidFill>
                  <a:srgbClr val="007B4E"/>
                </a:solidFill>
                <a:latin typeface="Arial" panose="020B0604020202020204" pitchFamily="34" charset="0"/>
                <a:cs typeface="Arial" panose="020B0604020202020204" pitchFamily="34" charset="0"/>
              </a:rPr>
              <a:t>NHS Surveys website </a:t>
            </a:r>
          </a:p>
          <a:p>
            <a:pPr>
              <a:lnSpc>
                <a:spcPct val="100000"/>
              </a:lnSpc>
              <a:spcBef>
                <a:spcPts val="1800"/>
              </a:spcBef>
            </a:pPr>
            <a:endParaRPr lang="en-GB" dirty="0">
              <a:latin typeface="Arial" panose="020B0604020202020204" pitchFamily="34" charset="0"/>
            </a:endParaRPr>
          </a:p>
          <a:p>
            <a:pPr>
              <a:lnSpc>
                <a:spcPct val="100000"/>
              </a:lnSpc>
              <a:spcBef>
                <a:spcPts val="1800"/>
              </a:spcBef>
            </a:pPr>
            <a:r>
              <a:rPr lang="en-GB" b="1" dirty="0">
                <a:solidFill>
                  <a:srgbClr val="4D4D4D"/>
                </a:solidFill>
                <a:latin typeface="Arial" panose="020B0604020202020204" pitchFamily="34" charset="0"/>
                <a:cs typeface="Arial" panose="020B0604020202020204" pitchFamily="34" charset="0"/>
              </a:rPr>
              <a:t>Contact us: </a:t>
            </a:r>
          </a:p>
          <a:p>
            <a:pPr>
              <a:lnSpc>
                <a:spcPct val="100000"/>
              </a:lnSpc>
              <a:spcBef>
                <a:spcPts val="1800"/>
              </a:spcBef>
            </a:pPr>
            <a:r>
              <a:rPr lang="en-GB" u="sng" dirty="0">
                <a:solidFill>
                  <a:srgbClr val="578591"/>
                </a:solidFill>
                <a:latin typeface="Arial" panose="020B0604020202020204" pitchFamily="34" charset="0"/>
                <a:cs typeface="Arial" panose="020B0604020202020204" pitchFamily="34" charset="0"/>
              </a:rPr>
              <a:t>mentalhealth@surveycoordination.com </a:t>
            </a:r>
          </a:p>
          <a:p>
            <a:pPr>
              <a:lnSpc>
                <a:spcPct val="100000"/>
              </a:lnSpc>
              <a:spcBef>
                <a:spcPts val="1800"/>
              </a:spcBef>
            </a:pPr>
            <a:r>
              <a:rPr lang="en-GB" dirty="0">
                <a:solidFill>
                  <a:srgbClr val="4D4D4D"/>
                </a:solidFill>
                <a:latin typeface="Arial" panose="020B0604020202020204" pitchFamily="34" charset="0"/>
                <a:cs typeface="Arial" panose="020B0604020202020204" pitchFamily="34" charset="0"/>
              </a:rPr>
              <a:t>01865 208127 </a:t>
            </a:r>
          </a:p>
          <a:p>
            <a:pPr>
              <a:lnSpc>
                <a:spcPct val="100000"/>
              </a:lnSpc>
              <a:spcBef>
                <a:spcPts val="1800"/>
              </a:spcBef>
            </a:pPr>
            <a:r>
              <a:rPr lang="en-GB" b="1" dirty="0">
                <a:solidFill>
                  <a:srgbClr val="4D4D4D"/>
                </a:solidFill>
                <a:latin typeface="Arial" panose="020B0604020202020204" pitchFamily="34" charset="0"/>
                <a:cs typeface="Arial" panose="020B0604020202020204" pitchFamily="34" charset="0"/>
              </a:rPr>
              <a:t>Project Team (SCC): </a:t>
            </a:r>
          </a:p>
          <a:p>
            <a:pPr>
              <a:lnSpc>
                <a:spcPct val="100000"/>
              </a:lnSpc>
              <a:spcBef>
                <a:spcPts val="1800"/>
              </a:spcBef>
            </a:pPr>
            <a:r>
              <a:rPr lang="en-GB" dirty="0">
                <a:solidFill>
                  <a:srgbClr val="4D4D4D"/>
                </a:solidFill>
                <a:latin typeface="Arial" panose="020B0604020202020204" pitchFamily="34" charset="0"/>
                <a:cs typeface="Arial" panose="020B0604020202020204" pitchFamily="34" charset="0"/>
              </a:rPr>
              <a:t>Samantha </a:t>
            </a:r>
            <a:r>
              <a:rPr lang="en-GB" dirty="0" err="1">
                <a:solidFill>
                  <a:srgbClr val="4D4D4D"/>
                </a:solidFill>
                <a:latin typeface="Arial" panose="020B0604020202020204" pitchFamily="34" charset="0"/>
                <a:cs typeface="Arial" panose="020B0604020202020204" pitchFamily="34" charset="0"/>
              </a:rPr>
              <a:t>Guymer</a:t>
            </a:r>
            <a:r>
              <a:rPr lang="en-GB" dirty="0">
                <a:solidFill>
                  <a:srgbClr val="4D4D4D"/>
                </a:solidFill>
                <a:latin typeface="Arial" panose="020B0604020202020204" pitchFamily="34" charset="0"/>
                <a:cs typeface="Arial" panose="020B0604020202020204" pitchFamily="34" charset="0"/>
              </a:rPr>
              <a:t> (Research Manager), Chrysa </a:t>
            </a:r>
            <a:r>
              <a:rPr lang="en-GB" dirty="0" err="1">
                <a:solidFill>
                  <a:srgbClr val="4D4D4D"/>
                </a:solidFill>
                <a:latin typeface="Arial" panose="020B0604020202020204" pitchFamily="34" charset="0"/>
                <a:cs typeface="Arial" panose="020B0604020202020204" pitchFamily="34" charset="0"/>
              </a:rPr>
              <a:t>Lamprinakou</a:t>
            </a:r>
            <a:r>
              <a:rPr lang="en-GB" dirty="0">
                <a:solidFill>
                  <a:srgbClr val="4D4D4D"/>
                </a:solidFill>
                <a:latin typeface="Arial" panose="020B0604020202020204" pitchFamily="34" charset="0"/>
                <a:cs typeface="Arial" panose="020B0604020202020204" pitchFamily="34" charset="0"/>
              </a:rPr>
              <a:t> (Senior Research Associate), Catherine Davidson (Research Associate).</a:t>
            </a:r>
          </a:p>
        </p:txBody>
      </p:sp>
    </p:spTree>
    <p:extLst>
      <p:ext uri="{BB962C8B-B14F-4D97-AF65-F5344CB8AC3E}">
        <p14:creationId xmlns:p14="http://schemas.microsoft.com/office/powerpoint/2010/main" val="1784034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74114-EDC6-5AA1-F1EE-F443D1B46FD4}"/>
            </a:ext>
          </a:extLst>
        </p:cNvPr>
        <p:cNvGrpSpPr/>
        <p:nvPr/>
      </p:nvGrpSpPr>
      <p:grpSpPr>
        <a:xfrm>
          <a:off x="0" y="0"/>
          <a:ext cx="0" cy="0"/>
          <a:chOff x="0" y="0"/>
          <a:chExt cx="0" cy="0"/>
        </a:xfrm>
      </p:grpSpPr>
    </p:spTree>
    <p:extLst>
      <p:ext uri="{BB962C8B-B14F-4D97-AF65-F5344CB8AC3E}">
        <p14:creationId xmlns:p14="http://schemas.microsoft.com/office/powerpoint/2010/main" val="196015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168" y="209930"/>
            <a:ext cx="10515600" cy="1325563"/>
          </a:xfrm>
        </p:spPr>
        <p:txBody>
          <a:bodyPr>
            <a:normAutofit/>
          </a:bodyPr>
          <a:lstStyle/>
          <a:p>
            <a:r>
              <a:rPr lang="en-GB" sz="3000">
                <a:solidFill>
                  <a:srgbClr val="007B4E"/>
                </a:solidFill>
                <a:latin typeface="Arial" panose="020B0604020202020204" pitchFamily="34" charset="0"/>
                <a:cs typeface="Arial" panose="020B0604020202020204" pitchFamily="34" charset="0"/>
              </a:rPr>
              <a:t>Sampling</a:t>
            </a:r>
            <a:r>
              <a:rPr lang="en-GB" sz="3000">
                <a:solidFill>
                  <a:srgbClr val="007B4E"/>
                </a:solidFill>
                <a:cs typeface="Arial" panose="020B0604020202020204" pitchFamily="34" charset="0"/>
              </a:rPr>
              <a:t>: criteria &amp; boosted sample</a:t>
            </a:r>
            <a:endParaRPr lang="en-US" sz="3000">
              <a:solidFill>
                <a:srgbClr val="007B4E"/>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A925D682-2FA8-55DA-5E79-F4F13C8761AD}"/>
              </a:ext>
            </a:extLst>
          </p:cNvPr>
          <p:cNvSpPr>
            <a:spLocks noGrp="1"/>
          </p:cNvSpPr>
          <p:nvPr>
            <p:ph idx="1"/>
          </p:nvPr>
        </p:nvSpPr>
        <p:spPr>
          <a:xfrm>
            <a:off x="414829" y="1688854"/>
            <a:ext cx="11191837" cy="4826235"/>
          </a:xfrm>
        </p:spPr>
        <p:txBody>
          <a:bodyPr lIns="91440" tIns="45720" rIns="91440" bIns="45720" anchor="t">
            <a:normAutofit/>
          </a:bodyPr>
          <a:lstStyle/>
          <a:p>
            <a:pPr lvl="1" indent="-285750">
              <a:buClr>
                <a:srgbClr val="00B050"/>
              </a:buClr>
              <a:buFont typeface="Courier New" panose="02070309020205020404" pitchFamily="49" charset="0"/>
              <a:buChar char="o"/>
            </a:pPr>
            <a:r>
              <a:rPr lang="en-US" sz="1600" dirty="0">
                <a:solidFill>
                  <a:srgbClr val="4D4D4D"/>
                </a:solidFill>
                <a:latin typeface="Arial"/>
                <a:cs typeface="Arial"/>
              </a:rPr>
              <a:t>Aged 16 years and above; </a:t>
            </a:r>
            <a:r>
              <a:rPr lang="en-US" sz="1600" b="1" dirty="0">
                <a:solidFill>
                  <a:srgbClr val="4D4D4D"/>
                </a:solidFill>
                <a:latin typeface="Arial"/>
                <a:cs typeface="Arial"/>
              </a:rPr>
              <a:t>AND</a:t>
            </a:r>
          </a:p>
          <a:p>
            <a:pPr lvl="1" indent="-285750">
              <a:buClr>
                <a:srgbClr val="00B050"/>
              </a:buClr>
              <a:buFont typeface="Courier New" panose="02070309020205020404" pitchFamily="49" charset="0"/>
              <a:buChar char="o"/>
            </a:pPr>
            <a:r>
              <a:rPr lang="en-US" sz="1600" dirty="0">
                <a:solidFill>
                  <a:srgbClr val="4D4D4D"/>
                </a:solidFill>
                <a:latin typeface="Arial"/>
                <a:cs typeface="Arial"/>
              </a:rPr>
              <a:t>Was seen by someone face-to-face at the trust or via video conference (e.g. using Attend Anywhere, MS Teams, Zoom, etc.) or telephone call between 1st April and 31st May 2026 (the sampling period); </a:t>
            </a:r>
            <a:r>
              <a:rPr lang="en-US" sz="1600" b="1" dirty="0">
                <a:solidFill>
                  <a:srgbClr val="4D4D4D"/>
                </a:solidFill>
                <a:latin typeface="Arial"/>
                <a:cs typeface="Arial"/>
              </a:rPr>
              <a:t>AND</a:t>
            </a:r>
          </a:p>
          <a:p>
            <a:pPr lvl="1" indent="-285750">
              <a:buClr>
                <a:srgbClr val="00B050"/>
              </a:buClr>
              <a:buFont typeface="Courier New" panose="02070309020205020404" pitchFamily="49" charset="0"/>
              <a:buChar char="o"/>
            </a:pPr>
            <a:r>
              <a:rPr lang="en-US" sz="1600" dirty="0">
                <a:solidFill>
                  <a:srgbClr val="4D4D4D"/>
                </a:solidFill>
                <a:latin typeface="Arial"/>
                <a:cs typeface="Arial"/>
              </a:rPr>
              <a:t>Had at least one other contact (face-to-face, video conference, telephone, or email) either before, during or after the sampling period. </a:t>
            </a:r>
          </a:p>
          <a:p>
            <a:pPr lvl="2" indent="-285750">
              <a:buClr>
                <a:srgbClr val="00B050"/>
              </a:buClr>
              <a:buFont typeface="Courier New" panose="02070309020205020404" pitchFamily="49" charset="0"/>
              <a:buChar char="o"/>
            </a:pPr>
            <a:r>
              <a:rPr lang="en-US" sz="1600" dirty="0">
                <a:solidFill>
                  <a:srgbClr val="4D4D4D"/>
                </a:solidFill>
                <a:latin typeface="Arial"/>
                <a:cs typeface="Arial"/>
              </a:rPr>
              <a:t>As the sample is drawn in July 2026, we would expect there to be a large proportion of service users with a last contact date between April and June 2026.</a:t>
            </a:r>
          </a:p>
          <a:p>
            <a:pPr marL="400050" lvl="1" indent="0">
              <a:buClr>
                <a:srgbClr val="00B050"/>
              </a:buClr>
              <a:buNone/>
            </a:pPr>
            <a:endParaRPr lang="en-GB" sz="1600" dirty="0">
              <a:latin typeface="Arial"/>
              <a:cs typeface="Arial"/>
            </a:endParaRPr>
          </a:p>
          <a:p>
            <a:pPr marL="180975" indent="0">
              <a:buClr>
                <a:srgbClr val="00B050"/>
              </a:buClr>
              <a:buNone/>
            </a:pPr>
            <a:r>
              <a:rPr lang="en-GB" sz="1800" dirty="0">
                <a:solidFill>
                  <a:srgbClr val="007B4E"/>
                </a:solidFill>
                <a:latin typeface="Arial"/>
                <a:cs typeface="Arial"/>
              </a:rPr>
              <a:t>Submission of a boosted sample:</a:t>
            </a:r>
          </a:p>
          <a:p>
            <a:pPr lvl="1" indent="-285750">
              <a:buClr>
                <a:srgbClr val="00B050"/>
              </a:buClr>
              <a:buFont typeface="Courier New" panose="02070309020205020404" pitchFamily="49" charset="0"/>
              <a:buChar char="o"/>
            </a:pPr>
            <a:r>
              <a:rPr lang="en-GB" sz="1600" dirty="0">
                <a:solidFill>
                  <a:srgbClr val="4D4D4D"/>
                </a:solidFill>
                <a:latin typeface="Arial"/>
                <a:cs typeface="Arial"/>
              </a:rPr>
              <a:t>The sample size is a </a:t>
            </a:r>
            <a:r>
              <a:rPr lang="en-GB" sz="1600" u="sng" dirty="0">
                <a:solidFill>
                  <a:srgbClr val="4D4D4D"/>
                </a:solidFill>
                <a:latin typeface="Arial"/>
                <a:cs typeface="Arial"/>
              </a:rPr>
              <a:t>minimum</a:t>
            </a:r>
            <a:r>
              <a:rPr lang="en-GB" sz="1600" dirty="0">
                <a:solidFill>
                  <a:srgbClr val="4D4D4D"/>
                </a:solidFill>
                <a:latin typeface="Arial"/>
                <a:cs typeface="Arial"/>
              </a:rPr>
              <a:t> of 1,250 service users; </a:t>
            </a:r>
            <a:r>
              <a:rPr lang="en-GB" sz="1600" b="1" dirty="0">
                <a:solidFill>
                  <a:srgbClr val="4D4D4D"/>
                </a:solidFill>
                <a:latin typeface="Arial"/>
                <a:cs typeface="Arial"/>
              </a:rPr>
              <a:t>BUT</a:t>
            </a:r>
            <a:endParaRPr lang="en-GB" sz="1600" dirty="0">
              <a:solidFill>
                <a:srgbClr val="4D4D4D"/>
              </a:solidFill>
              <a:latin typeface="Arial"/>
              <a:cs typeface="Arial"/>
            </a:endParaRPr>
          </a:p>
          <a:p>
            <a:pPr lvl="1" indent="-285750">
              <a:buClr>
                <a:srgbClr val="00B050"/>
              </a:buClr>
              <a:buFont typeface="Courier New" panose="02070309020205020404" pitchFamily="49" charset="0"/>
              <a:buChar char="o"/>
            </a:pPr>
            <a:r>
              <a:rPr lang="en-GB" sz="1600" dirty="0">
                <a:solidFill>
                  <a:srgbClr val="4D4D4D"/>
                </a:solidFill>
                <a:latin typeface="Arial" panose="020B0604020202020204" pitchFamily="34" charset="0"/>
                <a:cs typeface="Arial" panose="020B0604020202020204" pitchFamily="34" charset="0"/>
              </a:rPr>
              <a:t>Trusts are strongly encouraged to submit a boosted sample.</a:t>
            </a:r>
          </a:p>
          <a:p>
            <a:pPr lvl="2">
              <a:buClr>
                <a:srgbClr val="00B050"/>
              </a:buClr>
              <a:buFont typeface="Courier New" panose="02070309020205020404" pitchFamily="49" charset="0"/>
              <a:buChar char="o"/>
            </a:pPr>
            <a:r>
              <a:rPr lang="en-GB" sz="1600" dirty="0">
                <a:solidFill>
                  <a:srgbClr val="4D4D4D"/>
                </a:solidFill>
                <a:latin typeface="Arial" panose="020B0604020202020204" pitchFamily="34" charset="0"/>
                <a:cs typeface="Arial" panose="020B0604020202020204" pitchFamily="34" charset="0"/>
              </a:rPr>
              <a:t>Submission of additional sample records increases the possibility of reporting at a granular level</a:t>
            </a:r>
            <a:r>
              <a:rPr lang="en-GB" sz="1600" dirty="0">
                <a:solidFill>
                  <a:srgbClr val="4D4D4D"/>
                </a:solidFill>
              </a:rPr>
              <a:t>. </a:t>
            </a:r>
          </a:p>
          <a:p>
            <a:pPr lvl="2">
              <a:buClr>
                <a:srgbClr val="00B050"/>
              </a:buClr>
              <a:buFont typeface="Courier New" panose="02070309020205020404" pitchFamily="49" charset="0"/>
              <a:buChar char="o"/>
            </a:pPr>
            <a:r>
              <a:rPr lang="en-GB" sz="1600" b="1" dirty="0">
                <a:solidFill>
                  <a:srgbClr val="4D4D4D"/>
                </a:solidFill>
                <a:latin typeface="Arial" panose="020B0604020202020204" pitchFamily="34" charset="0"/>
                <a:cs typeface="Arial" panose="020B0604020202020204" pitchFamily="34" charset="0"/>
              </a:rPr>
              <a:t>Benefits</a:t>
            </a:r>
            <a:r>
              <a:rPr lang="en-GB" sz="1600" dirty="0">
                <a:solidFill>
                  <a:srgbClr val="4D4D4D"/>
                </a:solidFill>
                <a:latin typeface="Arial" panose="020B0604020202020204" pitchFamily="34" charset="0"/>
                <a:cs typeface="Arial" panose="020B0604020202020204" pitchFamily="34" charset="0"/>
              </a:rPr>
              <a:t>: </a:t>
            </a:r>
            <a:r>
              <a:rPr lang="en-US" sz="1600" dirty="0">
                <a:solidFill>
                  <a:srgbClr val="4D4D4D"/>
                </a:solidFill>
                <a:latin typeface="Arial" panose="020B0604020202020204" pitchFamily="34" charset="0"/>
                <a:cs typeface="Arial" panose="020B0604020202020204" pitchFamily="34" charset="0"/>
              </a:rPr>
              <a:t>Receive feedback from a larger number of service users, enabling reporting by assessment service group and reducing data suppression.</a:t>
            </a:r>
            <a:endParaRPr lang="en-GB" sz="1600" dirty="0">
              <a:solidFill>
                <a:srgbClr val="4D4D4D"/>
              </a:solidFill>
            </a:endParaRPr>
          </a:p>
          <a:p>
            <a:pPr marL="914400" lvl="2" indent="0">
              <a:buClr>
                <a:srgbClr val="00B050"/>
              </a:buClr>
              <a:buNone/>
            </a:pPr>
            <a:endParaRPr lang="en-GB" sz="1600" dirty="0">
              <a:solidFill>
                <a:srgbClr val="4D4D4D"/>
              </a:solidFill>
            </a:endParaRPr>
          </a:p>
        </p:txBody>
      </p:sp>
      <p:sp>
        <p:nvSpPr>
          <p:cNvPr id="6" name="TextBox 5">
            <a:extLst>
              <a:ext uri="{FF2B5EF4-FFF2-40B4-BE49-F238E27FC236}">
                <a16:creationId xmlns:a16="http://schemas.microsoft.com/office/drawing/2014/main" id="{58775254-62E9-23D2-F247-D60A83167DB3}"/>
              </a:ext>
            </a:extLst>
          </p:cNvPr>
          <p:cNvSpPr txBox="1"/>
          <p:nvPr/>
        </p:nvSpPr>
        <p:spPr>
          <a:xfrm>
            <a:off x="598168" y="1242842"/>
            <a:ext cx="7099738" cy="369332"/>
          </a:xfrm>
          <a:prstGeom prst="rect">
            <a:avLst/>
          </a:prstGeom>
          <a:noFill/>
        </p:spPr>
        <p:txBody>
          <a:bodyPr wrap="square">
            <a:spAutoFit/>
          </a:bodyPr>
          <a:lstStyle/>
          <a:p>
            <a:r>
              <a:rPr lang="en-GB">
                <a:solidFill>
                  <a:srgbClr val="007B4E"/>
                </a:solidFill>
                <a:latin typeface="Arial" panose="020B0604020202020204" pitchFamily="34" charset="0"/>
                <a:ea typeface="+mj-ea"/>
                <a:cs typeface="Arial" panose="020B0604020202020204" pitchFamily="34" charset="0"/>
              </a:rPr>
              <a:t>Eligibility criteria:</a:t>
            </a:r>
          </a:p>
        </p:txBody>
      </p:sp>
    </p:spTree>
    <p:extLst>
      <p:ext uri="{BB962C8B-B14F-4D97-AF65-F5344CB8AC3E}">
        <p14:creationId xmlns:p14="http://schemas.microsoft.com/office/powerpoint/2010/main" val="3575404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E9068-5DF3-E810-B674-15B6E78B11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2AF96B2-B646-D92E-0225-E2E3496798A7}"/>
              </a:ext>
            </a:extLst>
          </p:cNvPr>
          <p:cNvSpPr>
            <a:spLocks noGrp="1"/>
          </p:cNvSpPr>
          <p:nvPr>
            <p:ph type="title"/>
          </p:nvPr>
        </p:nvSpPr>
        <p:spPr>
          <a:xfrm>
            <a:off x="673569" y="615376"/>
            <a:ext cx="11155361" cy="461665"/>
          </a:xfrm>
        </p:spPr>
        <p:txBody>
          <a:bodyPr/>
          <a:lstStyle/>
          <a:p>
            <a:r>
              <a:rPr lang="en-GB" noProof="0">
                <a:solidFill>
                  <a:schemeClr val="accent1"/>
                </a:solidFill>
              </a:rPr>
              <a:t>Sampling variables: changes since 2025</a:t>
            </a:r>
          </a:p>
        </p:txBody>
      </p:sp>
      <p:sp>
        <p:nvSpPr>
          <p:cNvPr id="22" name="Google Shape;657;p26">
            <a:extLst>
              <a:ext uri="{FF2B5EF4-FFF2-40B4-BE49-F238E27FC236}">
                <a16:creationId xmlns:a16="http://schemas.microsoft.com/office/drawing/2014/main" id="{A855BA7E-BFFF-09F6-2CC1-C82BC1A17A79}"/>
              </a:ext>
              <a:ext uri="{C183D7F6-B498-43B3-948B-1728B52AA6E4}">
                <adec:decorative xmlns:adec="http://schemas.microsoft.com/office/drawing/2017/decorative" val="1"/>
              </a:ext>
            </a:extLst>
          </p:cNvPr>
          <p:cNvSpPr/>
          <p:nvPr/>
        </p:nvSpPr>
        <p:spPr>
          <a:xfrm>
            <a:off x="1390093" y="1589142"/>
            <a:ext cx="4549068" cy="1308400"/>
          </a:xfrm>
          <a:prstGeom prst="homePlate">
            <a:avLst>
              <a:gd name="adj" fmla="val 29403"/>
            </a:avLst>
          </a:prstGeom>
          <a:solidFill>
            <a:schemeClr val="bg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23" name="Google Shape;658;p26">
            <a:extLst>
              <a:ext uri="{FF2B5EF4-FFF2-40B4-BE49-F238E27FC236}">
                <a16:creationId xmlns:a16="http://schemas.microsoft.com/office/drawing/2014/main" id="{7E3BDECD-4CDD-4544-848F-E228A2749F4F}"/>
              </a:ext>
              <a:ext uri="{C183D7F6-B498-43B3-948B-1728B52AA6E4}">
                <adec:decorative xmlns:adec="http://schemas.microsoft.com/office/drawing/2017/decorative" val="1"/>
              </a:ext>
            </a:extLst>
          </p:cNvPr>
          <p:cNvSpPr/>
          <p:nvPr/>
        </p:nvSpPr>
        <p:spPr>
          <a:xfrm>
            <a:off x="517525" y="1488526"/>
            <a:ext cx="1742800" cy="1509600"/>
          </a:xfrm>
          <a:prstGeom prst="hexagon">
            <a:avLst>
              <a:gd name="adj" fmla="val 28729"/>
              <a:gd name="vf" fmla="val 115470"/>
            </a:avLst>
          </a:prstGeom>
          <a:solidFill>
            <a:schemeClr val="accent1">
              <a:alpha val="5866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24" name="Google Shape;659;p26">
            <a:extLst>
              <a:ext uri="{FF2B5EF4-FFF2-40B4-BE49-F238E27FC236}">
                <a16:creationId xmlns:a16="http://schemas.microsoft.com/office/drawing/2014/main" id="{C64EDAA2-6728-5EB5-7F0D-6300ACC24088}"/>
              </a:ext>
              <a:ext uri="{C183D7F6-B498-43B3-948B-1728B52AA6E4}">
                <adec:decorative xmlns:adec="http://schemas.microsoft.com/office/drawing/2017/decorative" val="1"/>
              </a:ext>
            </a:extLst>
          </p:cNvPr>
          <p:cNvSpPr/>
          <p:nvPr/>
        </p:nvSpPr>
        <p:spPr>
          <a:xfrm>
            <a:off x="748393" y="1688525"/>
            <a:ext cx="1281200" cy="1109600"/>
          </a:xfrm>
          <a:prstGeom prst="hexagon">
            <a:avLst>
              <a:gd name="adj" fmla="val 28729"/>
              <a:gd name="vf" fmla="val 115470"/>
            </a:avLst>
          </a:pr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25" name="Google Shape;660;p26">
            <a:extLst>
              <a:ext uri="{FF2B5EF4-FFF2-40B4-BE49-F238E27FC236}">
                <a16:creationId xmlns:a16="http://schemas.microsoft.com/office/drawing/2014/main" id="{4255CA65-E001-0DFE-66B3-6A1111416248}"/>
              </a:ext>
            </a:extLst>
          </p:cNvPr>
          <p:cNvSpPr txBox="1"/>
          <p:nvPr/>
        </p:nvSpPr>
        <p:spPr>
          <a:xfrm>
            <a:off x="2116354" y="2237280"/>
            <a:ext cx="3822807" cy="78680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A4A49"/>
                </a:solidFill>
                <a:effectLst/>
                <a:uLnTx/>
                <a:uFillTx/>
                <a:latin typeface="Arial" panose="020B0604020202020204"/>
                <a:ea typeface="Roboto"/>
                <a:cs typeface="Roboto"/>
                <a:sym typeface="Roboto"/>
              </a:rPr>
              <a:t>New </a:t>
            </a:r>
            <a:r>
              <a:rPr lang="en-GB">
                <a:solidFill>
                  <a:srgbClr val="4A4A49"/>
                </a:solidFill>
                <a:latin typeface="Arial" panose="020B0604020202020204"/>
                <a:ea typeface="Roboto"/>
                <a:cs typeface="Roboto"/>
                <a:sym typeface="Roboto"/>
              </a:rPr>
              <a:t>sampling variable for 2026</a:t>
            </a:r>
            <a:endParaRPr kumimoji="0" lang="en-GB" sz="1800" b="1" i="0" u="none" strike="noStrike" kern="1200" cap="none" spc="0" normalizeH="0" baseline="0" noProof="0">
              <a:ln>
                <a:noFill/>
              </a:ln>
              <a:solidFill>
                <a:srgbClr val="4A4A49"/>
              </a:solidFill>
              <a:effectLst/>
              <a:uLnTx/>
              <a:uFillTx/>
              <a:latin typeface="Arial" panose="020B0604020202020204"/>
              <a:ea typeface="Roboto"/>
              <a:cs typeface="Roboto"/>
              <a:sym typeface="Roboto"/>
            </a:endParaRPr>
          </a:p>
        </p:txBody>
      </p:sp>
      <p:sp>
        <p:nvSpPr>
          <p:cNvPr id="26" name="Google Shape;661;p26">
            <a:extLst>
              <a:ext uri="{FF2B5EF4-FFF2-40B4-BE49-F238E27FC236}">
                <a16:creationId xmlns:a16="http://schemas.microsoft.com/office/drawing/2014/main" id="{BB1850D1-669C-D71F-3DAC-224A90818F5A}"/>
              </a:ext>
            </a:extLst>
          </p:cNvPr>
          <p:cNvSpPr txBox="1"/>
          <p:nvPr/>
        </p:nvSpPr>
        <p:spPr>
          <a:xfrm>
            <a:off x="1846125" y="1770525"/>
            <a:ext cx="3822807" cy="4728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67" b="0" i="0" u="none" strike="noStrike" kern="1200" cap="none" spc="0" normalizeH="0" baseline="0" noProof="0">
                <a:ln>
                  <a:noFill/>
                </a:ln>
                <a:solidFill>
                  <a:srgbClr val="007B4E"/>
                </a:solidFill>
                <a:effectLst/>
                <a:uLnTx/>
                <a:uFillTx/>
                <a:latin typeface="Arial" panose="020B0604020202020204"/>
                <a:ea typeface="Fira Sans Extra Condensed Medium"/>
                <a:cs typeface="Fira Sans Extra Condensed Medium"/>
                <a:sym typeface="Fira Sans Extra Condensed Medium"/>
              </a:rPr>
              <a:t>Community Treatment Order (CTO)</a:t>
            </a:r>
          </a:p>
        </p:txBody>
      </p:sp>
      <p:sp>
        <p:nvSpPr>
          <p:cNvPr id="55" name="TextBox 54">
            <a:extLst>
              <a:ext uri="{FF2B5EF4-FFF2-40B4-BE49-F238E27FC236}">
                <a16:creationId xmlns:a16="http://schemas.microsoft.com/office/drawing/2014/main" id="{BE23A547-25CA-0BF5-0A4E-8174710CDEE1}"/>
              </a:ext>
            </a:extLst>
          </p:cNvPr>
          <p:cNvSpPr txBox="1"/>
          <p:nvPr/>
        </p:nvSpPr>
        <p:spPr>
          <a:xfrm>
            <a:off x="931725" y="3041776"/>
            <a:ext cx="5007436" cy="2239074"/>
          </a:xfrm>
          <a:prstGeom prst="rect">
            <a:avLst/>
          </a:prstGeom>
          <a:noFill/>
        </p:spPr>
        <p:txBody>
          <a:bodyPr wrap="square">
            <a:spAutoFit/>
          </a:bodyPr>
          <a:lstStyle/>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US" sz="16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For 2026 survey, one variable has been added: ‘Community Treatment Order (CTO)’</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lang="en-US" sz="1600">
                <a:solidFill>
                  <a:srgbClr val="4A4A49"/>
                </a:solidFill>
                <a:latin typeface="Arial" panose="020B0604020202020204"/>
                <a:cs typeface="Arial" panose="020B0604020202020204" pitchFamily="34" charset="0"/>
              </a:rPr>
              <a:t>This means </a:t>
            </a:r>
            <a:r>
              <a:rPr kumimoji="0" lang="en-US" sz="16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that any respondents in the sample who currently have or have had a CTO in place within the last 12 months can be recorded. </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US" sz="1600" b="0" i="0" u="none" strike="noStrike" kern="1200" cap="none" spc="0" normalizeH="0" baseline="0" noProof="0">
                <a:ln>
                  <a:noFill/>
                </a:ln>
                <a:solidFill>
                  <a:srgbClr val="4A4A49"/>
                </a:solidFill>
                <a:effectLst/>
                <a:uLnTx/>
                <a:uFillTx/>
                <a:latin typeface="Arial" panose="020B0604020202020204"/>
                <a:ea typeface="+mn-ea"/>
                <a:cs typeface="Arial" panose="020B0604020202020204" pitchFamily="34" charset="0"/>
              </a:rPr>
              <a:t>The options will be ‘0= No, 1= Yes, and 2= Unknown’.</a:t>
            </a:r>
          </a:p>
        </p:txBody>
      </p:sp>
      <p:pic>
        <p:nvPicPr>
          <p:cNvPr id="57" name="Graphic 56" descr="Document with solid fill">
            <a:extLst>
              <a:ext uri="{FF2B5EF4-FFF2-40B4-BE49-F238E27FC236}">
                <a16:creationId xmlns:a16="http://schemas.microsoft.com/office/drawing/2014/main" id="{40A61D27-B64B-19A9-54DD-AA29838AD2F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31725" y="1811956"/>
            <a:ext cx="914400" cy="914400"/>
          </a:xfrm>
          <a:prstGeom prst="rect">
            <a:avLst/>
          </a:prstGeom>
        </p:spPr>
      </p:pic>
      <p:sp>
        <p:nvSpPr>
          <p:cNvPr id="2" name="Google Shape;657;p26">
            <a:extLst>
              <a:ext uri="{FF2B5EF4-FFF2-40B4-BE49-F238E27FC236}">
                <a16:creationId xmlns:a16="http://schemas.microsoft.com/office/drawing/2014/main" id="{FB39FFA9-EF82-D0DA-E44D-FF0F65DC0D63}"/>
              </a:ext>
              <a:ext uri="{C183D7F6-B498-43B3-948B-1728B52AA6E4}">
                <adec:decorative xmlns:adec="http://schemas.microsoft.com/office/drawing/2017/decorative" val="1"/>
              </a:ext>
            </a:extLst>
          </p:cNvPr>
          <p:cNvSpPr/>
          <p:nvPr/>
        </p:nvSpPr>
        <p:spPr>
          <a:xfrm>
            <a:off x="7123818" y="1619644"/>
            <a:ext cx="4549068" cy="1308400"/>
          </a:xfrm>
          <a:prstGeom prst="homePlate">
            <a:avLst>
              <a:gd name="adj" fmla="val 29403"/>
            </a:avLst>
          </a:prstGeom>
          <a:solidFill>
            <a:schemeClr val="bg1"/>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4" name="Google Shape;658;p26">
            <a:extLst>
              <a:ext uri="{FF2B5EF4-FFF2-40B4-BE49-F238E27FC236}">
                <a16:creationId xmlns:a16="http://schemas.microsoft.com/office/drawing/2014/main" id="{F665129E-5072-DA4E-F5E6-6CAF2F461ECC}"/>
              </a:ext>
              <a:ext uri="{C183D7F6-B498-43B3-948B-1728B52AA6E4}">
                <adec:decorative xmlns:adec="http://schemas.microsoft.com/office/drawing/2017/decorative" val="1"/>
              </a:ext>
            </a:extLst>
          </p:cNvPr>
          <p:cNvSpPr/>
          <p:nvPr/>
        </p:nvSpPr>
        <p:spPr>
          <a:xfrm>
            <a:off x="6251250" y="1519028"/>
            <a:ext cx="1742800" cy="1509600"/>
          </a:xfrm>
          <a:prstGeom prst="hexagon">
            <a:avLst>
              <a:gd name="adj" fmla="val 28729"/>
              <a:gd name="vf" fmla="val 115470"/>
            </a:avLst>
          </a:prstGeom>
          <a:solidFill>
            <a:schemeClr val="accent1">
              <a:alpha val="5866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5" name="Google Shape;659;p26">
            <a:extLst>
              <a:ext uri="{FF2B5EF4-FFF2-40B4-BE49-F238E27FC236}">
                <a16:creationId xmlns:a16="http://schemas.microsoft.com/office/drawing/2014/main" id="{03376A69-ED38-8A0E-052D-F5B9868B8DAF}"/>
              </a:ext>
              <a:ext uri="{C183D7F6-B498-43B3-948B-1728B52AA6E4}">
                <adec:decorative xmlns:adec="http://schemas.microsoft.com/office/drawing/2017/decorative" val="1"/>
              </a:ext>
            </a:extLst>
          </p:cNvPr>
          <p:cNvSpPr/>
          <p:nvPr/>
        </p:nvSpPr>
        <p:spPr>
          <a:xfrm>
            <a:off x="6482118" y="1719027"/>
            <a:ext cx="1281200" cy="1109600"/>
          </a:xfrm>
          <a:prstGeom prst="hexagon">
            <a:avLst>
              <a:gd name="adj" fmla="val 28729"/>
              <a:gd name="vf" fmla="val 115470"/>
            </a:avLst>
          </a:pr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A4A49"/>
              </a:solidFill>
              <a:effectLst/>
              <a:uLnTx/>
              <a:uFillTx/>
              <a:latin typeface="Arial" panose="020B0604020202020204"/>
              <a:ea typeface="+mn-ea"/>
              <a:cs typeface="+mn-cs"/>
            </a:endParaRPr>
          </a:p>
        </p:txBody>
      </p:sp>
      <p:sp>
        <p:nvSpPr>
          <p:cNvPr id="6" name="Google Shape;660;p26">
            <a:extLst>
              <a:ext uri="{FF2B5EF4-FFF2-40B4-BE49-F238E27FC236}">
                <a16:creationId xmlns:a16="http://schemas.microsoft.com/office/drawing/2014/main" id="{B889C61D-C11D-3390-764C-39ADF3DCBCD4}"/>
              </a:ext>
            </a:extLst>
          </p:cNvPr>
          <p:cNvSpPr txBox="1"/>
          <p:nvPr/>
        </p:nvSpPr>
        <p:spPr>
          <a:xfrm>
            <a:off x="8491779" y="2243186"/>
            <a:ext cx="3822807" cy="78680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A4A49"/>
                </a:solidFill>
                <a:effectLst/>
                <a:uLnTx/>
                <a:uFillTx/>
                <a:latin typeface="Arial" panose="020B0604020202020204"/>
                <a:ea typeface="Roboto"/>
                <a:cs typeface="Roboto"/>
                <a:sym typeface="Roboto"/>
              </a:rPr>
              <a:t>Simplified for 2026</a:t>
            </a:r>
            <a:endParaRPr kumimoji="0" lang="en-GB" sz="1800" b="1" i="0" u="none" strike="noStrike" kern="1200" cap="none" spc="0" normalizeH="0" baseline="0" noProof="0">
              <a:ln>
                <a:noFill/>
              </a:ln>
              <a:solidFill>
                <a:srgbClr val="4A4A49"/>
              </a:solidFill>
              <a:effectLst/>
              <a:uLnTx/>
              <a:uFillTx/>
              <a:latin typeface="Arial" panose="020B0604020202020204"/>
              <a:ea typeface="Roboto"/>
              <a:cs typeface="Roboto"/>
              <a:sym typeface="Roboto"/>
            </a:endParaRPr>
          </a:p>
        </p:txBody>
      </p:sp>
      <p:sp>
        <p:nvSpPr>
          <p:cNvPr id="7" name="Google Shape;661;p26">
            <a:extLst>
              <a:ext uri="{FF2B5EF4-FFF2-40B4-BE49-F238E27FC236}">
                <a16:creationId xmlns:a16="http://schemas.microsoft.com/office/drawing/2014/main" id="{AF3E1A07-E1A9-1BF6-896B-60BE2D0185AE}"/>
              </a:ext>
            </a:extLst>
          </p:cNvPr>
          <p:cNvSpPr txBox="1"/>
          <p:nvPr/>
        </p:nvSpPr>
        <p:spPr>
          <a:xfrm>
            <a:off x="7579850" y="1801027"/>
            <a:ext cx="3822807" cy="4728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67">
                <a:solidFill>
                  <a:srgbClr val="007B4E"/>
                </a:solidFill>
                <a:latin typeface="Arial" panose="020B0604020202020204"/>
                <a:ea typeface="Fira Sans Extra Condensed Medium"/>
                <a:cs typeface="Fira Sans Extra Condensed Medium"/>
                <a:sym typeface="Fira Sans Extra Condensed Medium"/>
              </a:rPr>
              <a:t>C</a:t>
            </a:r>
            <a:r>
              <a:rPr lang="en-GB" sz="2267">
                <a:solidFill>
                  <a:srgbClr val="007B4E"/>
                </a:solidFill>
                <a:latin typeface="Arial" panose="020B0604020202020204"/>
                <a:ea typeface="Fira Sans Extra Condensed Medium"/>
                <a:cs typeface="Fira Sans Extra Condensed Medium"/>
                <a:sym typeface="Fira Sans Extra Condensed Medium"/>
              </a:rPr>
              <a:t>oding of the Gender variable</a:t>
            </a:r>
            <a:endParaRPr kumimoji="0" lang="en-GB" sz="2267" b="0" i="0" u="none" strike="noStrike" kern="1200" cap="none" spc="0" normalizeH="0" baseline="0" noProof="0">
              <a:ln>
                <a:noFill/>
              </a:ln>
              <a:solidFill>
                <a:srgbClr val="007B4E"/>
              </a:solidFill>
              <a:effectLst/>
              <a:uLnTx/>
              <a:uFillTx/>
              <a:latin typeface="Arial" panose="020B0604020202020204"/>
              <a:ea typeface="Fira Sans Extra Condensed Medium"/>
              <a:cs typeface="Fira Sans Extra Condensed Medium"/>
              <a:sym typeface="Fira Sans Extra Condensed Medium"/>
            </a:endParaRPr>
          </a:p>
        </p:txBody>
      </p:sp>
      <p:sp>
        <p:nvSpPr>
          <p:cNvPr id="8" name="TextBox 7">
            <a:extLst>
              <a:ext uri="{FF2B5EF4-FFF2-40B4-BE49-F238E27FC236}">
                <a16:creationId xmlns:a16="http://schemas.microsoft.com/office/drawing/2014/main" id="{BCA6FFA1-5BDF-F8E7-4CEB-E2251F0EB357}"/>
              </a:ext>
            </a:extLst>
          </p:cNvPr>
          <p:cNvSpPr txBox="1"/>
          <p:nvPr/>
        </p:nvSpPr>
        <p:spPr>
          <a:xfrm>
            <a:off x="6665450" y="3079582"/>
            <a:ext cx="5007436" cy="3432350"/>
          </a:xfrm>
          <a:prstGeom prst="rect">
            <a:avLst/>
          </a:prstGeom>
          <a:noFill/>
        </p:spPr>
        <p:txBody>
          <a:bodyPr wrap="square">
            <a:spAutoFit/>
          </a:bodyPr>
          <a:lstStyle/>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US" sz="1600" i="0" u="none" strike="noStrike" kern="1200" cap="none" spc="0" normalizeH="0" baseline="0" noProof="0">
                <a:ln>
                  <a:noFill/>
                </a:ln>
                <a:solidFill>
                  <a:srgbClr val="4D4D4D"/>
                </a:solidFill>
                <a:effectLst/>
                <a:uLnTx/>
                <a:uFillTx/>
                <a:latin typeface="Arial" panose="020B0604020202020204"/>
                <a:ea typeface="+mn-ea"/>
                <a:cs typeface="Arial" panose="020B0604020202020204" pitchFamily="34" charset="0"/>
              </a:rPr>
              <a:t>The gender sample variable has been updated to align with the </a:t>
            </a:r>
            <a:r>
              <a:rPr kumimoji="0" lang="en-US" sz="1600" i="0" u="none" strike="noStrike" kern="1200" cap="none" spc="0" normalizeH="0" baseline="0" noProof="0">
                <a:ln>
                  <a:noFill/>
                </a:ln>
                <a:solidFill>
                  <a:srgbClr val="578591"/>
                </a:solidFill>
                <a:effectLst/>
                <a:uLnTx/>
                <a:uFillTx/>
                <a:latin typeface="Arial" panose="020B0604020202020204"/>
                <a:ea typeface="+mn-ea"/>
                <a:cs typeface="Arial" panose="020B0604020202020204" pitchFamily="34" charset="0"/>
                <a:hlinkClick r:id="rId4">
                  <a:extLst>
                    <a:ext uri="{A12FA001-AC4F-418D-AE19-62706E023703}">
                      <ahyp:hlinkClr xmlns:ahyp="http://schemas.microsoft.com/office/drawing/2018/hyperlinkcolor" val="tx"/>
                    </a:ext>
                  </a:extLst>
                </a:hlinkClick>
              </a:rPr>
              <a:t>NHS Data Dictionary</a:t>
            </a:r>
            <a:r>
              <a:rPr kumimoji="0" lang="en-US" sz="1600" i="0" u="none" strike="noStrike" kern="1200" cap="none" spc="0" normalizeH="0" baseline="0" noProof="0">
                <a:ln>
                  <a:noFill/>
                </a:ln>
                <a:solidFill>
                  <a:srgbClr val="4D4D4D"/>
                </a:solidFill>
                <a:effectLst/>
                <a:uLnTx/>
                <a:uFillTx/>
                <a:latin typeface="Arial" panose="020B0604020202020204"/>
                <a:ea typeface="+mn-ea"/>
                <a:cs typeface="Arial" panose="020B0604020202020204" pitchFamily="34" charset="0"/>
              </a:rPr>
              <a:t>.</a:t>
            </a: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r>
              <a:rPr kumimoji="0" lang="en-US" sz="1600" i="0" u="none" strike="noStrike" kern="1200" cap="none" spc="0" normalizeH="0" baseline="0" noProof="0">
                <a:ln>
                  <a:noFill/>
                </a:ln>
                <a:solidFill>
                  <a:srgbClr val="4D4D4D"/>
                </a:solidFill>
                <a:effectLst/>
                <a:uLnTx/>
                <a:uFillTx/>
                <a:latin typeface="Arial" panose="020B0604020202020204"/>
                <a:ea typeface="+mn-ea"/>
                <a:cs typeface="Arial" panose="020B0604020202020204" pitchFamily="34" charset="0"/>
              </a:rPr>
              <a:t>Code 0 (not known) and code 8 (not specified) have been removed, and the naming of code 9 has changed from ‘Intermediate’ to ‘Indeterminate (unable to be classified as either male or female)’.</a:t>
            </a:r>
          </a:p>
          <a:p>
            <a:pPr marL="342900" lvl="1" indent="-342900">
              <a:lnSpc>
                <a:spcPct val="114000"/>
              </a:lnSpc>
              <a:spcBef>
                <a:spcPts val="800"/>
              </a:spcBef>
              <a:buClr>
                <a:srgbClr val="1E445C"/>
              </a:buClr>
              <a:buSzPct val="85000"/>
              <a:buFont typeface="Wingdings" panose="05000000000000000000" pitchFamily="2" charset="2"/>
              <a:buChar char="¡"/>
              <a:defRPr/>
            </a:pPr>
            <a:r>
              <a:rPr lang="en-US" sz="1600">
                <a:solidFill>
                  <a:srgbClr val="4D4D4D"/>
                </a:solidFill>
                <a:latin typeface="Arial" panose="020B0604020202020204"/>
                <a:cs typeface="Arial" panose="020B0604020202020204" pitchFamily="34" charset="0"/>
              </a:rPr>
              <a:t>The options will be: ‘</a:t>
            </a:r>
            <a:r>
              <a:rPr lang="en-US" sz="1600">
                <a:solidFill>
                  <a:srgbClr val="4D4D4D"/>
                </a:solidFill>
                <a:cs typeface="Arial" panose="020B0604020202020204" pitchFamily="34" charset="0"/>
              </a:rPr>
              <a:t>1= Male, 2= Female, and 9= Indeterminate (unable to be classified as either male or female)’</a:t>
            </a:r>
            <a:endParaRPr kumimoji="0" lang="en-US" sz="1600" i="0" u="none" strike="noStrike" kern="1200" cap="none" spc="0" normalizeH="0" baseline="0" noProof="0">
              <a:ln>
                <a:noFill/>
              </a:ln>
              <a:solidFill>
                <a:srgbClr val="4D4D4D"/>
              </a:solidFill>
              <a:effectLst/>
              <a:uLnTx/>
              <a:uFillTx/>
              <a:latin typeface="Arial" panose="020B0604020202020204"/>
              <a:ea typeface="+mn-ea"/>
              <a:cs typeface="Arial" panose="020B0604020202020204" pitchFamily="34" charset="0"/>
            </a:endParaRPr>
          </a:p>
          <a:p>
            <a:pPr marL="342900" marR="0" lvl="1" indent="-342900" algn="l" defTabSz="914400" rtl="0" eaLnBrk="1" fontAlgn="auto" latinLnBrk="0" hangingPunct="1">
              <a:lnSpc>
                <a:spcPct val="114000"/>
              </a:lnSpc>
              <a:spcBef>
                <a:spcPts val="800"/>
              </a:spcBef>
              <a:spcAft>
                <a:spcPts val="0"/>
              </a:spcAft>
              <a:buClr>
                <a:srgbClr val="1E445C"/>
              </a:buClr>
              <a:buSzPct val="85000"/>
              <a:buFont typeface="Wingdings" panose="05000000000000000000" pitchFamily="2" charset="2"/>
              <a:buChar char="¡"/>
              <a:tabLst/>
              <a:defRPr/>
            </a:pPr>
            <a:endParaRPr kumimoji="0" lang="en-GB" sz="1400" b="0" i="0" u="none" strike="noStrike" kern="1200" cap="none" spc="0" normalizeH="0" baseline="0" noProof="0">
              <a:ln>
                <a:noFill/>
              </a:ln>
              <a:solidFill>
                <a:srgbClr val="4D4639"/>
              </a:solidFill>
              <a:effectLst/>
              <a:uLnTx/>
              <a:uFillTx/>
              <a:latin typeface="Arial" panose="020B0604020202020204" pitchFamily="34" charset="0"/>
              <a:ea typeface="Times New Roman" panose="02020603050405020304" pitchFamily="18" charset="0"/>
              <a:cs typeface="+mn-cs"/>
            </a:endParaRPr>
          </a:p>
        </p:txBody>
      </p:sp>
      <p:pic>
        <p:nvPicPr>
          <p:cNvPr id="9" name="Graphic 8" descr="Document with solid fill">
            <a:extLst>
              <a:ext uri="{FF2B5EF4-FFF2-40B4-BE49-F238E27FC236}">
                <a16:creationId xmlns:a16="http://schemas.microsoft.com/office/drawing/2014/main" id="{5253AE9E-5274-F3A1-8F24-BE088334107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65450" y="1842458"/>
            <a:ext cx="914400" cy="914400"/>
          </a:xfrm>
          <a:prstGeom prst="rect">
            <a:avLst/>
          </a:prstGeom>
        </p:spPr>
      </p:pic>
    </p:spTree>
    <p:extLst>
      <p:ext uri="{BB962C8B-B14F-4D97-AF65-F5344CB8AC3E}">
        <p14:creationId xmlns:p14="http://schemas.microsoft.com/office/powerpoint/2010/main" val="4103608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F9698-2193-D990-9CBB-EB7FBBF446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386A9A-A0EC-BF39-8F9B-953004C0EB0E}"/>
              </a:ext>
            </a:extLst>
          </p:cNvPr>
          <p:cNvSpPr>
            <a:spLocks noGrp="1"/>
          </p:cNvSpPr>
          <p:nvPr>
            <p:ph type="title"/>
          </p:nvPr>
        </p:nvSpPr>
        <p:spPr>
          <a:xfrm>
            <a:off x="673569" y="615376"/>
            <a:ext cx="11155361" cy="461665"/>
          </a:xfrm>
        </p:spPr>
        <p:txBody>
          <a:bodyPr/>
          <a:lstStyle/>
          <a:p>
            <a:r>
              <a:rPr lang="en-GB" noProof="0">
                <a:solidFill>
                  <a:schemeClr val="accent1"/>
                </a:solidFill>
              </a:rPr>
              <a:t>Sampling: how to draw your sample</a:t>
            </a:r>
          </a:p>
        </p:txBody>
      </p:sp>
      <p:graphicFrame>
        <p:nvGraphicFramePr>
          <p:cNvPr id="40" name="Diagram 39">
            <a:extLst>
              <a:ext uri="{FF2B5EF4-FFF2-40B4-BE49-F238E27FC236}">
                <a16:creationId xmlns:a16="http://schemas.microsoft.com/office/drawing/2014/main" id="{AD068C60-6A24-5B89-C74F-797F0D5EB847}"/>
              </a:ext>
            </a:extLst>
          </p:cNvPr>
          <p:cNvGraphicFramePr/>
          <p:nvPr>
            <p:extLst>
              <p:ext uri="{D42A27DB-BD31-4B8C-83A1-F6EECF244321}">
                <p14:modId xmlns:p14="http://schemas.microsoft.com/office/powerpoint/2010/main" val="210298215"/>
              </p:ext>
            </p:extLst>
          </p:nvPr>
        </p:nvGraphicFramePr>
        <p:xfrm>
          <a:off x="291829" y="1341801"/>
          <a:ext cx="11027200" cy="4939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 name="TextBox 40">
            <a:extLst>
              <a:ext uri="{FF2B5EF4-FFF2-40B4-BE49-F238E27FC236}">
                <a16:creationId xmlns:a16="http://schemas.microsoft.com/office/drawing/2014/main" id="{D2519771-B0B9-1F7D-3950-A722CF80B053}"/>
              </a:ext>
            </a:extLst>
          </p:cNvPr>
          <p:cNvSpPr txBox="1"/>
          <p:nvPr/>
        </p:nvSpPr>
        <p:spPr>
          <a:xfrm>
            <a:off x="4311380" y="3442057"/>
            <a:ext cx="4775470" cy="369332"/>
          </a:xfrm>
          <a:prstGeom prst="rect">
            <a:avLst/>
          </a:prstGeom>
          <a:noFill/>
          <a:ln>
            <a:solidFill>
              <a:schemeClr val="accent1"/>
            </a:solidFill>
          </a:ln>
        </p:spPr>
        <p:txBody>
          <a:bodyPr wrap="square" rtlCol="0">
            <a:spAutoFit/>
          </a:bodyPr>
          <a:lstStyle/>
          <a:p>
            <a:r>
              <a:rPr lang="en-US"/>
              <a:t>Key document: </a:t>
            </a:r>
            <a:r>
              <a:rPr lang="en-US">
                <a:solidFill>
                  <a:srgbClr val="578591"/>
                </a:solidFill>
                <a:hlinkClick r:id="rId8" action="ppaction://hlinksldjump">
                  <a:extLst>
                    <a:ext uri="{A12FA001-AC4F-418D-AE19-62706E023703}">
                      <ahyp:hlinkClr xmlns:ahyp="http://schemas.microsoft.com/office/drawing/2018/hyperlinkcolor" val="tx"/>
                    </a:ext>
                  </a:extLst>
                </a:hlinkClick>
              </a:rPr>
              <a:t>Sampling Instructions</a:t>
            </a:r>
            <a:endParaRPr lang="en-GB">
              <a:solidFill>
                <a:srgbClr val="578591"/>
              </a:solidFill>
            </a:endParaRPr>
          </a:p>
        </p:txBody>
      </p:sp>
    </p:spTree>
    <p:extLst>
      <p:ext uri="{BB962C8B-B14F-4D97-AF65-F5344CB8AC3E}">
        <p14:creationId xmlns:p14="http://schemas.microsoft.com/office/powerpoint/2010/main" val="3688860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092A51C4-532C-E059-1298-A159977A67A2}"/>
              </a:ext>
            </a:extLst>
          </p:cNvPr>
          <p:cNvGraphicFramePr>
            <a:graphicFrameLocks noGrp="1"/>
          </p:cNvGraphicFramePr>
          <p:nvPr>
            <p:extLst>
              <p:ext uri="{D42A27DB-BD31-4B8C-83A1-F6EECF244321}">
                <p14:modId xmlns:p14="http://schemas.microsoft.com/office/powerpoint/2010/main" val="599306250"/>
              </p:ext>
            </p:extLst>
          </p:nvPr>
        </p:nvGraphicFramePr>
        <p:xfrm>
          <a:off x="681739" y="1235465"/>
          <a:ext cx="10743822" cy="4352305"/>
        </p:xfrm>
        <a:graphic>
          <a:graphicData uri="http://schemas.openxmlformats.org/drawingml/2006/table">
            <a:tbl>
              <a:tblPr firstRow="1" firstCol="1" bandRow="1">
                <a:tableStyleId>{F5AB1C69-6EDB-4FF4-983F-18BD219EF322}</a:tableStyleId>
              </a:tblPr>
              <a:tblGrid>
                <a:gridCol w="859329">
                  <a:extLst>
                    <a:ext uri="{9D8B030D-6E8A-4147-A177-3AD203B41FA5}">
                      <a16:colId xmlns:a16="http://schemas.microsoft.com/office/drawing/2014/main" val="4290933612"/>
                    </a:ext>
                  </a:extLst>
                </a:gridCol>
                <a:gridCol w="641136">
                  <a:extLst>
                    <a:ext uri="{9D8B030D-6E8A-4147-A177-3AD203B41FA5}">
                      <a16:colId xmlns:a16="http://schemas.microsoft.com/office/drawing/2014/main" val="2823396126"/>
                    </a:ext>
                  </a:extLst>
                </a:gridCol>
                <a:gridCol w="4443531">
                  <a:extLst>
                    <a:ext uri="{9D8B030D-6E8A-4147-A177-3AD203B41FA5}">
                      <a16:colId xmlns:a16="http://schemas.microsoft.com/office/drawing/2014/main" val="1547442034"/>
                    </a:ext>
                  </a:extLst>
                </a:gridCol>
                <a:gridCol w="2455428">
                  <a:extLst>
                    <a:ext uri="{9D8B030D-6E8A-4147-A177-3AD203B41FA5}">
                      <a16:colId xmlns:a16="http://schemas.microsoft.com/office/drawing/2014/main" val="113257016"/>
                    </a:ext>
                  </a:extLst>
                </a:gridCol>
                <a:gridCol w="2344398">
                  <a:extLst>
                    <a:ext uri="{9D8B030D-6E8A-4147-A177-3AD203B41FA5}">
                      <a16:colId xmlns:a16="http://schemas.microsoft.com/office/drawing/2014/main" val="3205901752"/>
                    </a:ext>
                  </a:extLst>
                </a:gridCol>
              </a:tblGrid>
              <a:tr h="402531">
                <a:tc>
                  <a:txBody>
                    <a:bodyPr/>
                    <a:lstStyle/>
                    <a:p>
                      <a:pPr>
                        <a:lnSpc>
                          <a:spcPct val="100000"/>
                        </a:lnSpc>
                        <a:spcAft>
                          <a:spcPts val="800"/>
                        </a:spcAft>
                      </a:pPr>
                      <a:r>
                        <a:rPr lang="en-GB" sz="1400">
                          <a:effectLst/>
                          <a:latin typeface="Arial" panose="020B0604020202020204" pitchFamily="34" charset="0"/>
                          <a:cs typeface="Arial" panose="020B0604020202020204" pitchFamily="34" charset="0"/>
                        </a:rPr>
                        <a:t>Contact</a:t>
                      </a:r>
                      <a:endParaRPr lang="en-GB" sz="140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800"/>
                        </a:spcAft>
                      </a:pPr>
                      <a:r>
                        <a:rPr lang="en-GB" sz="1400">
                          <a:effectLst/>
                          <a:latin typeface="Arial" panose="020B0604020202020204" pitchFamily="34" charset="0"/>
                          <a:cs typeface="Arial" panose="020B0604020202020204" pitchFamily="34" charset="0"/>
                        </a:rPr>
                        <a:t>Type</a:t>
                      </a:r>
                      <a:endParaRPr lang="en-GB" sz="140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800"/>
                        </a:spcAft>
                      </a:pPr>
                      <a:r>
                        <a:rPr lang="en-GB" sz="1400">
                          <a:effectLst/>
                          <a:latin typeface="Arial" panose="020B0604020202020204" pitchFamily="34" charset="0"/>
                          <a:cs typeface="Arial" panose="020B0604020202020204" pitchFamily="34" charset="0"/>
                        </a:rPr>
                        <a:t>Content of contact </a:t>
                      </a:r>
                      <a:endParaRPr lang="en-GB" sz="140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800"/>
                        </a:spcAft>
                      </a:pPr>
                      <a:r>
                        <a:rPr lang="en-GB" sz="1400">
                          <a:effectLst/>
                          <a:latin typeface="Arial" panose="020B0604020202020204" pitchFamily="34" charset="0"/>
                          <a:cs typeface="Arial" panose="020B0604020202020204" pitchFamily="34" charset="0"/>
                        </a:rPr>
                        <a:t>Days from first mailing</a:t>
                      </a:r>
                      <a:endParaRPr lang="en-GB" sz="140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800"/>
                        </a:spcAft>
                      </a:pPr>
                      <a:r>
                        <a:rPr lang="en-GB" sz="1400">
                          <a:effectLst/>
                          <a:latin typeface="Arial" panose="020B0604020202020204" pitchFamily="34" charset="0"/>
                          <a:cs typeface="Arial" panose="020B0604020202020204" pitchFamily="34" charset="0"/>
                        </a:rPr>
                        <a:t>Example of mailing days  </a:t>
                      </a:r>
                      <a:endParaRPr lang="en-GB" sz="1400">
                        <a:solidFill>
                          <a:srgbClr val="4D4639"/>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64572997"/>
                  </a:ext>
                </a:extLst>
              </a:tr>
              <a:tr h="747408">
                <a:tc>
                  <a:txBody>
                    <a:bodyPr/>
                    <a:lstStyle/>
                    <a:p>
                      <a:pPr>
                        <a:lnSpc>
                          <a:spcPct val="100000"/>
                        </a:lnSpc>
                        <a:spcAft>
                          <a:spcPts val="800"/>
                        </a:spcAft>
                      </a:pPr>
                      <a:r>
                        <a:rPr lang="en-GB" sz="1400">
                          <a:solidFill>
                            <a:schemeClr val="bg1"/>
                          </a:solidFill>
                          <a:effectLst/>
                          <a:latin typeface="Arial" panose="020B0604020202020204" pitchFamily="34" charset="0"/>
                          <a:cs typeface="Arial" panose="020B0604020202020204" pitchFamily="34" charset="0"/>
                        </a:rPr>
                        <a:t>1.0</a:t>
                      </a:r>
                      <a:endParaRPr lang="en-GB" sz="14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800"/>
                        </a:spcAft>
                      </a:pPr>
                      <a:r>
                        <a:rPr lang="en-GB" sz="1400">
                          <a:solidFill>
                            <a:srgbClr val="4D4D4D"/>
                          </a:solidFill>
                          <a:effectLst/>
                          <a:latin typeface="Arial" panose="020B0604020202020204" pitchFamily="34" charset="0"/>
                          <a:cs typeface="Arial" panose="020B0604020202020204" pitchFamily="34" charset="0"/>
                        </a:rPr>
                        <a:t>Postal</a:t>
                      </a:r>
                      <a:endParaRPr lang="en-GB" sz="140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800"/>
                        </a:spcAft>
                      </a:pPr>
                      <a:r>
                        <a:rPr lang="en-GB" sz="1400">
                          <a:solidFill>
                            <a:srgbClr val="4D4D4D"/>
                          </a:solidFill>
                          <a:effectLst/>
                          <a:latin typeface="Arial" panose="020B0604020202020204" pitchFamily="34" charset="0"/>
                          <a:cs typeface="Arial" panose="020B0604020202020204" pitchFamily="34" charset="0"/>
                        </a:rPr>
                        <a:t>Invitation letter with URL and QR code for online survey. </a:t>
                      </a:r>
                    </a:p>
                    <a:p>
                      <a:pPr>
                        <a:lnSpc>
                          <a:spcPct val="100000"/>
                        </a:lnSpc>
                        <a:spcAft>
                          <a:spcPts val="800"/>
                        </a:spcAft>
                      </a:pPr>
                      <a:r>
                        <a:rPr lang="en-GB" sz="1400">
                          <a:solidFill>
                            <a:srgbClr val="4D4D4D"/>
                          </a:solidFill>
                          <a:effectLst/>
                          <a:latin typeface="Arial" panose="020B0604020202020204" pitchFamily="34" charset="0"/>
                          <a:cs typeface="Arial" panose="020B0604020202020204" pitchFamily="34" charset="0"/>
                        </a:rPr>
                        <a:t>Multilanguage sheet with QR codes.</a:t>
                      </a:r>
                      <a:endParaRPr lang="en-GB" sz="140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800"/>
                        </a:spcAft>
                      </a:pPr>
                      <a:r>
                        <a:rPr lang="en-GB" sz="1400">
                          <a:solidFill>
                            <a:srgbClr val="4D4D4D"/>
                          </a:solidFill>
                          <a:effectLst/>
                          <a:latin typeface="Arial" panose="020B0604020202020204" pitchFamily="34" charset="0"/>
                          <a:cs typeface="Arial" panose="020B0604020202020204" pitchFamily="34" charset="0"/>
                        </a:rPr>
                        <a:t>0</a:t>
                      </a:r>
                      <a:endParaRPr lang="en-GB" sz="140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800"/>
                        </a:spcAft>
                      </a:pPr>
                      <a:r>
                        <a:rPr lang="en-GB" sz="1400">
                          <a:solidFill>
                            <a:srgbClr val="4D4D4D"/>
                          </a:solidFill>
                          <a:effectLst/>
                          <a:latin typeface="Arial" panose="020B0604020202020204" pitchFamily="34" charset="0"/>
                          <a:cs typeface="Arial" panose="020B0604020202020204" pitchFamily="34" charset="0"/>
                        </a:rPr>
                        <a:t>Monday 17 August</a:t>
                      </a:r>
                      <a:endParaRPr lang="en-GB" sz="140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08209379"/>
                  </a:ext>
                </a:extLst>
              </a:tr>
              <a:tr h="553105">
                <a:tc>
                  <a:txBody>
                    <a:bodyPr/>
                    <a:lstStyle/>
                    <a:p>
                      <a:pPr>
                        <a:lnSpc>
                          <a:spcPct val="100000"/>
                        </a:lnSpc>
                        <a:spcAft>
                          <a:spcPts val="800"/>
                        </a:spcAft>
                      </a:pPr>
                      <a:r>
                        <a:rPr lang="en-GB" sz="1400">
                          <a:solidFill>
                            <a:schemeClr val="bg1"/>
                          </a:solidFill>
                          <a:effectLst/>
                          <a:latin typeface="Arial" panose="020B0604020202020204" pitchFamily="34" charset="0"/>
                          <a:cs typeface="Arial" panose="020B0604020202020204" pitchFamily="34" charset="0"/>
                        </a:rPr>
                        <a:t>1.1</a:t>
                      </a:r>
                      <a:endParaRPr lang="en-GB" sz="14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800"/>
                        </a:spcAft>
                      </a:pPr>
                      <a:r>
                        <a:rPr lang="en-GB" sz="1400">
                          <a:solidFill>
                            <a:srgbClr val="4D4D4D"/>
                          </a:solidFill>
                          <a:effectLst/>
                          <a:latin typeface="Arial" panose="020B0604020202020204" pitchFamily="34" charset="0"/>
                          <a:cs typeface="Arial" panose="020B0604020202020204" pitchFamily="34" charset="0"/>
                        </a:rPr>
                        <a:t>SMS</a:t>
                      </a:r>
                      <a:endParaRPr lang="en-GB" sz="140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800"/>
                        </a:spcAft>
                      </a:pPr>
                      <a:r>
                        <a:rPr lang="en-GB" sz="1400" dirty="0">
                          <a:solidFill>
                            <a:srgbClr val="4D4D4D"/>
                          </a:solidFill>
                          <a:effectLst/>
                          <a:latin typeface="Arial" panose="020B0604020202020204" pitchFamily="34" charset="0"/>
                          <a:cs typeface="Arial" panose="020B0604020202020204" pitchFamily="34" charset="0"/>
                        </a:rPr>
                        <a:t>SMS reminder (if phone number available).</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800"/>
                        </a:spcAft>
                      </a:pPr>
                      <a:r>
                        <a:rPr lang="en-GB" sz="1400">
                          <a:solidFill>
                            <a:srgbClr val="4D4D4D"/>
                          </a:solidFill>
                          <a:effectLst/>
                          <a:latin typeface="Arial" panose="020B0604020202020204" pitchFamily="34" charset="0"/>
                          <a:cs typeface="Arial" panose="020B0604020202020204" pitchFamily="34" charset="0"/>
                        </a:rPr>
                        <a:t>7 (5 working days after contact 1.0)</a:t>
                      </a:r>
                      <a:endParaRPr lang="en-GB" sz="140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800"/>
                        </a:spcAft>
                      </a:pPr>
                      <a:r>
                        <a:rPr lang="en-GB" sz="1400">
                          <a:solidFill>
                            <a:srgbClr val="4D4D4D"/>
                          </a:solidFill>
                          <a:effectLst/>
                          <a:latin typeface="Arial" panose="020B0604020202020204" pitchFamily="34" charset="0"/>
                          <a:cs typeface="Arial" panose="020B0604020202020204" pitchFamily="34" charset="0"/>
                        </a:rPr>
                        <a:t>Monday 24 August</a:t>
                      </a:r>
                      <a:endParaRPr lang="en-GB" sz="140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6881703"/>
                  </a:ext>
                </a:extLst>
              </a:tr>
              <a:tr h="1062251">
                <a:tc>
                  <a:txBody>
                    <a:bodyPr/>
                    <a:lstStyle/>
                    <a:p>
                      <a:pPr>
                        <a:lnSpc>
                          <a:spcPct val="100000"/>
                        </a:lnSpc>
                        <a:spcAft>
                          <a:spcPts val="800"/>
                        </a:spcAft>
                      </a:pPr>
                      <a:r>
                        <a:rPr lang="en-GB" sz="1400">
                          <a:solidFill>
                            <a:schemeClr val="bg1"/>
                          </a:solidFill>
                          <a:effectLst/>
                          <a:latin typeface="Arial" panose="020B0604020202020204" pitchFamily="34" charset="0"/>
                          <a:cs typeface="Arial" panose="020B0604020202020204" pitchFamily="34" charset="0"/>
                        </a:rPr>
                        <a:t>2.0</a:t>
                      </a:r>
                      <a:endParaRPr lang="en-GB" sz="14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800"/>
                        </a:spcAft>
                      </a:pPr>
                      <a:r>
                        <a:rPr lang="en-GB" sz="1400">
                          <a:solidFill>
                            <a:srgbClr val="4D4D4D"/>
                          </a:solidFill>
                          <a:effectLst/>
                          <a:latin typeface="Arial" panose="020B0604020202020204" pitchFamily="34" charset="0"/>
                          <a:cs typeface="Arial" panose="020B0604020202020204" pitchFamily="34" charset="0"/>
                        </a:rPr>
                        <a:t>Postal</a:t>
                      </a:r>
                      <a:endParaRPr lang="en-GB" sz="140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800"/>
                        </a:spcAft>
                      </a:pPr>
                      <a:r>
                        <a:rPr lang="en-GB" sz="1400">
                          <a:solidFill>
                            <a:srgbClr val="4D4D4D"/>
                          </a:solidFill>
                          <a:effectLst/>
                          <a:latin typeface="Arial" panose="020B0604020202020204" pitchFamily="34" charset="0"/>
                          <a:cs typeface="Arial" panose="020B0604020202020204" pitchFamily="34" charset="0"/>
                        </a:rPr>
                        <a:t>Reminder letter with URL and QR code for online survey. </a:t>
                      </a:r>
                    </a:p>
                    <a:p>
                      <a:pPr>
                        <a:lnSpc>
                          <a:spcPct val="100000"/>
                        </a:lnSpc>
                        <a:spcAft>
                          <a:spcPts val="800"/>
                        </a:spcAft>
                      </a:pPr>
                      <a:r>
                        <a:rPr lang="en-GB" sz="1400">
                          <a:solidFill>
                            <a:srgbClr val="4D4D4D"/>
                          </a:solidFill>
                          <a:effectLst/>
                          <a:latin typeface="Arial" panose="020B0604020202020204" pitchFamily="34" charset="0"/>
                          <a:cs typeface="Arial" panose="020B0604020202020204" pitchFamily="34" charset="0"/>
                        </a:rPr>
                        <a:t>Paper Questionnaire. Freepost return envelope.</a:t>
                      </a:r>
                    </a:p>
                    <a:p>
                      <a:pPr>
                        <a:lnSpc>
                          <a:spcPct val="100000"/>
                        </a:lnSpc>
                        <a:spcAft>
                          <a:spcPts val="800"/>
                        </a:spcAft>
                      </a:pPr>
                      <a:r>
                        <a:rPr lang="en-GB" sz="1400">
                          <a:solidFill>
                            <a:srgbClr val="4D4D4D"/>
                          </a:solidFill>
                          <a:effectLst/>
                          <a:latin typeface="Arial" panose="020B0604020202020204" pitchFamily="34" charset="0"/>
                          <a:cs typeface="Arial" panose="020B0604020202020204" pitchFamily="34" charset="0"/>
                        </a:rPr>
                        <a:t>Multilanguage sheet with QR codes.</a:t>
                      </a:r>
                      <a:endParaRPr lang="en-GB" sz="140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800"/>
                        </a:spcAft>
                      </a:pPr>
                      <a:r>
                        <a:rPr lang="en-GB" sz="1400">
                          <a:solidFill>
                            <a:srgbClr val="4D4D4D"/>
                          </a:solidFill>
                          <a:effectLst/>
                          <a:latin typeface="Arial" panose="020B0604020202020204" pitchFamily="34" charset="0"/>
                          <a:cs typeface="Arial" panose="020B0604020202020204" pitchFamily="34" charset="0"/>
                        </a:rPr>
                        <a:t>14 (10 working days after contact 1.0)</a:t>
                      </a:r>
                      <a:endParaRPr lang="en-GB" sz="140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800"/>
                        </a:spcAft>
                      </a:pPr>
                      <a:r>
                        <a:rPr lang="en-GB" sz="1400">
                          <a:solidFill>
                            <a:srgbClr val="4D4D4D"/>
                          </a:solidFill>
                          <a:effectLst/>
                          <a:latin typeface="Arial" panose="020B0604020202020204" pitchFamily="34" charset="0"/>
                          <a:cs typeface="Arial" panose="020B0604020202020204" pitchFamily="34" charset="0"/>
                        </a:rPr>
                        <a:t>Tuesday 01 September: </a:t>
                      </a:r>
                      <a:r>
                        <a:rPr lang="en-GB" sz="1400" i="1">
                          <a:solidFill>
                            <a:srgbClr val="4D4D4D"/>
                          </a:solidFill>
                          <a:effectLst/>
                          <a:latin typeface="Arial" panose="020B0604020202020204" pitchFamily="34" charset="0"/>
                          <a:cs typeface="Arial" panose="020B0604020202020204" pitchFamily="34" charset="0"/>
                        </a:rPr>
                        <a:t>pushed to Tuesday as Monday falls on a bank holiday (31</a:t>
                      </a:r>
                      <a:r>
                        <a:rPr lang="en-GB" sz="1400" i="1" baseline="30000">
                          <a:solidFill>
                            <a:srgbClr val="4D4D4D"/>
                          </a:solidFill>
                          <a:effectLst/>
                          <a:latin typeface="Arial" panose="020B0604020202020204" pitchFamily="34" charset="0"/>
                          <a:cs typeface="Arial" panose="020B0604020202020204" pitchFamily="34" charset="0"/>
                        </a:rPr>
                        <a:t>st</a:t>
                      </a:r>
                      <a:r>
                        <a:rPr lang="en-GB" sz="1400" i="1">
                          <a:solidFill>
                            <a:srgbClr val="4D4D4D"/>
                          </a:solidFill>
                          <a:effectLst/>
                          <a:latin typeface="Arial" panose="020B0604020202020204" pitchFamily="34" charset="0"/>
                          <a:cs typeface="Arial" panose="020B0604020202020204" pitchFamily="34" charset="0"/>
                        </a:rPr>
                        <a:t> August)</a:t>
                      </a:r>
                      <a:endParaRPr lang="en-GB" sz="1400" i="1">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22906583"/>
                  </a:ext>
                </a:extLst>
              </a:tr>
              <a:tr h="524759">
                <a:tc>
                  <a:txBody>
                    <a:bodyPr/>
                    <a:lstStyle/>
                    <a:p>
                      <a:pPr>
                        <a:lnSpc>
                          <a:spcPct val="100000"/>
                        </a:lnSpc>
                        <a:spcAft>
                          <a:spcPts val="800"/>
                        </a:spcAft>
                      </a:pPr>
                      <a:r>
                        <a:rPr lang="en-GB" sz="1400">
                          <a:solidFill>
                            <a:schemeClr val="bg1"/>
                          </a:solidFill>
                          <a:effectLst/>
                          <a:latin typeface="Arial" panose="020B0604020202020204" pitchFamily="34" charset="0"/>
                          <a:cs typeface="Arial" panose="020B0604020202020204" pitchFamily="34" charset="0"/>
                        </a:rPr>
                        <a:t>2.1</a:t>
                      </a:r>
                      <a:endParaRPr lang="en-GB" sz="14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800"/>
                        </a:spcAft>
                      </a:pPr>
                      <a:r>
                        <a:rPr lang="en-GB" sz="1400">
                          <a:solidFill>
                            <a:srgbClr val="4D4D4D"/>
                          </a:solidFill>
                          <a:effectLst/>
                          <a:latin typeface="Arial" panose="020B0604020202020204" pitchFamily="34" charset="0"/>
                          <a:cs typeface="Arial" panose="020B0604020202020204" pitchFamily="34" charset="0"/>
                        </a:rPr>
                        <a:t>SMS</a:t>
                      </a:r>
                      <a:endParaRPr lang="en-GB" sz="140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800"/>
                        </a:spcAft>
                      </a:pPr>
                      <a:r>
                        <a:rPr lang="en-GB" sz="1400" dirty="0">
                          <a:solidFill>
                            <a:srgbClr val="4D4D4D"/>
                          </a:solidFill>
                          <a:effectLst/>
                          <a:latin typeface="Arial" panose="020B0604020202020204" pitchFamily="34" charset="0"/>
                          <a:cs typeface="Arial" panose="020B0604020202020204" pitchFamily="34" charset="0"/>
                        </a:rPr>
                        <a:t>SMS reminder (if phone number available).</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800"/>
                        </a:spcAft>
                      </a:pPr>
                      <a:r>
                        <a:rPr lang="en-GB" sz="1400">
                          <a:solidFill>
                            <a:srgbClr val="4D4D4D"/>
                          </a:solidFill>
                          <a:effectLst/>
                          <a:latin typeface="Arial" panose="020B0604020202020204" pitchFamily="34" charset="0"/>
                          <a:cs typeface="Arial" panose="020B0604020202020204" pitchFamily="34" charset="0"/>
                        </a:rPr>
                        <a:t>21 (5 working days after contact 2.0)</a:t>
                      </a:r>
                      <a:endParaRPr lang="en-GB" sz="140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800"/>
                        </a:spcAft>
                      </a:pPr>
                      <a:r>
                        <a:rPr lang="en-GB" sz="1400">
                          <a:solidFill>
                            <a:srgbClr val="4D4D4D"/>
                          </a:solidFill>
                          <a:effectLst/>
                          <a:latin typeface="Arial" panose="020B0604020202020204" pitchFamily="34" charset="0"/>
                          <a:cs typeface="Arial" panose="020B0604020202020204" pitchFamily="34" charset="0"/>
                        </a:rPr>
                        <a:t>Tuesday 08 September</a:t>
                      </a:r>
                      <a:endParaRPr lang="en-GB" sz="140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71546416"/>
                  </a:ext>
                </a:extLst>
              </a:tr>
              <a:tr h="1062251">
                <a:tc>
                  <a:txBody>
                    <a:bodyPr/>
                    <a:lstStyle/>
                    <a:p>
                      <a:pPr>
                        <a:lnSpc>
                          <a:spcPct val="100000"/>
                        </a:lnSpc>
                        <a:spcAft>
                          <a:spcPts val="800"/>
                        </a:spcAft>
                      </a:pPr>
                      <a:r>
                        <a:rPr lang="en-GB" sz="1400">
                          <a:solidFill>
                            <a:schemeClr val="bg1"/>
                          </a:solidFill>
                          <a:effectLst/>
                          <a:latin typeface="Arial" panose="020B0604020202020204" pitchFamily="34" charset="0"/>
                          <a:cs typeface="Arial" panose="020B0604020202020204" pitchFamily="34" charset="0"/>
                        </a:rPr>
                        <a:t>3.0</a:t>
                      </a:r>
                      <a:endParaRPr lang="en-GB" sz="14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800"/>
                        </a:spcAft>
                      </a:pPr>
                      <a:r>
                        <a:rPr lang="en-GB" sz="1400">
                          <a:solidFill>
                            <a:srgbClr val="4D4D4D"/>
                          </a:solidFill>
                          <a:effectLst/>
                          <a:latin typeface="Arial" panose="020B0604020202020204" pitchFamily="34" charset="0"/>
                          <a:cs typeface="Arial" panose="020B0604020202020204" pitchFamily="34" charset="0"/>
                        </a:rPr>
                        <a:t>Postal</a:t>
                      </a:r>
                      <a:endParaRPr lang="en-GB" sz="140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800"/>
                        </a:spcAft>
                      </a:pPr>
                      <a:r>
                        <a:rPr lang="en-GB" sz="1400">
                          <a:solidFill>
                            <a:srgbClr val="4D4D4D"/>
                          </a:solidFill>
                          <a:effectLst/>
                          <a:latin typeface="Arial" panose="020B0604020202020204" pitchFamily="34" charset="0"/>
                          <a:cs typeface="Arial" panose="020B0604020202020204" pitchFamily="34" charset="0"/>
                        </a:rPr>
                        <a:t>Reminder letter with URL and QR code for online survey.</a:t>
                      </a:r>
                    </a:p>
                    <a:p>
                      <a:pPr>
                        <a:lnSpc>
                          <a:spcPct val="100000"/>
                        </a:lnSpc>
                        <a:spcAft>
                          <a:spcPts val="800"/>
                        </a:spcAft>
                      </a:pPr>
                      <a:r>
                        <a:rPr lang="en-GB" sz="1400" kern="1200">
                          <a:solidFill>
                            <a:srgbClr val="4D4D4D"/>
                          </a:solidFill>
                          <a:effectLst/>
                          <a:latin typeface="Arial" panose="020B0604020202020204" pitchFamily="34" charset="0"/>
                          <a:cs typeface="Arial" panose="020B0604020202020204" pitchFamily="34" charset="0"/>
                        </a:rPr>
                        <a:t>Paper Questionnaire. Freepost return envelope.</a:t>
                      </a:r>
                    </a:p>
                    <a:p>
                      <a:pPr marL="0" algn="l" defTabSz="914400" rtl="0" eaLnBrk="1" latinLnBrk="0" hangingPunct="1">
                        <a:lnSpc>
                          <a:spcPct val="100000"/>
                        </a:lnSpc>
                        <a:spcAft>
                          <a:spcPts val="800"/>
                        </a:spcAft>
                      </a:pPr>
                      <a:r>
                        <a:rPr lang="en-GB" sz="1400" kern="1200">
                          <a:solidFill>
                            <a:srgbClr val="4D4D4D"/>
                          </a:solidFill>
                          <a:effectLst/>
                          <a:latin typeface="Arial" panose="020B0604020202020204" pitchFamily="34" charset="0"/>
                          <a:cs typeface="Arial" panose="020B0604020202020204" pitchFamily="34" charset="0"/>
                        </a:rPr>
                        <a:t>Multilanguage sheet with QR codes.</a:t>
                      </a:r>
                      <a:endParaRPr lang="en-GB" sz="1400" kern="1200">
                        <a:solidFill>
                          <a:srgbClr val="4D4D4D"/>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a:lnSpc>
                          <a:spcPct val="100000"/>
                        </a:lnSpc>
                        <a:spcAft>
                          <a:spcPts val="800"/>
                        </a:spcAft>
                      </a:pPr>
                      <a:r>
                        <a:rPr lang="en-GB" sz="1400">
                          <a:solidFill>
                            <a:srgbClr val="4D4D4D"/>
                          </a:solidFill>
                          <a:effectLst/>
                          <a:latin typeface="Arial" panose="020B0604020202020204" pitchFamily="34" charset="0"/>
                          <a:cs typeface="Arial" panose="020B0604020202020204" pitchFamily="34" charset="0"/>
                        </a:rPr>
                        <a:t>28 (10 working days after contact 2.0)</a:t>
                      </a:r>
                      <a:endParaRPr lang="en-GB" sz="140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800"/>
                        </a:spcAft>
                      </a:pPr>
                      <a:r>
                        <a:rPr lang="en-GB" sz="1400" dirty="0">
                          <a:solidFill>
                            <a:srgbClr val="4D4D4D"/>
                          </a:solidFill>
                          <a:effectLst/>
                          <a:latin typeface="Arial" panose="020B0604020202020204" pitchFamily="34" charset="0"/>
                          <a:cs typeface="Arial" panose="020B0604020202020204" pitchFamily="34" charset="0"/>
                        </a:rPr>
                        <a:t>Tuesday 15 September</a:t>
                      </a:r>
                      <a:endParaRPr lang="en-GB" sz="1400" dirty="0">
                        <a:solidFill>
                          <a:srgbClr val="4D4D4D"/>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45740726"/>
                  </a:ext>
                </a:extLst>
              </a:tr>
            </a:tbl>
          </a:graphicData>
        </a:graphic>
      </p:graphicFrame>
      <p:sp>
        <p:nvSpPr>
          <p:cNvPr id="2" name="Title 1"/>
          <p:cNvSpPr>
            <a:spLocks noGrp="1"/>
          </p:cNvSpPr>
          <p:nvPr>
            <p:ph type="title"/>
          </p:nvPr>
        </p:nvSpPr>
        <p:spPr>
          <a:xfrm>
            <a:off x="563246" y="209930"/>
            <a:ext cx="10515600" cy="1325563"/>
          </a:xfrm>
        </p:spPr>
        <p:txBody>
          <a:bodyPr>
            <a:normAutofit/>
          </a:bodyPr>
          <a:lstStyle/>
          <a:p>
            <a:r>
              <a:rPr lang="en-GB" sz="3000">
                <a:solidFill>
                  <a:srgbClr val="007B4E"/>
                </a:solidFill>
                <a:latin typeface="Arial" panose="020B0604020202020204" pitchFamily="34" charset="0"/>
                <a:cs typeface="Arial" panose="020B0604020202020204" pitchFamily="34" charset="0"/>
              </a:rPr>
              <a:t>Contact approach</a:t>
            </a:r>
            <a:endParaRPr lang="en-US" sz="3000">
              <a:solidFill>
                <a:srgbClr val="007B4E"/>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308F97CF-EDDE-9BB9-8E55-4042702566E6}"/>
              </a:ext>
            </a:extLst>
          </p:cNvPr>
          <p:cNvSpPr txBox="1">
            <a:spLocks/>
          </p:cNvSpPr>
          <p:nvPr/>
        </p:nvSpPr>
        <p:spPr>
          <a:xfrm>
            <a:off x="681739" y="5664117"/>
            <a:ext cx="9980343" cy="1193883"/>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tx2"/>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B4E"/>
              </a:buClr>
            </a:pPr>
            <a:r>
              <a:rPr lang="en-GB" sz="1400">
                <a:solidFill>
                  <a:srgbClr val="4A4A49"/>
                </a:solidFill>
                <a:latin typeface="Arial" panose="020B0604020202020204"/>
              </a:rPr>
              <a:t>Please ensure that DBS and local checks are provided in </a:t>
            </a:r>
            <a:r>
              <a:rPr lang="en-GB" sz="1400" b="1">
                <a:solidFill>
                  <a:srgbClr val="4A4A49"/>
                </a:solidFill>
                <a:latin typeface="Arial" panose="020B0604020202020204"/>
              </a:rPr>
              <a:t>plenty of time </a:t>
            </a:r>
            <a:r>
              <a:rPr lang="en-GB" sz="1400">
                <a:solidFill>
                  <a:srgbClr val="4A4A49"/>
                </a:solidFill>
                <a:latin typeface="Arial" panose="020B0604020202020204"/>
              </a:rPr>
              <a:t>to allow mailings to be sent on time. </a:t>
            </a:r>
          </a:p>
          <a:p>
            <a:pPr>
              <a:buClr>
                <a:srgbClr val="007B4E"/>
              </a:buClr>
            </a:pPr>
            <a:r>
              <a:rPr lang="en-GB" sz="1400">
                <a:solidFill>
                  <a:srgbClr val="4A4A49"/>
                </a:solidFill>
                <a:latin typeface="Arial" panose="020B0604020202020204"/>
              </a:rPr>
              <a:t>Trusts will need to work alongside their approved contractors to </a:t>
            </a:r>
            <a:r>
              <a:rPr lang="en-GB" sz="1400" b="1">
                <a:solidFill>
                  <a:srgbClr val="4A4A49"/>
                </a:solidFill>
                <a:latin typeface="Arial" panose="020B0604020202020204"/>
              </a:rPr>
              <a:t>agree on dates to complete these checks </a:t>
            </a:r>
            <a:r>
              <a:rPr lang="en-GB" sz="1400">
                <a:solidFill>
                  <a:srgbClr val="4A4A49"/>
                </a:solidFill>
                <a:latin typeface="Arial" panose="020B0604020202020204"/>
              </a:rPr>
              <a:t>before the start of fieldwork. </a:t>
            </a:r>
            <a:r>
              <a:rPr lang="en-GB" sz="1400" i="1">
                <a:solidFill>
                  <a:srgbClr val="4A4A49"/>
                </a:solidFill>
                <a:latin typeface="Arial" panose="020B0604020202020204"/>
              </a:rPr>
              <a:t>DBS and local checks will be covered in additional detail later in the presentation. </a:t>
            </a:r>
          </a:p>
        </p:txBody>
      </p:sp>
    </p:spTree>
    <p:extLst>
      <p:ext uri="{BB962C8B-B14F-4D97-AF65-F5344CB8AC3E}">
        <p14:creationId xmlns:p14="http://schemas.microsoft.com/office/powerpoint/2010/main" val="3012451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Picker">
  <a:themeElements>
    <a:clrScheme name="Survey Coordination Centre">
      <a:dk1>
        <a:srgbClr val="4A4A49"/>
      </a:dk1>
      <a:lt1>
        <a:srgbClr val="FFFFFF"/>
      </a:lt1>
      <a:dk2>
        <a:srgbClr val="007B4E"/>
      </a:dk2>
      <a:lt2>
        <a:srgbClr val="1E445C"/>
      </a:lt2>
      <a:accent1>
        <a:srgbClr val="007B4E"/>
      </a:accent1>
      <a:accent2>
        <a:srgbClr val="1E445C"/>
      </a:accent2>
      <a:accent3>
        <a:srgbClr val="8A2700"/>
      </a:accent3>
      <a:accent4>
        <a:srgbClr val="954F72"/>
      </a:accent4>
      <a:accent5>
        <a:srgbClr val="4A4A49"/>
      </a:accent5>
      <a:accent6>
        <a:srgbClr val="9D9E9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C powerpoint v1 2" id="{723BAC71-5429-45AD-A892-B6FA2CFAEF71}" vid="{56C44EA5-0E68-45F8-809C-7AF87142F5FA}"/>
    </a:ext>
  </a:extLst>
</a:theme>
</file>

<file path=ppt/theme/theme3.xml><?xml version="1.0" encoding="utf-8"?>
<a:theme xmlns:a="http://schemas.openxmlformats.org/drawingml/2006/main" name="1_Picker">
  <a:themeElements>
    <a:clrScheme name="Survey Coordination Centre">
      <a:dk1>
        <a:srgbClr val="4A4A49"/>
      </a:dk1>
      <a:lt1>
        <a:srgbClr val="FFFFFF"/>
      </a:lt1>
      <a:dk2>
        <a:srgbClr val="007B4E"/>
      </a:dk2>
      <a:lt2>
        <a:srgbClr val="1E445C"/>
      </a:lt2>
      <a:accent1>
        <a:srgbClr val="007B4E"/>
      </a:accent1>
      <a:accent2>
        <a:srgbClr val="1E445C"/>
      </a:accent2>
      <a:accent3>
        <a:srgbClr val="8A2700"/>
      </a:accent3>
      <a:accent4>
        <a:srgbClr val="954F72"/>
      </a:accent4>
      <a:accent5>
        <a:srgbClr val="4A4A49"/>
      </a:accent5>
      <a:accent6>
        <a:srgbClr val="9D9E9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C powerpoint v1 2" id="{723BAC71-5429-45AD-A892-B6FA2CFAEF71}" vid="{56C44EA5-0E68-45F8-809C-7AF87142F5F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E8725CF6FB2342AF511DF0FE9E4C42" ma:contentTypeVersion="15" ma:contentTypeDescription="Create a new document." ma:contentTypeScope="" ma:versionID="a4e71ba5f863f812a25a3271eaeced0e">
  <xsd:schema xmlns:xsd="http://www.w3.org/2001/XMLSchema" xmlns:xs="http://www.w3.org/2001/XMLSchema" xmlns:p="http://schemas.microsoft.com/office/2006/metadata/properties" xmlns:ns2="b7623a42-35a9-4102-8300-f548beb2c0a8" xmlns:ns3="273dce25-ea9f-43ce-abb0-40b0ff6018b1" targetNamespace="http://schemas.microsoft.com/office/2006/metadata/properties" ma:root="true" ma:fieldsID="dfb7b476c2804bafca76aaa86b892e5f" ns2:_="" ns3:_="">
    <xsd:import namespace="b7623a42-35a9-4102-8300-f548beb2c0a8"/>
    <xsd:import namespace="273dce25-ea9f-43ce-abb0-40b0ff6018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23a42-35a9-4102-8300-f548beb2c0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f2ccb35-9b24-40d2-ac78-75701ecb79c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3dce25-ea9f-43ce-abb0-40b0ff6018b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cb6133f-2396-418c-b5e2-db168cda03de}" ma:internalName="TaxCatchAll" ma:showField="CatchAllData" ma:web="273dce25-ea9f-43ce-abb0-40b0ff6018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7623a42-35a9-4102-8300-f548beb2c0a8">
      <Terms xmlns="http://schemas.microsoft.com/office/infopath/2007/PartnerControls"/>
    </lcf76f155ced4ddcb4097134ff3c332f>
    <TaxCatchAll xmlns="273dce25-ea9f-43ce-abb0-40b0ff6018b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185A2B-1C1C-4184-B761-32360CDBD2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23a42-35a9-4102-8300-f548beb2c0a8"/>
    <ds:schemaRef ds:uri="273dce25-ea9f-43ce-abb0-40b0ff6018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430558-4D2A-49DD-AFC2-D82321D66BB0}">
  <ds:schemaRefs>
    <ds:schemaRef ds:uri="http://schemas.microsoft.com/office/2006/documentManagement/types"/>
    <ds:schemaRef ds:uri="273dce25-ea9f-43ce-abb0-40b0ff6018b1"/>
    <ds:schemaRef ds:uri="http://www.w3.org/XML/1998/namespace"/>
    <ds:schemaRef ds:uri="http://purl.org/dc/elements/1.1/"/>
    <ds:schemaRef ds:uri="http://schemas.microsoft.com/office/infopath/2007/PartnerControls"/>
    <ds:schemaRef ds:uri="b7623a42-35a9-4102-8300-f548beb2c0a8"/>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4606AD52-5AD6-4228-924E-1C84B9515A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103</TotalTime>
  <Words>6127</Words>
  <Application>Microsoft Office PowerPoint</Application>
  <PresentationFormat>Widescreen</PresentationFormat>
  <Paragraphs>517</Paragraphs>
  <Slides>52</Slides>
  <Notes>36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52</vt:i4>
      </vt:variant>
    </vt:vector>
  </HeadingPairs>
  <TitlesOfParts>
    <vt:vector size="59" baseType="lpstr">
      <vt:lpstr>Arial</vt:lpstr>
      <vt:lpstr>Calibri</vt:lpstr>
      <vt:lpstr>Courier New</vt:lpstr>
      <vt:lpstr>Wingdings</vt:lpstr>
      <vt:lpstr>Office Theme</vt:lpstr>
      <vt:lpstr>Picker</vt:lpstr>
      <vt:lpstr>1_Picker</vt:lpstr>
      <vt:lpstr>2026 Community Mental Health Survey Trust Webinar 2</vt:lpstr>
      <vt:lpstr>Agenda</vt:lpstr>
      <vt:lpstr>Overview of 2026 Community Mental Health Survey (CMH26)</vt:lpstr>
      <vt:lpstr>Overview of the 2026 Community Mental Health Survey</vt:lpstr>
      <vt:lpstr>Sampling and contact approach</vt:lpstr>
      <vt:lpstr>Sampling: criteria &amp; boosted sample</vt:lpstr>
      <vt:lpstr>Sampling variables: changes since 2025</vt:lpstr>
      <vt:lpstr>Sampling: how to draw your sample</vt:lpstr>
      <vt:lpstr>Contact approach</vt:lpstr>
      <vt:lpstr>PowerPoint Presentation</vt:lpstr>
      <vt:lpstr>Survey handbook</vt:lpstr>
      <vt:lpstr>Sampling instructions</vt:lpstr>
      <vt:lpstr>Other Documents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of common queries and potential sampling errors</vt:lpstr>
      <vt:lpstr>PowerPoint Presentation</vt:lpstr>
      <vt:lpstr>PowerPoint Presentation</vt:lpstr>
      <vt:lpstr>PowerPoint Presentation</vt:lpstr>
      <vt:lpstr>PowerPoint Presentation</vt:lpstr>
      <vt:lpstr>Development process </vt:lpstr>
      <vt:lpstr>New questions for CMH26 </vt:lpstr>
      <vt:lpstr>Amended questions for CMH26</vt:lpstr>
      <vt:lpstr>Questions removed for CMH26</vt:lpstr>
      <vt:lpstr>Service-user facing materials </vt:lpstr>
      <vt:lpstr>Service-user facing materials</vt:lpstr>
      <vt:lpstr>Cover letter changes</vt:lpstr>
      <vt:lpstr>Other survey materials: publicity</vt:lpstr>
      <vt:lpstr>PowerPoint Presentation</vt:lpstr>
      <vt:lpstr>Publicity toolkit timetable</vt:lpstr>
      <vt:lpstr>Accessibility options</vt:lpstr>
      <vt:lpstr>PowerPoint Presentation</vt:lpstr>
      <vt:lpstr>General Data Protection Regulation (GDPR) &amp; National Data  Opt-Out Programme</vt:lpstr>
      <vt:lpstr>PowerPoint Presentation</vt:lpstr>
      <vt:lpstr>Section 251 requirements: dissent poster and 16/17-year-olds leaflet</vt:lpstr>
      <vt:lpstr>Demographic Batch Service (DBS) Checks</vt:lpstr>
      <vt:lpstr>DBS checks</vt:lpstr>
      <vt:lpstr>Generic NPSP Instruction Documents</vt:lpstr>
      <vt:lpstr>PowerPoint Presentation</vt:lpstr>
      <vt:lpstr>PowerPoint Presentation</vt:lpstr>
      <vt:lpstr>PowerPoint Presentation</vt:lpstr>
      <vt:lpstr>Key dates - Overview</vt:lpstr>
      <vt:lpstr>PowerPoint Presentation</vt:lpstr>
      <vt:lpstr>Thank you for your time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Community Mental Health Survey</dc:title>
  <dc:creator>Samantha Guymer</dc:creator>
  <cp:lastModifiedBy>Catherine Davidson</cp:lastModifiedBy>
  <cp:revision>3</cp:revision>
  <dcterms:created xsi:type="dcterms:W3CDTF">2024-03-08T15:06:42Z</dcterms:created>
  <dcterms:modified xsi:type="dcterms:W3CDTF">2026-06-22T09:21:35Z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0x01010016E8725CF6FB2342AF511DF0FE9E4C42</vt:lpwstr>
  </property>
  <property fmtid="{D5CDD505-2E9C-101B-9397-08002B2CF9AE}" pid="3" name="MediaServiceImageTags">
    <vt:lpwstr/>
  </property>
</Properties>
</file>